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notesSlides/notesSlide1.xml" ContentType="application/vnd.openxmlformats-officedocument.presentationml.notesSlide+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4.xml" ContentType="application/vnd.ms-office.activeX+xml"/>
  <Override PartName="/ppt/activeX/activeX15.xml" ContentType="application/vnd.ms-office.activeX+xml"/>
  <Override PartName="/ppt/activeX/activeX16.xml" ContentType="application/vnd.ms-office.activeX+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83"/>
  </p:notesMasterIdLst>
  <p:sldIdLst>
    <p:sldId id="347" r:id="rId2"/>
    <p:sldId id="272" r:id="rId3"/>
    <p:sldId id="273" r:id="rId4"/>
    <p:sldId id="259" r:id="rId5"/>
    <p:sldId id="304" r:id="rId6"/>
    <p:sldId id="303" r:id="rId7"/>
    <p:sldId id="269" r:id="rId8"/>
    <p:sldId id="275" r:id="rId9"/>
    <p:sldId id="260" r:id="rId10"/>
    <p:sldId id="276" r:id="rId11"/>
    <p:sldId id="277" r:id="rId12"/>
    <p:sldId id="270" r:id="rId13"/>
    <p:sldId id="261" r:id="rId14"/>
    <p:sldId id="278" r:id="rId15"/>
    <p:sldId id="305" r:id="rId16"/>
    <p:sldId id="262" r:id="rId17"/>
    <p:sldId id="280" r:id="rId18"/>
    <p:sldId id="264" r:id="rId19"/>
    <p:sldId id="282" r:id="rId20"/>
    <p:sldId id="281" r:id="rId21"/>
    <p:sldId id="306" r:id="rId22"/>
    <p:sldId id="284" r:id="rId23"/>
    <p:sldId id="338" r:id="rId24"/>
    <p:sldId id="285" r:id="rId25"/>
    <p:sldId id="289" r:id="rId26"/>
    <p:sldId id="337" r:id="rId27"/>
    <p:sldId id="286" r:id="rId28"/>
    <p:sldId id="300" r:id="rId29"/>
    <p:sldId id="307" r:id="rId30"/>
    <p:sldId id="290" r:id="rId31"/>
    <p:sldId id="288" r:id="rId32"/>
    <p:sldId id="291" r:id="rId33"/>
    <p:sldId id="292" r:id="rId34"/>
    <p:sldId id="293" r:id="rId35"/>
    <p:sldId id="294" r:id="rId36"/>
    <p:sldId id="297" r:id="rId37"/>
    <p:sldId id="308" r:id="rId38"/>
    <p:sldId id="309" r:id="rId39"/>
    <p:sldId id="328" r:id="rId40"/>
    <p:sldId id="329" r:id="rId41"/>
    <p:sldId id="301" r:id="rId42"/>
    <p:sldId id="310" r:id="rId43"/>
    <p:sldId id="334" r:id="rId44"/>
    <p:sldId id="339" r:id="rId45"/>
    <p:sldId id="353" r:id="rId46"/>
    <p:sldId id="341" r:id="rId47"/>
    <p:sldId id="311" r:id="rId48"/>
    <p:sldId id="335" r:id="rId49"/>
    <p:sldId id="340" r:id="rId50"/>
    <p:sldId id="330" r:id="rId51"/>
    <p:sldId id="315" r:id="rId52"/>
    <p:sldId id="316" r:id="rId53"/>
    <p:sldId id="332" r:id="rId54"/>
    <p:sldId id="352" r:id="rId55"/>
    <p:sldId id="333" r:id="rId56"/>
    <p:sldId id="317" r:id="rId57"/>
    <p:sldId id="318" r:id="rId58"/>
    <p:sldId id="319" r:id="rId59"/>
    <p:sldId id="327" r:id="rId60"/>
    <p:sldId id="312" r:id="rId61"/>
    <p:sldId id="354" r:id="rId62"/>
    <p:sldId id="336" r:id="rId63"/>
    <p:sldId id="331" r:id="rId64"/>
    <p:sldId id="314" r:id="rId65"/>
    <p:sldId id="343" r:id="rId66"/>
    <p:sldId id="357" r:id="rId67"/>
    <p:sldId id="346" r:id="rId68"/>
    <p:sldId id="325" r:id="rId69"/>
    <p:sldId id="356" r:id="rId70"/>
    <p:sldId id="345" r:id="rId71"/>
    <p:sldId id="344" r:id="rId72"/>
    <p:sldId id="351" r:id="rId73"/>
    <p:sldId id="348" r:id="rId74"/>
    <p:sldId id="323" r:id="rId75"/>
    <p:sldId id="326" r:id="rId76"/>
    <p:sldId id="349" r:id="rId77"/>
    <p:sldId id="350" r:id="rId78"/>
    <p:sldId id="324" r:id="rId79"/>
    <p:sldId id="355" r:id="rId80"/>
    <p:sldId id="342" r:id="rId81"/>
    <p:sldId id="257" r:id="rId8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193"/>
    <a:srgbClr val="E8F6FA"/>
    <a:srgbClr val="F7E4E1"/>
    <a:srgbClr val="D2EDF6"/>
    <a:srgbClr val="EEF8FB"/>
    <a:srgbClr val="E6E6E6"/>
    <a:srgbClr val="33CC33"/>
    <a:srgbClr val="73C7E3"/>
    <a:srgbClr val="F6F9FF"/>
    <a:srgbClr val="FB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419" autoAdjust="0"/>
  </p:normalViewPr>
  <p:slideViewPr>
    <p:cSldViewPr snapToGrid="0">
      <p:cViewPr varScale="1">
        <p:scale>
          <a:sx n="104" d="100"/>
          <a:sy n="104" d="100"/>
        </p:scale>
        <p:origin x="780" y="72"/>
      </p:cViewPr>
      <p:guideLst>
        <p:guide orient="horz" pos="2160"/>
        <p:guide pos="3840"/>
      </p:guideLst>
    </p:cSldViewPr>
  </p:slideViewPr>
  <p:notesTextViewPr>
    <p:cViewPr>
      <p:scale>
        <a:sx n="1" d="1"/>
        <a:sy n="1" d="1"/>
      </p:scale>
      <p:origin x="0" y="0"/>
    </p:cViewPr>
  </p:notesTextViewPr>
  <p:sorterViewPr>
    <p:cViewPr>
      <p:scale>
        <a:sx n="100" d="100"/>
        <a:sy n="100" d="100"/>
      </p:scale>
      <p:origin x="0" y="-61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40-EC42-11CE-9E0D-00AA006002F3}" ax:persistence="persistStorage" r:id="rId1"/>
</file>

<file path=ppt/activeX/activeX10.xml><?xml version="1.0" encoding="utf-8"?>
<ax:ocx xmlns:ax="http://schemas.microsoft.com/office/2006/activeX" xmlns:r="http://schemas.openxmlformats.org/officeDocument/2006/relationships" ax:classid="{8BD21D40-EC42-11CE-9E0D-00AA006002F3}" ax:persistence="persistStorage" r:id="rId1"/>
</file>

<file path=ppt/activeX/activeX11.xml><?xml version="1.0" encoding="utf-8"?>
<ax:ocx xmlns:ax="http://schemas.microsoft.com/office/2006/activeX" xmlns:r="http://schemas.openxmlformats.org/officeDocument/2006/relationships" ax:classid="{8BD21D40-EC42-11CE-9E0D-00AA006002F3}" ax:persistence="persistStorage" r:id="rId1"/>
</file>

<file path=ppt/activeX/activeX12.xml><?xml version="1.0" encoding="utf-8"?>
<ax:ocx xmlns:ax="http://schemas.microsoft.com/office/2006/activeX" xmlns:r="http://schemas.openxmlformats.org/officeDocument/2006/relationships" ax:classid="{8BD21D40-EC42-11CE-9E0D-00AA006002F3}" ax:persistence="persistStorage" r:id="rId1"/>
</file>

<file path=ppt/activeX/activeX13.xml><?xml version="1.0" encoding="utf-8"?>
<ax:ocx xmlns:ax="http://schemas.microsoft.com/office/2006/activeX" xmlns:r="http://schemas.openxmlformats.org/officeDocument/2006/relationships" ax:classid="{8BD21D40-EC42-11CE-9E0D-00AA006002F3}" ax:persistence="persistStorage" r:id="rId1"/>
</file>

<file path=ppt/activeX/activeX14.xml><?xml version="1.0" encoding="utf-8"?>
<ax:ocx xmlns:ax="http://schemas.microsoft.com/office/2006/activeX" xmlns:r="http://schemas.openxmlformats.org/officeDocument/2006/relationships" ax:classid="{8BD21D40-EC42-11CE-9E0D-00AA006002F3}" ax:persistence="persistStorage" r:id="rId1"/>
</file>

<file path=ppt/activeX/activeX15.xml><?xml version="1.0" encoding="utf-8"?>
<ax:ocx xmlns:ax="http://schemas.microsoft.com/office/2006/activeX" xmlns:r="http://schemas.openxmlformats.org/officeDocument/2006/relationships" ax:classid="{8BD21D40-EC42-11CE-9E0D-00AA006002F3}" ax:persistence="persistStorage" r:id="rId1"/>
</file>

<file path=ppt/activeX/activeX16.xml><?xml version="1.0" encoding="utf-8"?>
<ax:ocx xmlns:ax="http://schemas.microsoft.com/office/2006/activeX" xmlns:r="http://schemas.openxmlformats.org/officeDocument/2006/relationships" ax:classid="{8BD21D40-EC42-11CE-9E0D-00AA006002F3}" ax:persistence="persistStorage" r:id="rId1"/>
</file>

<file path=ppt/activeX/activeX17.xml><?xml version="1.0" encoding="utf-8"?>
<ax:ocx xmlns:ax="http://schemas.microsoft.com/office/2006/activeX" xmlns:r="http://schemas.openxmlformats.org/officeDocument/2006/relationships" ax:classid="{8BD21D40-EC42-11CE-9E0D-00AA006002F3}" ax:persistence="persistStorage" r:id="rId1"/>
</file>

<file path=ppt/activeX/activeX18.xml><?xml version="1.0" encoding="utf-8"?>
<ax:ocx xmlns:ax="http://schemas.microsoft.com/office/2006/activeX" xmlns:r="http://schemas.openxmlformats.org/officeDocument/2006/relationships" ax:classid="{8BD21D40-EC42-11CE-9E0D-00AA006002F3}" ax:persistence="persistStorage" r:id="rId1"/>
</file>

<file path=ppt/activeX/activeX19.xml><?xml version="1.0" encoding="utf-8"?>
<ax:ocx xmlns:ax="http://schemas.microsoft.com/office/2006/activeX" xmlns:r="http://schemas.openxmlformats.org/officeDocument/2006/relationships" ax:classid="{8BD21D40-EC42-11CE-9E0D-00AA006002F3}" ax:persistence="persistStorage" r:id="rId1"/>
</file>

<file path=ppt/activeX/activeX2.xml><?xml version="1.0" encoding="utf-8"?>
<ax:ocx xmlns:ax="http://schemas.microsoft.com/office/2006/activeX" xmlns:r="http://schemas.openxmlformats.org/officeDocument/2006/relationships" ax:classid="{8BD21D40-EC42-11CE-9E0D-00AA006002F3}" ax:persistence="persistStorage" r:id="rId1"/>
</file>

<file path=ppt/activeX/activeX20.xml><?xml version="1.0" encoding="utf-8"?>
<ax:ocx xmlns:ax="http://schemas.microsoft.com/office/2006/activeX" xmlns:r="http://schemas.openxmlformats.org/officeDocument/2006/relationships" ax:classid="{8BD21D40-EC42-11CE-9E0D-00AA006002F3}" ax:persistence="persistStorage" r:id="rId1"/>
</file>

<file path=ppt/activeX/activeX21.xml><?xml version="1.0" encoding="utf-8"?>
<ax:ocx xmlns:ax="http://schemas.microsoft.com/office/2006/activeX" xmlns:r="http://schemas.openxmlformats.org/officeDocument/2006/relationships" ax:classid="{8BD21D40-EC42-11CE-9E0D-00AA006002F3}" ax:persistence="persistStorage" r:id="rId1"/>
</file>

<file path=ppt/activeX/activeX22.xml><?xml version="1.0" encoding="utf-8"?>
<ax:ocx xmlns:ax="http://schemas.microsoft.com/office/2006/activeX" xmlns:r="http://schemas.openxmlformats.org/officeDocument/2006/relationships" ax:classid="{8BD21D40-EC42-11CE-9E0D-00AA006002F3}" ax:persistence="persistStorage" r:id="rId1"/>
</file>

<file path=ppt/activeX/activeX23.xml><?xml version="1.0" encoding="utf-8"?>
<ax:ocx xmlns:ax="http://schemas.microsoft.com/office/2006/activeX" xmlns:r="http://schemas.openxmlformats.org/officeDocument/2006/relationships" ax:classid="{8BD21D40-EC42-11CE-9E0D-00AA006002F3}" ax:persistence="persistStorage" r:id="rId1"/>
</file>

<file path=ppt/activeX/activeX24.xml><?xml version="1.0" encoding="utf-8"?>
<ax:ocx xmlns:ax="http://schemas.microsoft.com/office/2006/activeX" xmlns:r="http://schemas.openxmlformats.org/officeDocument/2006/relationships" ax:classid="{8BD21D40-EC42-11CE-9E0D-00AA006002F3}" ax:persistence="persistStorage" r:id="rId1"/>
</file>

<file path=ppt/activeX/activeX25.xml><?xml version="1.0" encoding="utf-8"?>
<ax:ocx xmlns:ax="http://schemas.microsoft.com/office/2006/activeX" xmlns:r="http://schemas.openxmlformats.org/officeDocument/2006/relationships" ax:classid="{8BD21D40-EC42-11CE-9E0D-00AA006002F3}" ax:persistence="persistStorage" r:id="rId1"/>
</file>

<file path=ppt/activeX/activeX26.xml><?xml version="1.0" encoding="utf-8"?>
<ax:ocx xmlns:ax="http://schemas.microsoft.com/office/2006/activeX" xmlns:r="http://schemas.openxmlformats.org/officeDocument/2006/relationships" ax:classid="{8BD21D40-EC42-11CE-9E0D-00AA006002F3}" ax:persistence="persistStorage" r:id="rId1"/>
</file>

<file path=ppt/activeX/activeX3.xml><?xml version="1.0" encoding="utf-8"?>
<ax:ocx xmlns:ax="http://schemas.microsoft.com/office/2006/activeX" xmlns:r="http://schemas.openxmlformats.org/officeDocument/2006/relationships" ax:classid="{8BD21D40-EC42-11CE-9E0D-00AA006002F3}" ax:persistence="persistStorage" r:id="rId1"/>
</file>

<file path=ppt/activeX/activeX4.xml><?xml version="1.0" encoding="utf-8"?>
<ax:ocx xmlns:ax="http://schemas.microsoft.com/office/2006/activeX" xmlns:r="http://schemas.openxmlformats.org/officeDocument/2006/relationships" ax:classid="{8BD21D40-EC42-11CE-9E0D-00AA006002F3}" ax:persistence="persistStorage" r:id="rId1"/>
</file>

<file path=ppt/activeX/activeX5.xml><?xml version="1.0" encoding="utf-8"?>
<ax:ocx xmlns:ax="http://schemas.microsoft.com/office/2006/activeX" xmlns:r="http://schemas.openxmlformats.org/officeDocument/2006/relationships" ax:classid="{8BD21D40-EC42-11CE-9E0D-00AA006002F3}" ax:persistence="persistStorage" r:id="rId1"/>
</file>

<file path=ppt/activeX/activeX6.xml><?xml version="1.0" encoding="utf-8"?>
<ax:ocx xmlns:ax="http://schemas.microsoft.com/office/2006/activeX" xmlns:r="http://schemas.openxmlformats.org/officeDocument/2006/relationships" ax:classid="{8BD21D40-EC42-11CE-9E0D-00AA006002F3}" ax:persistence="persistStorage" r:id="rId1"/>
</file>

<file path=ppt/activeX/activeX7.xml><?xml version="1.0" encoding="utf-8"?>
<ax:ocx xmlns:ax="http://schemas.microsoft.com/office/2006/activeX" xmlns:r="http://schemas.openxmlformats.org/officeDocument/2006/relationships" ax:classid="{8BD21D40-EC42-11CE-9E0D-00AA006002F3}" ax:persistence="persistStorage" r:id="rId1"/>
</file>

<file path=ppt/activeX/activeX8.xml><?xml version="1.0" encoding="utf-8"?>
<ax:ocx xmlns:ax="http://schemas.microsoft.com/office/2006/activeX" xmlns:r="http://schemas.openxmlformats.org/officeDocument/2006/relationships" ax:classid="{8BD21D40-EC42-11CE-9E0D-00AA006002F3}" ax:persistence="persistStorage" r:id="rId1"/>
</file>

<file path=ppt/activeX/activeX9.xml><?xml version="1.0" encoding="utf-8"?>
<ax:ocx xmlns:ax="http://schemas.microsoft.com/office/2006/activeX" xmlns:r="http://schemas.openxmlformats.org/officeDocument/2006/relationships" ax:classid="{8BD21D40-EC42-11CE-9E0D-00AA006002F3}" ax:persistence="persistStorage" r:id="rId1"/>
</file>

<file path=ppt/charts/_rels/chart1.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RO201311VWF180.polaris.social.gouv.fr\omedit_paca$\INTERNES%20PHARMACIE\Lucile%20Dho\Fiches%20pharmacie%20clinique\2.%20Bilans%20de%20m&#233;dication\Autoformation\Fonction%20r&#233;nale%20Madame%20C&#233;tamo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Historique CKD-EPI</a:t>
            </a:r>
          </a:p>
          <a:p>
            <a:pPr>
              <a:defRPr/>
            </a:pPr>
            <a:r>
              <a:rPr lang="en-US" dirty="0"/>
              <a:t>(04/23 - 06/24)</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CKD-EPI</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E58C-4D5A-AF1A-EBC46425841F}"/>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E58C-4D5A-AF1A-EBC46425841F}"/>
                </c:ext>
              </c:extLst>
            </c:dLbl>
            <c:dLbl>
              <c:idx val="4"/>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E58C-4D5A-AF1A-EBC46425841F}"/>
                </c:ext>
              </c:extLst>
            </c:dLbl>
            <c:dLbl>
              <c:idx val="5"/>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E58C-4D5A-AF1A-EBC46425841F}"/>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Feuil1!$A$2:$A$7</c:f>
              <c:numCache>
                <c:formatCode>m/d/yyyy</c:formatCode>
                <c:ptCount val="6"/>
                <c:pt idx="0">
                  <c:v>45044</c:v>
                </c:pt>
                <c:pt idx="1">
                  <c:v>45164</c:v>
                </c:pt>
                <c:pt idx="2">
                  <c:v>45253</c:v>
                </c:pt>
                <c:pt idx="3">
                  <c:v>45344</c:v>
                </c:pt>
                <c:pt idx="4">
                  <c:v>45433</c:v>
                </c:pt>
                <c:pt idx="5">
                  <c:v>45467</c:v>
                </c:pt>
              </c:numCache>
            </c:numRef>
          </c:cat>
          <c:val>
            <c:numRef>
              <c:f>Feuil1!$B$2:$B$7</c:f>
              <c:numCache>
                <c:formatCode>General</c:formatCode>
                <c:ptCount val="6"/>
                <c:pt idx="0">
                  <c:v>75.099999999999994</c:v>
                </c:pt>
                <c:pt idx="1">
                  <c:v>63.3</c:v>
                </c:pt>
                <c:pt idx="2">
                  <c:v>50.5</c:v>
                </c:pt>
                <c:pt idx="3">
                  <c:v>52.3</c:v>
                </c:pt>
                <c:pt idx="4">
                  <c:v>48.7</c:v>
                </c:pt>
                <c:pt idx="5">
                  <c:v>44.3</c:v>
                </c:pt>
              </c:numCache>
            </c:numRef>
          </c:val>
          <c:smooth val="0"/>
          <c:extLst>
            <c:ext xmlns:c16="http://schemas.microsoft.com/office/drawing/2014/chart" uri="{C3380CC4-5D6E-409C-BE32-E72D297353CC}">
              <c16:uniqueId val="{00000000-E58C-4D5A-AF1A-EBC46425841F}"/>
            </c:ext>
          </c:extLst>
        </c:ser>
        <c:dLbls>
          <c:dLblPos val="ctr"/>
          <c:showLegendKey val="0"/>
          <c:showVal val="1"/>
          <c:showCatName val="0"/>
          <c:showSerName val="0"/>
          <c:showPercent val="0"/>
          <c:showBubbleSize val="0"/>
        </c:dLbls>
        <c:marker val="1"/>
        <c:smooth val="0"/>
        <c:axId val="511863368"/>
        <c:axId val="511864352"/>
      </c:lineChart>
      <c:catAx>
        <c:axId val="51186336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511864352"/>
        <c:crosses val="autoZero"/>
        <c:auto val="0"/>
        <c:lblAlgn val="ctr"/>
        <c:lblOffset val="100"/>
        <c:noMultiLvlLbl val="0"/>
      </c:catAx>
      <c:valAx>
        <c:axId val="51186435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1863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Kaliémie (</a:t>
            </a:r>
            <a:r>
              <a:rPr lang="en-US" cap="none" dirty="0"/>
              <a:t>m</a:t>
            </a:r>
            <a:r>
              <a:rPr lang="en-US" dirty="0"/>
              <a:t>M)</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Kaliémie!$B$1</c:f>
              <c:strCache>
                <c:ptCount val="1"/>
                <c:pt idx="0">
                  <c:v>Kaliémie (mM)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6-5386-4D3B-B5FA-987E34F53255}"/>
                </c:ext>
              </c:extLst>
            </c:dLbl>
            <c:dLbl>
              <c:idx val="1"/>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5386-4D3B-B5FA-987E34F53255}"/>
                </c:ext>
              </c:extLst>
            </c:dLbl>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5386-4D3B-B5FA-987E34F53255}"/>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5386-4D3B-B5FA-987E34F53255}"/>
                </c:ext>
              </c:extLst>
            </c:dLbl>
            <c:dLbl>
              <c:idx val="4"/>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5386-4D3B-B5FA-987E34F53255}"/>
                </c:ext>
              </c:extLst>
            </c:dLbl>
            <c:dLbl>
              <c:idx val="5"/>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5386-4D3B-B5FA-987E34F5325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Kaliémie!$A$2:$A$7</c:f>
              <c:numCache>
                <c:formatCode>m/d/yyyy</c:formatCode>
                <c:ptCount val="6"/>
                <c:pt idx="0">
                  <c:v>45044</c:v>
                </c:pt>
                <c:pt idx="1">
                  <c:v>45164</c:v>
                </c:pt>
                <c:pt idx="2">
                  <c:v>45253</c:v>
                </c:pt>
                <c:pt idx="3">
                  <c:v>45344</c:v>
                </c:pt>
                <c:pt idx="4">
                  <c:v>45433</c:v>
                </c:pt>
                <c:pt idx="5">
                  <c:v>45467</c:v>
                </c:pt>
              </c:numCache>
            </c:numRef>
          </c:cat>
          <c:val>
            <c:numRef>
              <c:f>Kaliémie!$B$2:$B$7</c:f>
              <c:numCache>
                <c:formatCode>General</c:formatCode>
                <c:ptCount val="6"/>
                <c:pt idx="0">
                  <c:v>4.5</c:v>
                </c:pt>
                <c:pt idx="1">
                  <c:v>4.5</c:v>
                </c:pt>
                <c:pt idx="2">
                  <c:v>4.5999999999999996</c:v>
                </c:pt>
                <c:pt idx="3">
                  <c:v>4.7</c:v>
                </c:pt>
                <c:pt idx="4">
                  <c:v>4.4000000000000004</c:v>
                </c:pt>
                <c:pt idx="5">
                  <c:v>4.5</c:v>
                </c:pt>
              </c:numCache>
            </c:numRef>
          </c:val>
          <c:smooth val="0"/>
          <c:extLst>
            <c:ext xmlns:c16="http://schemas.microsoft.com/office/drawing/2014/chart" uri="{C3380CC4-5D6E-409C-BE32-E72D297353CC}">
              <c16:uniqueId val="{00000000-5386-4D3B-B5FA-987E34F53255}"/>
            </c:ext>
          </c:extLst>
        </c:ser>
        <c:dLbls>
          <c:dLblPos val="ctr"/>
          <c:showLegendKey val="0"/>
          <c:showVal val="1"/>
          <c:showCatName val="0"/>
          <c:showSerName val="0"/>
          <c:showPercent val="0"/>
          <c:showBubbleSize val="0"/>
        </c:dLbls>
        <c:marker val="1"/>
        <c:smooth val="0"/>
        <c:axId val="267179072"/>
        <c:axId val="267180384"/>
      </c:lineChart>
      <c:catAx>
        <c:axId val="26717907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267180384"/>
        <c:crosses val="autoZero"/>
        <c:auto val="0"/>
        <c:lblAlgn val="ctr"/>
        <c:lblOffset val="100"/>
        <c:noMultiLvlLbl val="0"/>
      </c:catAx>
      <c:valAx>
        <c:axId val="2671803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67179072"/>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Historique CKD-EPI</a:t>
            </a:r>
          </a:p>
          <a:p>
            <a:pPr>
              <a:defRPr/>
            </a:pPr>
            <a:r>
              <a:rPr lang="en-US" dirty="0"/>
              <a:t>(04/23 - 06/24)</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CKD-EPI</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8CE5-402E-ACBB-2769D4AC8BDA}"/>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8CE5-402E-ACBB-2769D4AC8BDA}"/>
                </c:ext>
              </c:extLst>
            </c:dLbl>
            <c:dLbl>
              <c:idx val="4"/>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8CE5-402E-ACBB-2769D4AC8BDA}"/>
                </c:ext>
              </c:extLst>
            </c:dLbl>
            <c:dLbl>
              <c:idx val="5"/>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8CE5-402E-ACBB-2769D4AC8BDA}"/>
                </c:ext>
              </c:extLst>
            </c:dLbl>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Feuil1!$A$2:$A$7</c:f>
              <c:numCache>
                <c:formatCode>m/d/yyyy</c:formatCode>
                <c:ptCount val="6"/>
                <c:pt idx="0">
                  <c:v>45044</c:v>
                </c:pt>
                <c:pt idx="1">
                  <c:v>45164</c:v>
                </c:pt>
                <c:pt idx="2">
                  <c:v>45253</c:v>
                </c:pt>
                <c:pt idx="3">
                  <c:v>45344</c:v>
                </c:pt>
                <c:pt idx="4">
                  <c:v>45433</c:v>
                </c:pt>
                <c:pt idx="5">
                  <c:v>45467</c:v>
                </c:pt>
              </c:numCache>
            </c:numRef>
          </c:cat>
          <c:val>
            <c:numRef>
              <c:f>Feuil1!$B$2:$B$7</c:f>
              <c:numCache>
                <c:formatCode>General</c:formatCode>
                <c:ptCount val="6"/>
                <c:pt idx="0">
                  <c:v>75.099999999999994</c:v>
                </c:pt>
                <c:pt idx="1">
                  <c:v>63.3</c:v>
                </c:pt>
                <c:pt idx="2">
                  <c:v>50.5</c:v>
                </c:pt>
                <c:pt idx="3">
                  <c:v>52.3</c:v>
                </c:pt>
                <c:pt idx="4">
                  <c:v>48.7</c:v>
                </c:pt>
                <c:pt idx="5">
                  <c:v>44.3</c:v>
                </c:pt>
              </c:numCache>
            </c:numRef>
          </c:val>
          <c:smooth val="0"/>
          <c:extLst>
            <c:ext xmlns:c16="http://schemas.microsoft.com/office/drawing/2014/chart" uri="{C3380CC4-5D6E-409C-BE32-E72D297353CC}">
              <c16:uniqueId val="{00000004-8CE5-402E-ACBB-2769D4AC8BDA}"/>
            </c:ext>
          </c:extLst>
        </c:ser>
        <c:dLbls>
          <c:dLblPos val="ctr"/>
          <c:showLegendKey val="0"/>
          <c:showVal val="1"/>
          <c:showCatName val="0"/>
          <c:showSerName val="0"/>
          <c:showPercent val="0"/>
          <c:showBubbleSize val="0"/>
        </c:dLbls>
        <c:marker val="1"/>
        <c:smooth val="0"/>
        <c:axId val="511863368"/>
        <c:axId val="511864352"/>
      </c:lineChart>
      <c:catAx>
        <c:axId val="51186336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511864352"/>
        <c:crosses val="autoZero"/>
        <c:auto val="0"/>
        <c:lblAlgn val="ctr"/>
        <c:lblOffset val="100"/>
        <c:noMultiLvlLbl val="0"/>
      </c:catAx>
      <c:valAx>
        <c:axId val="51186435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1863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Kaliémie (</a:t>
            </a:r>
            <a:r>
              <a:rPr lang="en-US" cap="none" dirty="0"/>
              <a:t>m</a:t>
            </a:r>
            <a:r>
              <a:rPr lang="en-US" dirty="0"/>
              <a:t>M)</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Kaliémie!$B$1</c:f>
              <c:strCache>
                <c:ptCount val="1"/>
                <c:pt idx="0">
                  <c:v>Kaliémie (mM)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7EFF-4AE1-90D5-704A84EBF875}"/>
                </c:ext>
              </c:extLst>
            </c:dLbl>
            <c:dLbl>
              <c:idx val="1"/>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7EFF-4AE1-90D5-704A84EBF875}"/>
                </c:ext>
              </c:extLst>
            </c:dLbl>
            <c:dLbl>
              <c:idx val="2"/>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7EFF-4AE1-90D5-704A84EBF875}"/>
                </c:ext>
              </c:extLst>
            </c:dLbl>
            <c:dLbl>
              <c:idx val="3"/>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7EFF-4AE1-90D5-704A84EBF875}"/>
                </c:ext>
              </c:extLst>
            </c:dLbl>
            <c:dLbl>
              <c:idx val="4"/>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7EFF-4AE1-90D5-704A84EBF875}"/>
                </c:ext>
              </c:extLst>
            </c:dLbl>
            <c:dLbl>
              <c:idx val="5"/>
              <c:spPr>
                <a:solidFill>
                  <a:srgbClr val="D2EDF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7EFF-4AE1-90D5-704A84EBF87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Kaliémie!$A$2:$A$7</c:f>
              <c:numCache>
                <c:formatCode>m/d/yyyy</c:formatCode>
                <c:ptCount val="6"/>
                <c:pt idx="0">
                  <c:v>45044</c:v>
                </c:pt>
                <c:pt idx="1">
                  <c:v>45164</c:v>
                </c:pt>
                <c:pt idx="2">
                  <c:v>45253</c:v>
                </c:pt>
                <c:pt idx="3">
                  <c:v>45344</c:v>
                </c:pt>
                <c:pt idx="4">
                  <c:v>45433</c:v>
                </c:pt>
                <c:pt idx="5">
                  <c:v>45467</c:v>
                </c:pt>
              </c:numCache>
            </c:numRef>
          </c:cat>
          <c:val>
            <c:numRef>
              <c:f>Kaliémie!$B$2:$B$7</c:f>
              <c:numCache>
                <c:formatCode>General</c:formatCode>
                <c:ptCount val="6"/>
                <c:pt idx="0">
                  <c:v>4.5</c:v>
                </c:pt>
                <c:pt idx="1">
                  <c:v>4.5</c:v>
                </c:pt>
                <c:pt idx="2">
                  <c:v>4.5999999999999996</c:v>
                </c:pt>
                <c:pt idx="3">
                  <c:v>4.7</c:v>
                </c:pt>
                <c:pt idx="4">
                  <c:v>4.4000000000000004</c:v>
                </c:pt>
                <c:pt idx="5">
                  <c:v>4.5</c:v>
                </c:pt>
              </c:numCache>
            </c:numRef>
          </c:val>
          <c:smooth val="0"/>
          <c:extLst>
            <c:ext xmlns:c16="http://schemas.microsoft.com/office/drawing/2014/chart" uri="{C3380CC4-5D6E-409C-BE32-E72D297353CC}">
              <c16:uniqueId val="{00000006-7EFF-4AE1-90D5-704A84EBF875}"/>
            </c:ext>
          </c:extLst>
        </c:ser>
        <c:dLbls>
          <c:dLblPos val="ctr"/>
          <c:showLegendKey val="0"/>
          <c:showVal val="1"/>
          <c:showCatName val="0"/>
          <c:showSerName val="0"/>
          <c:showPercent val="0"/>
          <c:showBubbleSize val="0"/>
        </c:dLbls>
        <c:marker val="1"/>
        <c:smooth val="0"/>
        <c:axId val="267179072"/>
        <c:axId val="267180384"/>
      </c:lineChart>
      <c:catAx>
        <c:axId val="26717907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fr-FR"/>
          </a:p>
        </c:txPr>
        <c:crossAx val="267180384"/>
        <c:crosses val="autoZero"/>
        <c:auto val="0"/>
        <c:lblAlgn val="ctr"/>
        <c:lblOffset val="100"/>
        <c:noMultiLvlLbl val="0"/>
      </c:catAx>
      <c:valAx>
        <c:axId val="2671803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67179072"/>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https://www.omeditpacacorse.fr/wp-content/uploads/2023/12/Guide-de-lecture-et-codage-des-activites-de-pharmacie-clinique-Novembre-2023.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omeditpacacorse.fr/wp-content/uploads/2023/12/Guide-de-lecture-et-codage-des-activites-de-pharmacie-clinique-Novembre-2023.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C6A54-9F85-41AE-AA21-B81287BD52FD}"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fr-FR"/>
        </a:p>
      </dgm:t>
    </dgm:pt>
    <dgm:pt modelId="{9074DDEF-0F8B-4FA2-A1B5-5C3878207288}">
      <dgm:prSet phldrT="[Texte]" custT="1"/>
      <dgm:spPr>
        <a:noFill/>
      </dgm:spPr>
      <dgm:t>
        <a:bodyPr/>
        <a:lstStyle/>
        <a:p>
          <a:r>
            <a:rPr lang="fr-FR" sz="1400" dirty="0">
              <a:solidFill>
                <a:schemeClr val="accent1">
                  <a:lumMod val="50000"/>
                </a:schemeClr>
              </a:solidFill>
              <a:latin typeface="Marianne" panose="02000000000000000000" pitchFamily="2" charset="0"/>
            </a:rPr>
            <a:t>BILAN DE MÉDICATION</a:t>
          </a:r>
        </a:p>
      </dgm:t>
    </dgm:pt>
    <dgm:pt modelId="{B57EC5F9-179C-4BBE-9E05-B57F99BA3AF4}" type="parTrans" cxnId="{3D6DED56-4FB1-46CF-966A-E1F2C2024477}">
      <dgm:prSet/>
      <dgm:spPr/>
      <dgm:t>
        <a:bodyPr/>
        <a:lstStyle/>
        <a:p>
          <a:endParaRPr lang="fr-FR" sz="1000">
            <a:solidFill>
              <a:schemeClr val="tx1"/>
            </a:solidFill>
            <a:latin typeface="Marianne" panose="02000000000000000000" pitchFamily="2" charset="0"/>
          </a:endParaRPr>
        </a:p>
      </dgm:t>
    </dgm:pt>
    <dgm:pt modelId="{1FE285D3-0E4C-4AC1-BEE2-0AAC371E49FD}" type="sibTrans" cxnId="{3D6DED56-4FB1-46CF-966A-E1F2C2024477}">
      <dgm:prSet/>
      <dgm:spPr/>
      <dgm:t>
        <a:bodyPr/>
        <a:lstStyle/>
        <a:p>
          <a:endParaRPr lang="fr-FR" sz="1000">
            <a:solidFill>
              <a:schemeClr val="tx1"/>
            </a:solidFill>
            <a:latin typeface="Marianne" panose="02000000000000000000" pitchFamily="2" charset="0"/>
          </a:endParaRPr>
        </a:p>
      </dgm:t>
    </dgm:pt>
    <dgm:pt modelId="{7F4C4CBF-C911-4542-9C60-0AAA1A959C07}">
      <dgm:prSet phldrT="[Texte]" custT="1"/>
      <dgm:spPr>
        <a:noFill/>
      </dgm:spPr>
      <dgm:t>
        <a:bodyPr anchor="t"/>
        <a:lstStyle/>
        <a:p>
          <a:r>
            <a:rPr lang="fr-FR" sz="1000" dirty="0">
              <a:solidFill>
                <a:schemeClr val="tx1"/>
              </a:solidFill>
              <a:latin typeface="Marianne" panose="02000000000000000000" pitchFamily="2" charset="0"/>
            </a:rPr>
            <a:t>Dans le parcours de santé du patient : </a:t>
          </a:r>
          <a:r>
            <a:rPr lang="fr-FR" sz="1000" b="1" dirty="0">
              <a:solidFill>
                <a:schemeClr val="tx1"/>
              </a:solidFill>
              <a:latin typeface="Marianne" panose="02000000000000000000" pitchFamily="2" charset="0"/>
              <a:hlinkClick xmlns:r="http://schemas.openxmlformats.org/officeDocument/2006/relationships" r:id="rId1"/>
            </a:rPr>
            <a:t>PBIL001</a:t>
          </a:r>
          <a:endParaRPr lang="fr-FR" sz="1000" b="1" dirty="0">
            <a:solidFill>
              <a:schemeClr val="tx1"/>
            </a:solidFill>
            <a:latin typeface="Marianne" panose="02000000000000000000" pitchFamily="2" charset="0"/>
          </a:endParaRPr>
        </a:p>
      </dgm:t>
    </dgm:pt>
    <dgm:pt modelId="{A6D7E12C-AECD-41D5-8543-8DD229B69B6B}" type="parTrans" cxnId="{CC86851C-F2C6-4414-AD3D-CD8367C9DB34}">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F2942084-9C59-4FAF-84E2-AA0A232B4065}" type="sibTrans" cxnId="{CC86851C-F2C6-4414-AD3D-CD8367C9DB34}">
      <dgm:prSet/>
      <dgm:spPr/>
      <dgm:t>
        <a:bodyPr/>
        <a:lstStyle/>
        <a:p>
          <a:endParaRPr lang="fr-FR" sz="1000">
            <a:solidFill>
              <a:schemeClr val="tx1"/>
            </a:solidFill>
            <a:latin typeface="Marianne" panose="02000000000000000000" pitchFamily="2" charset="0"/>
          </a:endParaRPr>
        </a:p>
      </dgm:t>
    </dgm:pt>
    <dgm:pt modelId="{32F21A79-EDAA-4026-8239-9847DD666DE2}">
      <dgm:prSet phldrT="[Texte]" custT="1"/>
      <dgm:spPr>
        <a:noFill/>
      </dgm:spPr>
      <dgm:t>
        <a:bodyPr anchor="t"/>
        <a:lstStyle/>
        <a:p>
          <a:r>
            <a:rPr lang="fr-FR" sz="1000" dirty="0">
              <a:solidFill>
                <a:schemeClr val="tx1"/>
              </a:solidFill>
              <a:latin typeface="Marianne" panose="02000000000000000000" pitchFamily="2" charset="0"/>
            </a:rPr>
            <a:t>Recueil de données pharmaceutiques, cliniques et biologiques</a:t>
          </a:r>
        </a:p>
      </dgm:t>
    </dgm:pt>
    <dgm:pt modelId="{89F29BE5-259C-4EEE-91E5-AF2C89E9F62F}" type="parTrans" cxnId="{012E6AC2-CCF3-4720-B908-9C74F1322957}">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2CDDDE9B-66AF-433F-A4DC-E48A867086BD}" type="sibTrans" cxnId="{012E6AC2-CCF3-4720-B908-9C74F1322957}">
      <dgm:prSet/>
      <dgm:spPr/>
      <dgm:t>
        <a:bodyPr/>
        <a:lstStyle/>
        <a:p>
          <a:endParaRPr lang="fr-FR" sz="1000">
            <a:solidFill>
              <a:schemeClr val="tx1"/>
            </a:solidFill>
            <a:latin typeface="Marianne" panose="02000000000000000000" pitchFamily="2" charset="0"/>
          </a:endParaRPr>
        </a:p>
      </dgm:t>
    </dgm:pt>
    <dgm:pt modelId="{4FEB7784-53AD-4AA4-B87F-699B013D49BB}">
      <dgm:prSet phldrT="[Texte]" custT="1"/>
      <dgm:spPr>
        <a:noFill/>
      </dgm:spPr>
      <dgm:t>
        <a:bodyPr anchor="t"/>
        <a:lstStyle/>
        <a:p>
          <a:r>
            <a:rPr lang="fr-FR" sz="1000" dirty="0">
              <a:solidFill>
                <a:schemeClr val="tx1"/>
              </a:solidFill>
              <a:latin typeface="Marianne" panose="02000000000000000000" pitchFamily="2" charset="0"/>
            </a:rPr>
            <a:t>Faisant suite à une CTM : </a:t>
          </a:r>
          <a:r>
            <a:rPr lang="fr-FR" sz="1000" b="1" dirty="0">
              <a:solidFill>
                <a:schemeClr val="tx1"/>
              </a:solidFill>
              <a:latin typeface="Marianne" panose="02000000000000000000" pitchFamily="2" charset="0"/>
              <a:hlinkClick xmlns:r="http://schemas.openxmlformats.org/officeDocument/2006/relationships" r:id="rId1"/>
            </a:rPr>
            <a:t>PBIL002</a:t>
          </a:r>
          <a:br>
            <a:rPr lang="fr-FR" sz="1000" dirty="0">
              <a:solidFill>
                <a:schemeClr val="tx1"/>
              </a:solidFill>
              <a:latin typeface="Marianne" panose="02000000000000000000" pitchFamily="2" charset="0"/>
            </a:rPr>
          </a:br>
          <a:r>
            <a:rPr lang="fr-FR" sz="1000" i="1" dirty="0">
              <a:solidFill>
                <a:schemeClr val="tx1"/>
              </a:solidFill>
              <a:latin typeface="Marianne" panose="02000000000000000000" pitchFamily="2" charset="0"/>
            </a:rPr>
            <a:t>Bilan médicamenteux</a:t>
          </a:r>
          <a:br>
            <a:rPr lang="fr-FR" sz="1000" i="1" dirty="0">
              <a:solidFill>
                <a:schemeClr val="tx1"/>
              </a:solidFill>
              <a:latin typeface="Marianne" panose="02000000000000000000" pitchFamily="2" charset="0"/>
            </a:rPr>
          </a:br>
          <a:r>
            <a:rPr lang="fr-FR" sz="1000" i="1" dirty="0">
              <a:solidFill>
                <a:schemeClr val="tx1"/>
              </a:solidFill>
              <a:latin typeface="Marianne" panose="02000000000000000000" pitchFamily="2" charset="0"/>
            </a:rPr>
            <a:t>produit au cours de la CTM </a:t>
          </a:r>
        </a:p>
      </dgm:t>
    </dgm:pt>
    <dgm:pt modelId="{EC4B7CA7-03D2-487E-A08F-9A6B721E5810}" type="parTrans" cxnId="{CB2905CE-0E95-415B-8599-0B8FB0FD7F9A}">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560ECBF2-3D0F-4C80-A741-3990A5C66B0D}" type="sibTrans" cxnId="{CB2905CE-0E95-415B-8599-0B8FB0FD7F9A}">
      <dgm:prSet/>
      <dgm:spPr/>
      <dgm:t>
        <a:bodyPr/>
        <a:lstStyle/>
        <a:p>
          <a:endParaRPr lang="fr-FR" sz="1000">
            <a:solidFill>
              <a:schemeClr val="tx1"/>
            </a:solidFill>
            <a:latin typeface="Marianne" panose="02000000000000000000" pitchFamily="2" charset="0"/>
          </a:endParaRPr>
        </a:p>
      </dgm:t>
    </dgm:pt>
    <dgm:pt modelId="{26EC62A7-0D29-4D78-9467-E5875874D6B7}">
      <dgm:prSet phldrT="[Texte]" custT="1"/>
      <dgm:spPr>
        <a:noFill/>
      </dgm:spPr>
      <dgm:t>
        <a:bodyPr anchor="t"/>
        <a:lstStyle/>
        <a:p>
          <a:r>
            <a:rPr lang="fr-FR" sz="1000" dirty="0">
              <a:solidFill>
                <a:schemeClr val="tx1"/>
              </a:solidFill>
              <a:latin typeface="Marianne" panose="02000000000000000000" pitchFamily="2" charset="0"/>
            </a:rPr>
            <a:t>Recueil de données cliniques et biologiques</a:t>
          </a:r>
        </a:p>
      </dgm:t>
    </dgm:pt>
    <dgm:pt modelId="{69506CC1-700C-420F-807A-871E015903D6}" type="parTrans" cxnId="{4C27A971-6C35-43B5-8398-A47496B5D404}">
      <dgm:prSet custT="1"/>
      <dgm:spPr>
        <a:ln w="9525">
          <a:solidFill>
            <a:schemeClr val="accent1">
              <a:lumMod val="90000"/>
            </a:schemeClr>
          </a:solidFill>
          <a:tailEnd type="stealth"/>
        </a:ln>
      </dgm:spPr>
      <dgm:t>
        <a:bodyPr/>
        <a:lstStyle/>
        <a:p>
          <a:endParaRPr lang="fr-FR" sz="1000">
            <a:solidFill>
              <a:schemeClr val="tx1"/>
            </a:solidFill>
            <a:latin typeface="Marianne" panose="02000000000000000000" pitchFamily="2" charset="0"/>
          </a:endParaRPr>
        </a:p>
      </dgm:t>
    </dgm:pt>
    <dgm:pt modelId="{82ADCE3A-F5CB-40F8-A226-DF5DF4150D6D}" type="sibTrans" cxnId="{4C27A971-6C35-43B5-8398-A47496B5D404}">
      <dgm:prSet/>
      <dgm:spPr/>
      <dgm:t>
        <a:bodyPr/>
        <a:lstStyle/>
        <a:p>
          <a:endParaRPr lang="fr-FR" sz="1000">
            <a:solidFill>
              <a:schemeClr val="tx1"/>
            </a:solidFill>
            <a:latin typeface="Marianne" panose="02000000000000000000" pitchFamily="2" charset="0"/>
          </a:endParaRPr>
        </a:p>
      </dgm:t>
    </dgm:pt>
    <dgm:pt modelId="{E20D4687-D80A-4A4A-9A2C-410085AC057C}" type="pres">
      <dgm:prSet presAssocID="{C19C6A54-9F85-41AE-AA21-B81287BD52FD}" presName="mainComposite" presStyleCnt="0">
        <dgm:presLayoutVars>
          <dgm:chPref val="1"/>
          <dgm:dir/>
          <dgm:animOne val="branch"/>
          <dgm:animLvl val="lvl"/>
          <dgm:resizeHandles val="exact"/>
        </dgm:presLayoutVars>
      </dgm:prSet>
      <dgm:spPr/>
    </dgm:pt>
    <dgm:pt modelId="{5EBD54C9-28D1-4DC1-847A-AF77B65DF449}" type="pres">
      <dgm:prSet presAssocID="{C19C6A54-9F85-41AE-AA21-B81287BD52FD}" presName="hierFlow" presStyleCnt="0"/>
      <dgm:spPr/>
    </dgm:pt>
    <dgm:pt modelId="{44E85CB5-A4AC-43BF-8C6B-52E9DA4862C9}" type="pres">
      <dgm:prSet presAssocID="{C19C6A54-9F85-41AE-AA21-B81287BD52FD}" presName="hierChild1" presStyleCnt="0">
        <dgm:presLayoutVars>
          <dgm:chPref val="1"/>
          <dgm:animOne val="branch"/>
          <dgm:animLvl val="lvl"/>
        </dgm:presLayoutVars>
      </dgm:prSet>
      <dgm:spPr/>
    </dgm:pt>
    <dgm:pt modelId="{9C9CBBC6-CC71-4AD2-8270-B4549146B5F9}" type="pres">
      <dgm:prSet presAssocID="{9074DDEF-0F8B-4FA2-A1B5-5C3878207288}" presName="Name14" presStyleCnt="0"/>
      <dgm:spPr/>
    </dgm:pt>
    <dgm:pt modelId="{26D02320-F763-4330-B59A-52F775FD285C}" type="pres">
      <dgm:prSet presAssocID="{9074DDEF-0F8B-4FA2-A1B5-5C3878207288}" presName="level1Shape" presStyleLbl="node0" presStyleIdx="0" presStyleCnt="1" custScaleX="278420" custScaleY="42398">
        <dgm:presLayoutVars>
          <dgm:chPref val="3"/>
        </dgm:presLayoutVars>
      </dgm:prSet>
      <dgm:spPr/>
    </dgm:pt>
    <dgm:pt modelId="{1230A03F-EDE4-4B4C-8B6A-B5A32C94DAA5}" type="pres">
      <dgm:prSet presAssocID="{9074DDEF-0F8B-4FA2-A1B5-5C3878207288}" presName="hierChild2" presStyleCnt="0"/>
      <dgm:spPr/>
    </dgm:pt>
    <dgm:pt modelId="{FBF76780-D0EC-414E-A72F-26E60FBDAB5E}" type="pres">
      <dgm:prSet presAssocID="{A6D7E12C-AECD-41D5-8543-8DD229B69B6B}" presName="Name19" presStyleLbl="parChTrans1D2" presStyleIdx="0" presStyleCnt="2"/>
      <dgm:spPr/>
    </dgm:pt>
    <dgm:pt modelId="{3029534F-DBB3-4C47-B1C5-22C90C40A953}" type="pres">
      <dgm:prSet presAssocID="{7F4C4CBF-C911-4542-9C60-0AAA1A959C07}" presName="Name21" presStyleCnt="0"/>
      <dgm:spPr/>
    </dgm:pt>
    <dgm:pt modelId="{9502F5FB-122D-4110-B336-12F19832CCAC}" type="pres">
      <dgm:prSet presAssocID="{7F4C4CBF-C911-4542-9C60-0AAA1A959C07}" presName="level2Shape" presStyleLbl="node2" presStyleIdx="0" presStyleCnt="2" custScaleX="222985" custScaleY="112342" custLinFactNeighborY="29215"/>
      <dgm:spPr/>
    </dgm:pt>
    <dgm:pt modelId="{DE23B8A8-268A-49CB-8B12-0446E3EC03EE}" type="pres">
      <dgm:prSet presAssocID="{7F4C4CBF-C911-4542-9C60-0AAA1A959C07}" presName="hierChild3" presStyleCnt="0"/>
      <dgm:spPr/>
    </dgm:pt>
    <dgm:pt modelId="{DBF76762-247C-4E3E-B4BD-54BD89C6BD17}" type="pres">
      <dgm:prSet presAssocID="{89F29BE5-259C-4EEE-91E5-AF2C89E9F62F}" presName="Name19" presStyleLbl="parChTrans1D3" presStyleIdx="0" presStyleCnt="2"/>
      <dgm:spPr/>
    </dgm:pt>
    <dgm:pt modelId="{317556EA-A8CE-47B7-A431-B92A2926D547}" type="pres">
      <dgm:prSet presAssocID="{32F21A79-EDAA-4026-8239-9847DD666DE2}" presName="Name21" presStyleCnt="0"/>
      <dgm:spPr/>
    </dgm:pt>
    <dgm:pt modelId="{9BE0F73A-F6C5-432F-920A-083C206B3BE8}" type="pres">
      <dgm:prSet presAssocID="{32F21A79-EDAA-4026-8239-9847DD666DE2}" presName="level2Shape" presStyleLbl="node3" presStyleIdx="0" presStyleCnt="2" custScaleX="222985" custScaleY="112342" custLinFactNeighborX="355" custLinFactNeighborY="92670"/>
      <dgm:spPr/>
    </dgm:pt>
    <dgm:pt modelId="{8B8C8161-7572-4E42-9433-1140C3CF487E}" type="pres">
      <dgm:prSet presAssocID="{32F21A79-EDAA-4026-8239-9847DD666DE2}" presName="hierChild3" presStyleCnt="0"/>
      <dgm:spPr/>
    </dgm:pt>
    <dgm:pt modelId="{06AA55DB-DC81-4BD9-838B-61229BD8F059}" type="pres">
      <dgm:prSet presAssocID="{EC4B7CA7-03D2-487E-A08F-9A6B721E5810}" presName="Name19" presStyleLbl="parChTrans1D2" presStyleIdx="1" presStyleCnt="2"/>
      <dgm:spPr/>
    </dgm:pt>
    <dgm:pt modelId="{E91B02DC-C705-49BF-A264-BE0FF35E6D7D}" type="pres">
      <dgm:prSet presAssocID="{4FEB7784-53AD-4AA4-B87F-699B013D49BB}" presName="Name21" presStyleCnt="0"/>
      <dgm:spPr/>
    </dgm:pt>
    <dgm:pt modelId="{0A8F8235-B07C-4C2E-91DC-F4729D254525}" type="pres">
      <dgm:prSet presAssocID="{4FEB7784-53AD-4AA4-B87F-699B013D49BB}" presName="level2Shape" presStyleLbl="node2" presStyleIdx="1" presStyleCnt="2" custScaleX="222985" custScaleY="145958" custLinFactNeighborY="29215"/>
      <dgm:spPr/>
    </dgm:pt>
    <dgm:pt modelId="{3D83C909-96F3-40E0-A6AC-C50AEB978C67}" type="pres">
      <dgm:prSet presAssocID="{4FEB7784-53AD-4AA4-B87F-699B013D49BB}" presName="hierChild3" presStyleCnt="0"/>
      <dgm:spPr/>
    </dgm:pt>
    <dgm:pt modelId="{DB33CC65-B273-457E-95DA-A9D2F835DFDB}" type="pres">
      <dgm:prSet presAssocID="{69506CC1-700C-420F-807A-871E015903D6}" presName="Name19" presStyleLbl="parChTrans1D3" presStyleIdx="1" presStyleCnt="2"/>
      <dgm:spPr/>
    </dgm:pt>
    <dgm:pt modelId="{7DB803DE-7096-4C08-AA97-9F94A773D104}" type="pres">
      <dgm:prSet presAssocID="{26EC62A7-0D29-4D78-9467-E5875874D6B7}" presName="Name21" presStyleCnt="0"/>
      <dgm:spPr/>
    </dgm:pt>
    <dgm:pt modelId="{F824CA51-0011-4A4F-8217-8710B9D6A44A}" type="pres">
      <dgm:prSet presAssocID="{26EC62A7-0D29-4D78-9467-E5875874D6B7}" presName="level2Shape" presStyleLbl="node3" presStyleIdx="1" presStyleCnt="2" custScaleX="222985" custScaleY="112342" custLinFactNeighborY="53211"/>
      <dgm:spPr/>
    </dgm:pt>
    <dgm:pt modelId="{C938D4D6-FE00-4B0C-B968-B863E938D44B}" type="pres">
      <dgm:prSet presAssocID="{26EC62A7-0D29-4D78-9467-E5875874D6B7}" presName="hierChild3" presStyleCnt="0"/>
      <dgm:spPr/>
    </dgm:pt>
    <dgm:pt modelId="{65800D80-8195-4D91-8902-3A7C1350C831}" type="pres">
      <dgm:prSet presAssocID="{C19C6A54-9F85-41AE-AA21-B81287BD52FD}" presName="bgShapesFlow" presStyleCnt="0"/>
      <dgm:spPr/>
    </dgm:pt>
  </dgm:ptLst>
  <dgm:cxnLst>
    <dgm:cxn modelId="{9D81260E-EF63-4393-B8BC-3B0D9E390CF1}" type="presOf" srcId="{EC4B7CA7-03D2-487E-A08F-9A6B721E5810}" destId="{06AA55DB-DC81-4BD9-838B-61229BD8F059}" srcOrd="0" destOrd="0" presId="urn:microsoft.com/office/officeart/2005/8/layout/hierarchy6"/>
    <dgm:cxn modelId="{CC86851C-F2C6-4414-AD3D-CD8367C9DB34}" srcId="{9074DDEF-0F8B-4FA2-A1B5-5C3878207288}" destId="{7F4C4CBF-C911-4542-9C60-0AAA1A959C07}" srcOrd="0" destOrd="0" parTransId="{A6D7E12C-AECD-41D5-8543-8DD229B69B6B}" sibTransId="{F2942084-9C59-4FAF-84E2-AA0A232B4065}"/>
    <dgm:cxn modelId="{6FDB8E3F-18D5-4730-B48D-5044BFCDE0C9}" type="presOf" srcId="{89F29BE5-259C-4EEE-91E5-AF2C89E9F62F}" destId="{DBF76762-247C-4E3E-B4BD-54BD89C6BD17}" srcOrd="0" destOrd="0" presId="urn:microsoft.com/office/officeart/2005/8/layout/hierarchy6"/>
    <dgm:cxn modelId="{0B70865D-1DCE-41B1-8AD3-B6B942977BB2}" type="presOf" srcId="{4FEB7784-53AD-4AA4-B87F-699B013D49BB}" destId="{0A8F8235-B07C-4C2E-91DC-F4729D254525}" srcOrd="0" destOrd="0" presId="urn:microsoft.com/office/officeart/2005/8/layout/hierarchy6"/>
    <dgm:cxn modelId="{779B2B68-00B4-4090-B258-49A16AE8AE79}" type="presOf" srcId="{9074DDEF-0F8B-4FA2-A1B5-5C3878207288}" destId="{26D02320-F763-4330-B59A-52F775FD285C}" srcOrd="0" destOrd="0" presId="urn:microsoft.com/office/officeart/2005/8/layout/hierarchy6"/>
    <dgm:cxn modelId="{4C27A971-6C35-43B5-8398-A47496B5D404}" srcId="{4FEB7784-53AD-4AA4-B87F-699B013D49BB}" destId="{26EC62A7-0D29-4D78-9467-E5875874D6B7}" srcOrd="0" destOrd="0" parTransId="{69506CC1-700C-420F-807A-871E015903D6}" sibTransId="{82ADCE3A-F5CB-40F8-A226-DF5DF4150D6D}"/>
    <dgm:cxn modelId="{3D6DED56-4FB1-46CF-966A-E1F2C2024477}" srcId="{C19C6A54-9F85-41AE-AA21-B81287BD52FD}" destId="{9074DDEF-0F8B-4FA2-A1B5-5C3878207288}" srcOrd="0" destOrd="0" parTransId="{B57EC5F9-179C-4BBE-9E05-B57F99BA3AF4}" sibTransId="{1FE285D3-0E4C-4AC1-BEE2-0AAC371E49FD}"/>
    <dgm:cxn modelId="{619C3B7A-2B7B-44F7-B689-73F07FA66CB7}" type="presOf" srcId="{32F21A79-EDAA-4026-8239-9847DD666DE2}" destId="{9BE0F73A-F6C5-432F-920A-083C206B3BE8}" srcOrd="0" destOrd="0" presId="urn:microsoft.com/office/officeart/2005/8/layout/hierarchy6"/>
    <dgm:cxn modelId="{A393F85A-F4C0-4DB2-A088-8B60B3C4681A}" type="presOf" srcId="{26EC62A7-0D29-4D78-9467-E5875874D6B7}" destId="{F824CA51-0011-4A4F-8217-8710B9D6A44A}" srcOrd="0" destOrd="0" presId="urn:microsoft.com/office/officeart/2005/8/layout/hierarchy6"/>
    <dgm:cxn modelId="{27E1829A-CB42-40D1-B5B2-4EE0E957997C}" type="presOf" srcId="{7F4C4CBF-C911-4542-9C60-0AAA1A959C07}" destId="{9502F5FB-122D-4110-B336-12F19832CCAC}" srcOrd="0" destOrd="0" presId="urn:microsoft.com/office/officeart/2005/8/layout/hierarchy6"/>
    <dgm:cxn modelId="{1EC116AB-F5FF-4EFD-B6EA-6313FFC23066}" type="presOf" srcId="{69506CC1-700C-420F-807A-871E015903D6}" destId="{DB33CC65-B273-457E-95DA-A9D2F835DFDB}" srcOrd="0" destOrd="0" presId="urn:microsoft.com/office/officeart/2005/8/layout/hierarchy6"/>
    <dgm:cxn modelId="{012E6AC2-CCF3-4720-B908-9C74F1322957}" srcId="{7F4C4CBF-C911-4542-9C60-0AAA1A959C07}" destId="{32F21A79-EDAA-4026-8239-9847DD666DE2}" srcOrd="0" destOrd="0" parTransId="{89F29BE5-259C-4EEE-91E5-AF2C89E9F62F}" sibTransId="{2CDDDE9B-66AF-433F-A4DC-E48A867086BD}"/>
    <dgm:cxn modelId="{A433FAC2-2133-4CF2-9F5C-F7B82159B775}" type="presOf" srcId="{A6D7E12C-AECD-41D5-8543-8DD229B69B6B}" destId="{FBF76780-D0EC-414E-A72F-26E60FBDAB5E}" srcOrd="0" destOrd="0" presId="urn:microsoft.com/office/officeart/2005/8/layout/hierarchy6"/>
    <dgm:cxn modelId="{CB2905CE-0E95-415B-8599-0B8FB0FD7F9A}" srcId="{9074DDEF-0F8B-4FA2-A1B5-5C3878207288}" destId="{4FEB7784-53AD-4AA4-B87F-699B013D49BB}" srcOrd="1" destOrd="0" parTransId="{EC4B7CA7-03D2-487E-A08F-9A6B721E5810}" sibTransId="{560ECBF2-3D0F-4C80-A741-3990A5C66B0D}"/>
    <dgm:cxn modelId="{FF1E33E5-B537-4506-827C-74643246E8B1}" type="presOf" srcId="{C19C6A54-9F85-41AE-AA21-B81287BD52FD}" destId="{E20D4687-D80A-4A4A-9A2C-410085AC057C}" srcOrd="0" destOrd="0" presId="urn:microsoft.com/office/officeart/2005/8/layout/hierarchy6"/>
    <dgm:cxn modelId="{517895DE-B495-4D44-9913-60DD3DA3B092}" type="presParOf" srcId="{E20D4687-D80A-4A4A-9A2C-410085AC057C}" destId="{5EBD54C9-28D1-4DC1-847A-AF77B65DF449}" srcOrd="0" destOrd="0" presId="urn:microsoft.com/office/officeart/2005/8/layout/hierarchy6"/>
    <dgm:cxn modelId="{B2CEB57A-E729-4592-BD99-69A86730DB02}" type="presParOf" srcId="{5EBD54C9-28D1-4DC1-847A-AF77B65DF449}" destId="{44E85CB5-A4AC-43BF-8C6B-52E9DA4862C9}" srcOrd="0" destOrd="0" presId="urn:microsoft.com/office/officeart/2005/8/layout/hierarchy6"/>
    <dgm:cxn modelId="{9DABBE88-0783-466B-BAE6-10840E08DB99}" type="presParOf" srcId="{44E85CB5-A4AC-43BF-8C6B-52E9DA4862C9}" destId="{9C9CBBC6-CC71-4AD2-8270-B4549146B5F9}" srcOrd="0" destOrd="0" presId="urn:microsoft.com/office/officeart/2005/8/layout/hierarchy6"/>
    <dgm:cxn modelId="{5801DD41-A5CF-4E49-89D8-8EBAD90673A4}" type="presParOf" srcId="{9C9CBBC6-CC71-4AD2-8270-B4549146B5F9}" destId="{26D02320-F763-4330-B59A-52F775FD285C}" srcOrd="0" destOrd="0" presId="urn:microsoft.com/office/officeart/2005/8/layout/hierarchy6"/>
    <dgm:cxn modelId="{927E6354-063B-4C66-ADF7-0C3A32B551A6}" type="presParOf" srcId="{9C9CBBC6-CC71-4AD2-8270-B4549146B5F9}" destId="{1230A03F-EDE4-4B4C-8B6A-B5A32C94DAA5}" srcOrd="1" destOrd="0" presId="urn:microsoft.com/office/officeart/2005/8/layout/hierarchy6"/>
    <dgm:cxn modelId="{0719D387-BBDD-4D69-A529-46AA9A54D674}" type="presParOf" srcId="{1230A03F-EDE4-4B4C-8B6A-B5A32C94DAA5}" destId="{FBF76780-D0EC-414E-A72F-26E60FBDAB5E}" srcOrd="0" destOrd="0" presId="urn:microsoft.com/office/officeart/2005/8/layout/hierarchy6"/>
    <dgm:cxn modelId="{14AA1D31-8DFF-4DF1-9F48-FB27B592BE27}" type="presParOf" srcId="{1230A03F-EDE4-4B4C-8B6A-B5A32C94DAA5}" destId="{3029534F-DBB3-4C47-B1C5-22C90C40A953}" srcOrd="1" destOrd="0" presId="urn:microsoft.com/office/officeart/2005/8/layout/hierarchy6"/>
    <dgm:cxn modelId="{2ED1DBCB-2342-4832-83B6-C3BC48632D0E}" type="presParOf" srcId="{3029534F-DBB3-4C47-B1C5-22C90C40A953}" destId="{9502F5FB-122D-4110-B336-12F19832CCAC}" srcOrd="0" destOrd="0" presId="urn:microsoft.com/office/officeart/2005/8/layout/hierarchy6"/>
    <dgm:cxn modelId="{01A1996B-7D02-42FB-B5BB-1772E138C665}" type="presParOf" srcId="{3029534F-DBB3-4C47-B1C5-22C90C40A953}" destId="{DE23B8A8-268A-49CB-8B12-0446E3EC03EE}" srcOrd="1" destOrd="0" presId="urn:microsoft.com/office/officeart/2005/8/layout/hierarchy6"/>
    <dgm:cxn modelId="{627A5F1B-E137-4FAD-B50E-C906E7CF8D61}" type="presParOf" srcId="{DE23B8A8-268A-49CB-8B12-0446E3EC03EE}" destId="{DBF76762-247C-4E3E-B4BD-54BD89C6BD17}" srcOrd="0" destOrd="0" presId="urn:microsoft.com/office/officeart/2005/8/layout/hierarchy6"/>
    <dgm:cxn modelId="{11ED6268-41CE-4990-887E-BD55C1B4B241}" type="presParOf" srcId="{DE23B8A8-268A-49CB-8B12-0446E3EC03EE}" destId="{317556EA-A8CE-47B7-A431-B92A2926D547}" srcOrd="1" destOrd="0" presId="urn:microsoft.com/office/officeart/2005/8/layout/hierarchy6"/>
    <dgm:cxn modelId="{D4E586D8-D3F4-4CDE-B2DB-D04E57DA8B6A}" type="presParOf" srcId="{317556EA-A8CE-47B7-A431-B92A2926D547}" destId="{9BE0F73A-F6C5-432F-920A-083C206B3BE8}" srcOrd="0" destOrd="0" presId="urn:microsoft.com/office/officeart/2005/8/layout/hierarchy6"/>
    <dgm:cxn modelId="{9194466A-9C9A-436E-8263-DFAFB0780101}" type="presParOf" srcId="{317556EA-A8CE-47B7-A431-B92A2926D547}" destId="{8B8C8161-7572-4E42-9433-1140C3CF487E}" srcOrd="1" destOrd="0" presId="urn:microsoft.com/office/officeart/2005/8/layout/hierarchy6"/>
    <dgm:cxn modelId="{6C6272AE-0EE2-4CAB-8F94-9375985AA519}" type="presParOf" srcId="{1230A03F-EDE4-4B4C-8B6A-B5A32C94DAA5}" destId="{06AA55DB-DC81-4BD9-838B-61229BD8F059}" srcOrd="2" destOrd="0" presId="urn:microsoft.com/office/officeart/2005/8/layout/hierarchy6"/>
    <dgm:cxn modelId="{6C95957F-3DE4-4C2E-A241-834023EFCDE8}" type="presParOf" srcId="{1230A03F-EDE4-4B4C-8B6A-B5A32C94DAA5}" destId="{E91B02DC-C705-49BF-A264-BE0FF35E6D7D}" srcOrd="3" destOrd="0" presId="urn:microsoft.com/office/officeart/2005/8/layout/hierarchy6"/>
    <dgm:cxn modelId="{573E581E-638B-43C9-8073-D8D65458BF0F}" type="presParOf" srcId="{E91B02DC-C705-49BF-A264-BE0FF35E6D7D}" destId="{0A8F8235-B07C-4C2E-91DC-F4729D254525}" srcOrd="0" destOrd="0" presId="urn:microsoft.com/office/officeart/2005/8/layout/hierarchy6"/>
    <dgm:cxn modelId="{B0789301-870F-4B33-B4AA-2FC9CB6B3677}" type="presParOf" srcId="{E91B02DC-C705-49BF-A264-BE0FF35E6D7D}" destId="{3D83C909-96F3-40E0-A6AC-C50AEB978C67}" srcOrd="1" destOrd="0" presId="urn:microsoft.com/office/officeart/2005/8/layout/hierarchy6"/>
    <dgm:cxn modelId="{3314D170-7C96-4104-B967-AF6853223B11}" type="presParOf" srcId="{3D83C909-96F3-40E0-A6AC-C50AEB978C67}" destId="{DB33CC65-B273-457E-95DA-A9D2F835DFDB}" srcOrd="0" destOrd="0" presId="urn:microsoft.com/office/officeart/2005/8/layout/hierarchy6"/>
    <dgm:cxn modelId="{94361341-8E94-4CAA-A7B8-34C97317E029}" type="presParOf" srcId="{3D83C909-96F3-40E0-A6AC-C50AEB978C67}" destId="{7DB803DE-7096-4C08-AA97-9F94A773D104}" srcOrd="1" destOrd="0" presId="urn:microsoft.com/office/officeart/2005/8/layout/hierarchy6"/>
    <dgm:cxn modelId="{F72E82D4-172D-4F85-8226-18F5DE9EDF0F}" type="presParOf" srcId="{7DB803DE-7096-4C08-AA97-9F94A773D104}" destId="{F824CA51-0011-4A4F-8217-8710B9D6A44A}" srcOrd="0" destOrd="0" presId="urn:microsoft.com/office/officeart/2005/8/layout/hierarchy6"/>
    <dgm:cxn modelId="{D038810F-C5EF-426A-B4CF-337A0A145874}" type="presParOf" srcId="{7DB803DE-7096-4C08-AA97-9F94A773D104}" destId="{C938D4D6-FE00-4B0C-B968-B863E938D44B}" srcOrd="1" destOrd="0" presId="urn:microsoft.com/office/officeart/2005/8/layout/hierarchy6"/>
    <dgm:cxn modelId="{E9590A10-0EA6-4E61-A5F6-9782623853C6}" type="presParOf" srcId="{E20D4687-D80A-4A4A-9A2C-410085AC057C}" destId="{65800D80-8195-4D91-8902-3A7C1350C831}"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5AFECE-A305-4398-AC99-2E09BACFF9A9}" type="doc">
      <dgm:prSet loTypeId="urn:microsoft.com/office/officeart/2005/8/layout/hProcess11" loCatId="process" qsTypeId="urn:microsoft.com/office/officeart/2005/8/quickstyle/simple3" qsCatId="simple" csTypeId="urn:microsoft.com/office/officeart/2005/8/colors/accent1_1" csCatId="accent1" phldr="1"/>
      <dgm:spPr/>
      <dgm:t>
        <a:bodyPr/>
        <a:lstStyle/>
        <a:p>
          <a:endParaRPr lang="fr-FR"/>
        </a:p>
      </dgm:t>
    </dgm:pt>
    <dgm:pt modelId="{D5B0096D-379A-4973-85CE-35EB55AFD26C}">
      <dgm:prSet phldrT="[Texte]" custT="1"/>
      <dgm:spPr/>
      <dgm:t>
        <a:bodyPr/>
        <a:lstStyle/>
        <a:p>
          <a:r>
            <a:rPr lang="fr-FR" sz="1200">
              <a:latin typeface="Marianne" panose="02000000000000000000" pitchFamily="2" charset="0"/>
            </a:rPr>
            <a:t> </a:t>
          </a:r>
        </a:p>
      </dgm:t>
    </dgm:pt>
    <dgm:pt modelId="{7A0E7EF9-FD66-4C11-A8C6-72452778331F}" type="parTrans" cxnId="{067EDC6F-88EA-4E66-AF6D-F51DD602B9AF}">
      <dgm:prSet/>
      <dgm:spPr/>
      <dgm:t>
        <a:bodyPr/>
        <a:lstStyle/>
        <a:p>
          <a:endParaRPr lang="fr-FR" sz="1400">
            <a:latin typeface="Marianne" panose="02000000000000000000" pitchFamily="2" charset="0"/>
          </a:endParaRPr>
        </a:p>
      </dgm:t>
    </dgm:pt>
    <dgm:pt modelId="{D5220898-DA85-43FE-9EC2-BCC867E9D9DC}" type="sibTrans" cxnId="{067EDC6F-88EA-4E66-AF6D-F51DD602B9AF}">
      <dgm:prSet/>
      <dgm:spPr/>
      <dgm:t>
        <a:bodyPr/>
        <a:lstStyle/>
        <a:p>
          <a:endParaRPr lang="fr-FR" sz="1400">
            <a:latin typeface="Marianne" panose="02000000000000000000" pitchFamily="2" charset="0"/>
          </a:endParaRPr>
        </a:p>
      </dgm:t>
    </dgm:pt>
    <dgm:pt modelId="{0086DDD0-E876-43FA-95EE-D5D203AD4A56}">
      <dgm:prSet phldrT="[Texte]" custT="1"/>
      <dgm:spPr/>
      <dgm:t>
        <a:bodyPr/>
        <a:lstStyle/>
        <a:p>
          <a:r>
            <a:rPr lang="fr-FR" sz="1200">
              <a:latin typeface="Marianne" panose="02000000000000000000" pitchFamily="2" charset="0"/>
            </a:rPr>
            <a:t> </a:t>
          </a:r>
        </a:p>
      </dgm:t>
    </dgm:pt>
    <dgm:pt modelId="{2DFFDA15-A5B7-4464-A3A8-BDD5F79949B6}" type="parTrans" cxnId="{B2EFA71D-5A80-4045-B393-55DE59D91E26}">
      <dgm:prSet/>
      <dgm:spPr/>
      <dgm:t>
        <a:bodyPr/>
        <a:lstStyle/>
        <a:p>
          <a:endParaRPr lang="fr-FR" sz="1400">
            <a:latin typeface="Marianne" panose="02000000000000000000" pitchFamily="2" charset="0"/>
          </a:endParaRPr>
        </a:p>
      </dgm:t>
    </dgm:pt>
    <dgm:pt modelId="{C5EED41E-CE41-4BCA-9BC8-7AFEEAB38857}" type="sibTrans" cxnId="{B2EFA71D-5A80-4045-B393-55DE59D91E26}">
      <dgm:prSet/>
      <dgm:spPr/>
      <dgm:t>
        <a:bodyPr/>
        <a:lstStyle/>
        <a:p>
          <a:endParaRPr lang="fr-FR" sz="1400">
            <a:latin typeface="Marianne" panose="02000000000000000000" pitchFamily="2" charset="0"/>
          </a:endParaRPr>
        </a:p>
      </dgm:t>
    </dgm:pt>
    <dgm:pt modelId="{08AB9F8B-C69C-44AA-BC69-75613173F184}">
      <dgm:prSet phldrT="[Texte]" custT="1"/>
      <dgm:spPr/>
      <dgm:t>
        <a:bodyPr/>
        <a:lstStyle/>
        <a:p>
          <a:r>
            <a:rPr lang="fr-FR" sz="1200">
              <a:latin typeface="Marianne" panose="02000000000000000000" pitchFamily="2" charset="0"/>
            </a:rPr>
            <a:t> </a:t>
          </a:r>
        </a:p>
      </dgm:t>
    </dgm:pt>
    <dgm:pt modelId="{0B43CEAB-C28B-402E-96D6-3EA009BDF56A}" type="sibTrans" cxnId="{4C74EA25-EEA6-4D76-9D9A-3843909832C6}">
      <dgm:prSet/>
      <dgm:spPr/>
      <dgm:t>
        <a:bodyPr/>
        <a:lstStyle/>
        <a:p>
          <a:endParaRPr lang="fr-FR" sz="1400">
            <a:latin typeface="Marianne" panose="02000000000000000000" pitchFamily="2" charset="0"/>
          </a:endParaRPr>
        </a:p>
      </dgm:t>
    </dgm:pt>
    <dgm:pt modelId="{DD959D89-36F6-44D2-BEEC-C0EE7AA232FA}" type="parTrans" cxnId="{4C74EA25-EEA6-4D76-9D9A-3843909832C6}">
      <dgm:prSet/>
      <dgm:spPr/>
      <dgm:t>
        <a:bodyPr/>
        <a:lstStyle/>
        <a:p>
          <a:endParaRPr lang="fr-FR" sz="1400">
            <a:latin typeface="Marianne" panose="02000000000000000000" pitchFamily="2" charset="0"/>
          </a:endParaRPr>
        </a:p>
      </dgm:t>
    </dgm:pt>
    <dgm:pt modelId="{1CD10B57-51C5-4329-803D-CCB745A94CF2}" type="pres">
      <dgm:prSet presAssocID="{785AFECE-A305-4398-AC99-2E09BACFF9A9}" presName="Name0" presStyleCnt="0">
        <dgm:presLayoutVars>
          <dgm:dir/>
          <dgm:resizeHandles val="exact"/>
        </dgm:presLayoutVars>
      </dgm:prSet>
      <dgm:spPr/>
    </dgm:pt>
    <dgm:pt modelId="{AD400CAF-32D8-4ADD-A5A8-FF8136A2BCFA}" type="pres">
      <dgm:prSet presAssocID="{785AFECE-A305-4398-AC99-2E09BACFF9A9}" presName="arrow" presStyleLbl="bgShp" presStyleIdx="0" presStyleCnt="1"/>
      <dgm:spPr>
        <a:gradFill flip="none" rotWithShape="1">
          <a:gsLst>
            <a:gs pos="48000">
              <a:srgbClr val="99D966"/>
            </a:gs>
            <a:gs pos="60000">
              <a:srgbClr val="33CC33"/>
            </a:gs>
            <a:gs pos="23000">
              <a:schemeClr val="accent1"/>
            </a:gs>
          </a:gsLst>
          <a:lin ang="0" scaled="1"/>
          <a:tileRect/>
        </a:gradFill>
      </dgm:spPr>
    </dgm:pt>
    <dgm:pt modelId="{8AC0FEF8-911E-4973-870C-70C7BF7E8705}" type="pres">
      <dgm:prSet presAssocID="{785AFECE-A305-4398-AC99-2E09BACFF9A9}" presName="points" presStyleCnt="0"/>
      <dgm:spPr/>
    </dgm:pt>
    <dgm:pt modelId="{88ADF873-9829-4B01-804D-DFE1D15E821F}" type="pres">
      <dgm:prSet presAssocID="{D5B0096D-379A-4973-85CE-35EB55AFD26C}" presName="compositeA" presStyleCnt="0"/>
      <dgm:spPr/>
    </dgm:pt>
    <dgm:pt modelId="{E8BB192B-CABF-4A8F-B542-5A463BDEFCFD}" type="pres">
      <dgm:prSet presAssocID="{D5B0096D-379A-4973-85CE-35EB55AFD26C}" presName="textA" presStyleLbl="revTx" presStyleIdx="0" presStyleCnt="3">
        <dgm:presLayoutVars>
          <dgm:bulletEnabled val="1"/>
        </dgm:presLayoutVars>
      </dgm:prSet>
      <dgm:spPr/>
    </dgm:pt>
    <dgm:pt modelId="{E2EB4166-9F7B-4515-A42D-975BF0B520A3}" type="pres">
      <dgm:prSet presAssocID="{D5B0096D-379A-4973-85CE-35EB55AFD26C}" presName="circleA" presStyleLbl="node1" presStyleIdx="0" presStyleCnt="3"/>
      <dgm:spPr/>
    </dgm:pt>
    <dgm:pt modelId="{5E535C00-CC97-46BF-9A30-3989695AFCB5}" type="pres">
      <dgm:prSet presAssocID="{D5B0096D-379A-4973-85CE-35EB55AFD26C}" presName="spaceA" presStyleCnt="0"/>
      <dgm:spPr/>
    </dgm:pt>
    <dgm:pt modelId="{540C7A78-265F-4162-ADAE-A2266C19A95F}" type="pres">
      <dgm:prSet presAssocID="{D5220898-DA85-43FE-9EC2-BCC867E9D9DC}" presName="space" presStyleCnt="0"/>
      <dgm:spPr/>
    </dgm:pt>
    <dgm:pt modelId="{5761A176-098E-47A8-A029-B4764687F3EE}" type="pres">
      <dgm:prSet presAssocID="{08AB9F8B-C69C-44AA-BC69-75613173F184}" presName="compositeB" presStyleCnt="0"/>
      <dgm:spPr/>
    </dgm:pt>
    <dgm:pt modelId="{952FFC5D-F668-4419-898D-0C51F5A5C52A}" type="pres">
      <dgm:prSet presAssocID="{08AB9F8B-C69C-44AA-BC69-75613173F184}" presName="textB" presStyleLbl="revTx" presStyleIdx="1" presStyleCnt="3" custLinFactY="-53125" custLinFactNeighborY="-100000">
        <dgm:presLayoutVars>
          <dgm:bulletEnabled val="1"/>
        </dgm:presLayoutVars>
      </dgm:prSet>
      <dgm:spPr/>
    </dgm:pt>
    <dgm:pt modelId="{78B6D96D-E253-448D-8D7B-C44A821D0931}" type="pres">
      <dgm:prSet presAssocID="{08AB9F8B-C69C-44AA-BC69-75613173F184}" presName="circleB" presStyleLbl="node1" presStyleIdx="1" presStyleCnt="3" custLinFactNeighborX="53862"/>
      <dgm:spPr/>
    </dgm:pt>
    <dgm:pt modelId="{D4174051-AA1D-4EFE-B714-26F21335B3F3}" type="pres">
      <dgm:prSet presAssocID="{08AB9F8B-C69C-44AA-BC69-75613173F184}" presName="spaceB" presStyleCnt="0"/>
      <dgm:spPr/>
    </dgm:pt>
    <dgm:pt modelId="{E752A8A1-9110-4234-B59D-19B743BFB38F}" type="pres">
      <dgm:prSet presAssocID="{0B43CEAB-C28B-402E-96D6-3EA009BDF56A}" presName="space" presStyleCnt="0"/>
      <dgm:spPr/>
    </dgm:pt>
    <dgm:pt modelId="{D94C1531-ED47-43D0-8E61-A521AAFB9D2B}" type="pres">
      <dgm:prSet presAssocID="{0086DDD0-E876-43FA-95EE-D5D203AD4A56}" presName="compositeA" presStyleCnt="0"/>
      <dgm:spPr/>
    </dgm:pt>
    <dgm:pt modelId="{68E05222-9C0F-4767-8E43-9010593A5B42}" type="pres">
      <dgm:prSet presAssocID="{0086DDD0-E876-43FA-95EE-D5D203AD4A56}" presName="textA" presStyleLbl="revTx" presStyleIdx="2" presStyleCnt="3">
        <dgm:presLayoutVars>
          <dgm:bulletEnabled val="1"/>
        </dgm:presLayoutVars>
      </dgm:prSet>
      <dgm:spPr/>
    </dgm:pt>
    <dgm:pt modelId="{C352CDC5-18F9-4005-9EAB-0678F974D958}" type="pres">
      <dgm:prSet presAssocID="{0086DDD0-E876-43FA-95EE-D5D203AD4A56}" presName="circleA" presStyleLbl="node1" presStyleIdx="2" presStyleCnt="3" custLinFactX="50054" custLinFactNeighborX="100000"/>
      <dgm:spPr/>
    </dgm:pt>
    <dgm:pt modelId="{AAFDF8CD-F03A-4021-83C9-33C7E1D6E999}" type="pres">
      <dgm:prSet presAssocID="{0086DDD0-E876-43FA-95EE-D5D203AD4A56}" presName="spaceA" presStyleCnt="0"/>
      <dgm:spPr/>
    </dgm:pt>
  </dgm:ptLst>
  <dgm:cxnLst>
    <dgm:cxn modelId="{04369B08-C733-445A-8BC9-81E290534BAC}" type="presOf" srcId="{0086DDD0-E876-43FA-95EE-D5D203AD4A56}" destId="{68E05222-9C0F-4767-8E43-9010593A5B42}" srcOrd="0" destOrd="0" presId="urn:microsoft.com/office/officeart/2005/8/layout/hProcess11"/>
    <dgm:cxn modelId="{4EB6331C-CA0B-4F87-84DD-33CC9729228D}" type="presOf" srcId="{785AFECE-A305-4398-AC99-2E09BACFF9A9}" destId="{1CD10B57-51C5-4329-803D-CCB745A94CF2}" srcOrd="0" destOrd="0" presId="urn:microsoft.com/office/officeart/2005/8/layout/hProcess11"/>
    <dgm:cxn modelId="{B2EFA71D-5A80-4045-B393-55DE59D91E26}" srcId="{785AFECE-A305-4398-AC99-2E09BACFF9A9}" destId="{0086DDD0-E876-43FA-95EE-D5D203AD4A56}" srcOrd="2" destOrd="0" parTransId="{2DFFDA15-A5B7-4464-A3A8-BDD5F79949B6}" sibTransId="{C5EED41E-CE41-4BCA-9BC8-7AFEEAB38857}"/>
    <dgm:cxn modelId="{4C74EA25-EEA6-4D76-9D9A-3843909832C6}" srcId="{785AFECE-A305-4398-AC99-2E09BACFF9A9}" destId="{08AB9F8B-C69C-44AA-BC69-75613173F184}" srcOrd="1" destOrd="0" parTransId="{DD959D89-36F6-44D2-BEEC-C0EE7AA232FA}" sibTransId="{0B43CEAB-C28B-402E-96D6-3EA009BDF56A}"/>
    <dgm:cxn modelId="{FE42775D-FD7D-4404-9A99-1E273F1AC08A}" type="presOf" srcId="{08AB9F8B-C69C-44AA-BC69-75613173F184}" destId="{952FFC5D-F668-4419-898D-0C51F5A5C52A}" srcOrd="0" destOrd="0" presId="urn:microsoft.com/office/officeart/2005/8/layout/hProcess11"/>
    <dgm:cxn modelId="{067EDC6F-88EA-4E66-AF6D-F51DD602B9AF}" srcId="{785AFECE-A305-4398-AC99-2E09BACFF9A9}" destId="{D5B0096D-379A-4973-85CE-35EB55AFD26C}" srcOrd="0" destOrd="0" parTransId="{7A0E7EF9-FD66-4C11-A8C6-72452778331F}" sibTransId="{D5220898-DA85-43FE-9EC2-BCC867E9D9DC}"/>
    <dgm:cxn modelId="{6EBF148D-65BE-48A6-921C-91F5D8B6ADDE}" type="presOf" srcId="{D5B0096D-379A-4973-85CE-35EB55AFD26C}" destId="{E8BB192B-CABF-4A8F-B542-5A463BDEFCFD}" srcOrd="0" destOrd="0" presId="urn:microsoft.com/office/officeart/2005/8/layout/hProcess11"/>
    <dgm:cxn modelId="{2DF613C4-F396-4418-B606-9AAA78B9678D}" type="presParOf" srcId="{1CD10B57-51C5-4329-803D-CCB745A94CF2}" destId="{AD400CAF-32D8-4ADD-A5A8-FF8136A2BCFA}" srcOrd="0" destOrd="0" presId="urn:microsoft.com/office/officeart/2005/8/layout/hProcess11"/>
    <dgm:cxn modelId="{73FF0FD8-9F9D-439C-B849-456F3D859DCB}" type="presParOf" srcId="{1CD10B57-51C5-4329-803D-CCB745A94CF2}" destId="{8AC0FEF8-911E-4973-870C-70C7BF7E8705}" srcOrd="1" destOrd="0" presId="urn:microsoft.com/office/officeart/2005/8/layout/hProcess11"/>
    <dgm:cxn modelId="{4E7D9FD4-257B-42E1-A3FC-668DD33C3F25}" type="presParOf" srcId="{8AC0FEF8-911E-4973-870C-70C7BF7E8705}" destId="{88ADF873-9829-4B01-804D-DFE1D15E821F}" srcOrd="0" destOrd="0" presId="urn:microsoft.com/office/officeart/2005/8/layout/hProcess11"/>
    <dgm:cxn modelId="{AF9C2C53-C757-431B-B92E-D0FDB9CE6E05}" type="presParOf" srcId="{88ADF873-9829-4B01-804D-DFE1D15E821F}" destId="{E8BB192B-CABF-4A8F-B542-5A463BDEFCFD}" srcOrd="0" destOrd="0" presId="urn:microsoft.com/office/officeart/2005/8/layout/hProcess11"/>
    <dgm:cxn modelId="{D8CBE940-A19C-42D6-93BC-B1F70587BF74}" type="presParOf" srcId="{88ADF873-9829-4B01-804D-DFE1D15E821F}" destId="{E2EB4166-9F7B-4515-A42D-975BF0B520A3}" srcOrd="1" destOrd="0" presId="urn:microsoft.com/office/officeart/2005/8/layout/hProcess11"/>
    <dgm:cxn modelId="{EC4957C4-BEF1-413B-8110-B082466D29E5}" type="presParOf" srcId="{88ADF873-9829-4B01-804D-DFE1D15E821F}" destId="{5E535C00-CC97-46BF-9A30-3989695AFCB5}" srcOrd="2" destOrd="0" presId="urn:microsoft.com/office/officeart/2005/8/layout/hProcess11"/>
    <dgm:cxn modelId="{411C6662-0EFF-4652-A2FC-FA1268ADD4C9}" type="presParOf" srcId="{8AC0FEF8-911E-4973-870C-70C7BF7E8705}" destId="{540C7A78-265F-4162-ADAE-A2266C19A95F}" srcOrd="1" destOrd="0" presId="urn:microsoft.com/office/officeart/2005/8/layout/hProcess11"/>
    <dgm:cxn modelId="{ECDEE8D6-1B70-4038-9AF8-E33967AAE62A}" type="presParOf" srcId="{8AC0FEF8-911E-4973-870C-70C7BF7E8705}" destId="{5761A176-098E-47A8-A029-B4764687F3EE}" srcOrd="2" destOrd="0" presId="urn:microsoft.com/office/officeart/2005/8/layout/hProcess11"/>
    <dgm:cxn modelId="{ACF8106C-7D9E-4859-8DAA-801B54540E12}" type="presParOf" srcId="{5761A176-098E-47A8-A029-B4764687F3EE}" destId="{952FFC5D-F668-4419-898D-0C51F5A5C52A}" srcOrd="0" destOrd="0" presId="urn:microsoft.com/office/officeart/2005/8/layout/hProcess11"/>
    <dgm:cxn modelId="{3B78C706-669C-4408-B5A7-737A88F8C1BC}" type="presParOf" srcId="{5761A176-098E-47A8-A029-B4764687F3EE}" destId="{78B6D96D-E253-448D-8D7B-C44A821D0931}" srcOrd="1" destOrd="0" presId="urn:microsoft.com/office/officeart/2005/8/layout/hProcess11"/>
    <dgm:cxn modelId="{7008C96B-ED39-43C7-B143-133C3622F4C7}" type="presParOf" srcId="{5761A176-098E-47A8-A029-B4764687F3EE}" destId="{D4174051-AA1D-4EFE-B714-26F21335B3F3}" srcOrd="2" destOrd="0" presId="urn:microsoft.com/office/officeart/2005/8/layout/hProcess11"/>
    <dgm:cxn modelId="{200ADBCB-E5E9-4D42-8DA2-03A86BC4FA1E}" type="presParOf" srcId="{8AC0FEF8-911E-4973-870C-70C7BF7E8705}" destId="{E752A8A1-9110-4234-B59D-19B743BFB38F}" srcOrd="3" destOrd="0" presId="urn:microsoft.com/office/officeart/2005/8/layout/hProcess11"/>
    <dgm:cxn modelId="{CE284EB2-0520-482E-B107-0043A24367EB}" type="presParOf" srcId="{8AC0FEF8-911E-4973-870C-70C7BF7E8705}" destId="{D94C1531-ED47-43D0-8E61-A521AAFB9D2B}" srcOrd="4" destOrd="0" presId="urn:microsoft.com/office/officeart/2005/8/layout/hProcess11"/>
    <dgm:cxn modelId="{A652FFEA-4000-48A8-ABE1-1FD36FE85DEC}" type="presParOf" srcId="{D94C1531-ED47-43D0-8E61-A521AAFB9D2B}" destId="{68E05222-9C0F-4767-8E43-9010593A5B42}" srcOrd="0" destOrd="0" presId="urn:microsoft.com/office/officeart/2005/8/layout/hProcess11"/>
    <dgm:cxn modelId="{CB3E327B-C1B5-49E1-B8DF-15365D2633C3}" type="presParOf" srcId="{D94C1531-ED47-43D0-8E61-A521AAFB9D2B}" destId="{C352CDC5-18F9-4005-9EAB-0678F974D958}" srcOrd="1" destOrd="0" presId="urn:microsoft.com/office/officeart/2005/8/layout/hProcess11"/>
    <dgm:cxn modelId="{022EE35B-E3DB-4BA7-9F6E-81112BEFBF3B}" type="presParOf" srcId="{D94C1531-ED47-43D0-8E61-A521AAFB9D2B}" destId="{AAFDF8CD-F03A-4021-83C9-33C7E1D6E999}" srcOrd="2" destOrd="0" presId="urn:microsoft.com/office/officeart/2005/8/layout/hProcess11"/>
  </dgm:cxnLst>
  <dgm:bg>
    <a:noFill/>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2320-F763-4330-B59A-52F775FD285C}">
      <dsp:nvSpPr>
        <dsp:cNvPr id="0" name=""/>
        <dsp:cNvSpPr/>
      </dsp:nvSpPr>
      <dsp:spPr>
        <a:xfrm>
          <a:off x="824757" y="287831"/>
          <a:ext cx="2321135" cy="23564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1">
                  <a:lumMod val="50000"/>
                </a:schemeClr>
              </a:solidFill>
              <a:latin typeface="Marianne" panose="02000000000000000000" pitchFamily="2" charset="0"/>
            </a:rPr>
            <a:t>BILAN DE MÉDICATION</a:t>
          </a:r>
        </a:p>
      </dsp:txBody>
      <dsp:txXfrm>
        <a:off x="831659" y="294733"/>
        <a:ext cx="2307331" cy="221838"/>
      </dsp:txXfrm>
    </dsp:sp>
    <dsp:sp modelId="{FBF76780-D0EC-414E-A72F-26E60FBDAB5E}">
      <dsp:nvSpPr>
        <dsp:cNvPr id="0" name=""/>
        <dsp:cNvSpPr/>
      </dsp:nvSpPr>
      <dsp:spPr>
        <a:xfrm>
          <a:off x="930780" y="523474"/>
          <a:ext cx="1054544" cy="384688"/>
        </a:xfrm>
        <a:custGeom>
          <a:avLst/>
          <a:gdLst/>
          <a:ahLst/>
          <a:cxnLst/>
          <a:rect l="0" t="0" r="0" b="0"/>
          <a:pathLst>
            <a:path>
              <a:moveTo>
                <a:pt x="1054544" y="0"/>
              </a:moveTo>
              <a:lnTo>
                <a:pt x="1054544" y="192344"/>
              </a:lnTo>
              <a:lnTo>
                <a:pt x="0" y="192344"/>
              </a:lnTo>
              <a:lnTo>
                <a:pt x="0" y="384688"/>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9502F5FB-122D-4110-B336-12F19832CCAC}">
      <dsp:nvSpPr>
        <dsp:cNvPr id="0" name=""/>
        <dsp:cNvSpPr/>
      </dsp:nvSpPr>
      <dsp:spPr>
        <a:xfrm>
          <a:off x="1288" y="908162"/>
          <a:ext cx="1858984" cy="62438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Dans le parcours de santé du patient : </a:t>
          </a:r>
          <a:r>
            <a:rPr lang="fr-FR" sz="1000" b="1" kern="1200" dirty="0">
              <a:solidFill>
                <a:schemeClr val="tx1"/>
              </a:solidFill>
              <a:latin typeface="Marianne" panose="02000000000000000000" pitchFamily="2" charset="0"/>
              <a:hlinkClick xmlns:r="http://schemas.openxmlformats.org/officeDocument/2006/relationships" r:id="rId1"/>
            </a:rPr>
            <a:t>PBIL001</a:t>
          </a:r>
          <a:endParaRPr lang="fr-FR" sz="1000" b="1" kern="1200" dirty="0">
            <a:solidFill>
              <a:schemeClr val="tx1"/>
            </a:solidFill>
            <a:latin typeface="Marianne" panose="02000000000000000000" pitchFamily="2" charset="0"/>
          </a:endParaRPr>
        </a:p>
      </dsp:txBody>
      <dsp:txXfrm>
        <a:off x="19576" y="926450"/>
        <a:ext cx="1822408" cy="587806"/>
      </dsp:txXfrm>
    </dsp:sp>
    <dsp:sp modelId="{DBF76762-247C-4E3E-B4BD-54BD89C6BD17}">
      <dsp:nvSpPr>
        <dsp:cNvPr id="0" name=""/>
        <dsp:cNvSpPr/>
      </dsp:nvSpPr>
      <dsp:spPr>
        <a:xfrm>
          <a:off x="885060" y="1532545"/>
          <a:ext cx="91440" cy="534606"/>
        </a:xfrm>
        <a:custGeom>
          <a:avLst/>
          <a:gdLst/>
          <a:ahLst/>
          <a:cxnLst/>
          <a:rect l="0" t="0" r="0" b="0"/>
          <a:pathLst>
            <a:path>
              <a:moveTo>
                <a:pt x="45720" y="0"/>
              </a:moveTo>
              <a:lnTo>
                <a:pt x="45720" y="267303"/>
              </a:lnTo>
              <a:lnTo>
                <a:pt x="48679" y="267303"/>
              </a:lnTo>
              <a:lnTo>
                <a:pt x="48679" y="534606"/>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9BE0F73A-F6C5-432F-920A-083C206B3BE8}">
      <dsp:nvSpPr>
        <dsp:cNvPr id="0" name=""/>
        <dsp:cNvSpPr/>
      </dsp:nvSpPr>
      <dsp:spPr>
        <a:xfrm>
          <a:off x="4247" y="2067152"/>
          <a:ext cx="1858984" cy="62438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Recueil de données pharmaceutiques, cliniques et biologiques</a:t>
          </a:r>
        </a:p>
      </dsp:txBody>
      <dsp:txXfrm>
        <a:off x="22535" y="2085440"/>
        <a:ext cx="1822408" cy="587806"/>
      </dsp:txXfrm>
    </dsp:sp>
    <dsp:sp modelId="{06AA55DB-DC81-4BD9-838B-61229BD8F059}">
      <dsp:nvSpPr>
        <dsp:cNvPr id="0" name=""/>
        <dsp:cNvSpPr/>
      </dsp:nvSpPr>
      <dsp:spPr>
        <a:xfrm>
          <a:off x="1985325" y="523474"/>
          <a:ext cx="1054544" cy="384688"/>
        </a:xfrm>
        <a:custGeom>
          <a:avLst/>
          <a:gdLst/>
          <a:ahLst/>
          <a:cxnLst/>
          <a:rect l="0" t="0" r="0" b="0"/>
          <a:pathLst>
            <a:path>
              <a:moveTo>
                <a:pt x="0" y="0"/>
              </a:moveTo>
              <a:lnTo>
                <a:pt x="0" y="192344"/>
              </a:lnTo>
              <a:lnTo>
                <a:pt x="1054544" y="192344"/>
              </a:lnTo>
              <a:lnTo>
                <a:pt x="1054544" y="384688"/>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0A8F8235-B07C-4C2E-91DC-F4729D254525}">
      <dsp:nvSpPr>
        <dsp:cNvPr id="0" name=""/>
        <dsp:cNvSpPr/>
      </dsp:nvSpPr>
      <dsp:spPr>
        <a:xfrm>
          <a:off x="2110377" y="908162"/>
          <a:ext cx="1858984" cy="811216"/>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Faisant suite à une CTM : </a:t>
          </a:r>
          <a:r>
            <a:rPr lang="fr-FR" sz="1000" b="1" kern="1200" dirty="0">
              <a:solidFill>
                <a:schemeClr val="tx1"/>
              </a:solidFill>
              <a:latin typeface="Marianne" panose="02000000000000000000" pitchFamily="2" charset="0"/>
              <a:hlinkClick xmlns:r="http://schemas.openxmlformats.org/officeDocument/2006/relationships" r:id="rId1"/>
            </a:rPr>
            <a:t>PBIL002</a:t>
          </a:r>
          <a:br>
            <a:rPr lang="fr-FR" sz="1000" kern="1200" dirty="0">
              <a:solidFill>
                <a:schemeClr val="tx1"/>
              </a:solidFill>
              <a:latin typeface="Marianne" panose="02000000000000000000" pitchFamily="2" charset="0"/>
            </a:rPr>
          </a:br>
          <a:r>
            <a:rPr lang="fr-FR" sz="1000" i="1" kern="1200" dirty="0">
              <a:solidFill>
                <a:schemeClr val="tx1"/>
              </a:solidFill>
              <a:latin typeface="Marianne" panose="02000000000000000000" pitchFamily="2" charset="0"/>
            </a:rPr>
            <a:t>Bilan médicamenteux</a:t>
          </a:r>
          <a:br>
            <a:rPr lang="fr-FR" sz="1000" i="1" kern="1200" dirty="0">
              <a:solidFill>
                <a:schemeClr val="tx1"/>
              </a:solidFill>
              <a:latin typeface="Marianne" panose="02000000000000000000" pitchFamily="2" charset="0"/>
            </a:rPr>
          </a:br>
          <a:r>
            <a:rPr lang="fr-FR" sz="1000" i="1" kern="1200" dirty="0">
              <a:solidFill>
                <a:schemeClr val="tx1"/>
              </a:solidFill>
              <a:latin typeface="Marianne" panose="02000000000000000000" pitchFamily="2" charset="0"/>
            </a:rPr>
            <a:t>produit au cours de la CTM </a:t>
          </a:r>
        </a:p>
      </dsp:txBody>
      <dsp:txXfrm>
        <a:off x="2134137" y="931922"/>
        <a:ext cx="1811464" cy="763696"/>
      </dsp:txXfrm>
    </dsp:sp>
    <dsp:sp modelId="{DB33CC65-B273-457E-95DA-A9D2F835DFDB}">
      <dsp:nvSpPr>
        <dsp:cNvPr id="0" name=""/>
        <dsp:cNvSpPr/>
      </dsp:nvSpPr>
      <dsp:spPr>
        <a:xfrm>
          <a:off x="2994149" y="1719379"/>
          <a:ext cx="91440" cy="347773"/>
        </a:xfrm>
        <a:custGeom>
          <a:avLst/>
          <a:gdLst/>
          <a:ahLst/>
          <a:cxnLst/>
          <a:rect l="0" t="0" r="0" b="0"/>
          <a:pathLst>
            <a:path>
              <a:moveTo>
                <a:pt x="45720" y="0"/>
              </a:moveTo>
              <a:lnTo>
                <a:pt x="45720" y="347773"/>
              </a:lnTo>
            </a:path>
          </a:pathLst>
        </a:custGeom>
        <a:noFill/>
        <a:ln w="9525" cap="flat" cmpd="sng" algn="ctr">
          <a:solidFill>
            <a:schemeClr val="accent1">
              <a:lumMod val="90000"/>
            </a:schemeClr>
          </a:solidFill>
          <a:prstDash val="solid"/>
          <a:miter lim="800000"/>
          <a:tailEnd type="stealth"/>
        </a:ln>
        <a:effectLst/>
      </dsp:spPr>
      <dsp:style>
        <a:lnRef idx="2">
          <a:scrgbClr r="0" g="0" b="0"/>
        </a:lnRef>
        <a:fillRef idx="0">
          <a:scrgbClr r="0" g="0" b="0"/>
        </a:fillRef>
        <a:effectRef idx="0">
          <a:scrgbClr r="0" g="0" b="0"/>
        </a:effectRef>
        <a:fontRef idx="minor"/>
      </dsp:style>
    </dsp:sp>
    <dsp:sp modelId="{F824CA51-0011-4A4F-8217-8710B9D6A44A}">
      <dsp:nvSpPr>
        <dsp:cNvPr id="0" name=""/>
        <dsp:cNvSpPr/>
      </dsp:nvSpPr>
      <dsp:spPr>
        <a:xfrm>
          <a:off x="2110377" y="2067152"/>
          <a:ext cx="1858984" cy="624382"/>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fr-FR" sz="1000" kern="1200" dirty="0">
              <a:solidFill>
                <a:schemeClr val="tx1"/>
              </a:solidFill>
              <a:latin typeface="Marianne" panose="02000000000000000000" pitchFamily="2" charset="0"/>
            </a:rPr>
            <a:t>Recueil de données cliniques et biologiques</a:t>
          </a:r>
        </a:p>
      </dsp:txBody>
      <dsp:txXfrm>
        <a:off x="2128665" y="2085440"/>
        <a:ext cx="1822408" cy="5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00CAF-32D8-4ADD-A5A8-FF8136A2BCFA}">
      <dsp:nvSpPr>
        <dsp:cNvPr id="0" name=""/>
        <dsp:cNvSpPr/>
      </dsp:nvSpPr>
      <dsp:spPr>
        <a:xfrm>
          <a:off x="0" y="227937"/>
          <a:ext cx="11355889" cy="303916"/>
        </a:xfrm>
        <a:prstGeom prst="notchedRightArrow">
          <a:avLst/>
        </a:prstGeom>
        <a:gradFill flip="none" rotWithShape="1">
          <a:gsLst>
            <a:gs pos="48000">
              <a:srgbClr val="99D966"/>
            </a:gs>
            <a:gs pos="60000">
              <a:srgbClr val="33CC33"/>
            </a:gs>
            <a:gs pos="23000">
              <a:schemeClr val="accent1"/>
            </a:gs>
          </a:gsLst>
          <a:lin ang="0" scaled="1"/>
          <a:tileRect/>
        </a:gradFill>
        <a:ln>
          <a:noFill/>
        </a:ln>
        <a:effectLst/>
      </dsp:spPr>
      <dsp:style>
        <a:lnRef idx="0">
          <a:scrgbClr r="0" g="0" b="0"/>
        </a:lnRef>
        <a:fillRef idx="1">
          <a:scrgbClr r="0" g="0" b="0"/>
        </a:fillRef>
        <a:effectRef idx="1">
          <a:scrgbClr r="0" g="0" b="0"/>
        </a:effectRef>
        <a:fontRef idx="minor"/>
      </dsp:style>
    </dsp:sp>
    <dsp:sp modelId="{E8BB192B-CABF-4A8F-B542-5A463BDEFCFD}">
      <dsp:nvSpPr>
        <dsp:cNvPr id="0" name=""/>
        <dsp:cNvSpPr/>
      </dsp:nvSpPr>
      <dsp:spPr>
        <a:xfrm>
          <a:off x="4990" y="0"/>
          <a:ext cx="3293651" cy="30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a:latin typeface="Marianne" panose="02000000000000000000" pitchFamily="2" charset="0"/>
            </a:rPr>
            <a:t> </a:t>
          </a:r>
        </a:p>
      </dsp:txBody>
      <dsp:txXfrm>
        <a:off x="4990" y="0"/>
        <a:ext cx="3293651" cy="303916"/>
      </dsp:txXfrm>
    </dsp:sp>
    <dsp:sp modelId="{E2EB4166-9F7B-4515-A42D-975BF0B520A3}">
      <dsp:nvSpPr>
        <dsp:cNvPr id="0" name=""/>
        <dsp:cNvSpPr/>
      </dsp:nvSpPr>
      <dsp:spPr>
        <a:xfrm>
          <a:off x="1613826" y="341905"/>
          <a:ext cx="75979" cy="759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2FFC5D-F668-4419-898D-0C51F5A5C52A}">
      <dsp:nvSpPr>
        <dsp:cNvPr id="0" name=""/>
        <dsp:cNvSpPr/>
      </dsp:nvSpPr>
      <dsp:spPr>
        <a:xfrm>
          <a:off x="3463324" y="0"/>
          <a:ext cx="3293651" cy="30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kern="1200">
              <a:latin typeface="Marianne" panose="02000000000000000000" pitchFamily="2" charset="0"/>
            </a:rPr>
            <a:t> </a:t>
          </a:r>
        </a:p>
      </dsp:txBody>
      <dsp:txXfrm>
        <a:off x="3463324" y="0"/>
        <a:ext cx="3293651" cy="303916"/>
      </dsp:txXfrm>
    </dsp:sp>
    <dsp:sp modelId="{78B6D96D-E253-448D-8D7B-C44A821D0931}">
      <dsp:nvSpPr>
        <dsp:cNvPr id="0" name=""/>
        <dsp:cNvSpPr/>
      </dsp:nvSpPr>
      <dsp:spPr>
        <a:xfrm>
          <a:off x="5113084" y="341905"/>
          <a:ext cx="75979" cy="759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8E05222-9C0F-4767-8E43-9010593A5B42}">
      <dsp:nvSpPr>
        <dsp:cNvPr id="0" name=""/>
        <dsp:cNvSpPr/>
      </dsp:nvSpPr>
      <dsp:spPr>
        <a:xfrm>
          <a:off x="6921658" y="0"/>
          <a:ext cx="3293651" cy="30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a:latin typeface="Marianne" panose="02000000000000000000" pitchFamily="2" charset="0"/>
            </a:rPr>
            <a:t> </a:t>
          </a:r>
        </a:p>
      </dsp:txBody>
      <dsp:txXfrm>
        <a:off x="6921658" y="0"/>
        <a:ext cx="3293651" cy="303916"/>
      </dsp:txXfrm>
    </dsp:sp>
    <dsp:sp modelId="{C352CDC5-18F9-4005-9EAB-0678F974D958}">
      <dsp:nvSpPr>
        <dsp:cNvPr id="0" name=""/>
        <dsp:cNvSpPr/>
      </dsp:nvSpPr>
      <dsp:spPr>
        <a:xfrm>
          <a:off x="8644504" y="341905"/>
          <a:ext cx="75979" cy="759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33FC0-3811-435A-9D7B-73518A276A2D}" type="datetimeFigureOut">
              <a:rPr lang="fr-FR" smtClean="0"/>
              <a:pPr/>
              <a:t>07/11/2024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7303-1133-479C-9404-A37DAFF2A4BF}" type="slidenum">
              <a:rPr lang="fr-FR" smtClean="0"/>
              <a:pPr/>
              <a:t>‹N°›</a:t>
            </a:fld>
            <a:endParaRPr lang="fr-FR" dirty="0"/>
          </a:p>
        </p:txBody>
      </p:sp>
    </p:spTree>
    <p:extLst>
      <p:ext uri="{BB962C8B-B14F-4D97-AF65-F5344CB8AC3E}">
        <p14:creationId xmlns:p14="http://schemas.microsoft.com/office/powerpoint/2010/main" val="8461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9</a:t>
            </a:fld>
            <a:endParaRPr lang="fr-FR" dirty="0"/>
          </a:p>
        </p:txBody>
      </p:sp>
    </p:spTree>
    <p:extLst>
      <p:ext uri="{BB962C8B-B14F-4D97-AF65-F5344CB8AC3E}">
        <p14:creationId xmlns:p14="http://schemas.microsoft.com/office/powerpoint/2010/main" val="134248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18</a:t>
            </a:fld>
            <a:endParaRPr lang="fr-FR" dirty="0"/>
          </a:p>
        </p:txBody>
      </p:sp>
    </p:spTree>
    <p:extLst>
      <p:ext uri="{BB962C8B-B14F-4D97-AF65-F5344CB8AC3E}">
        <p14:creationId xmlns:p14="http://schemas.microsoft.com/office/powerpoint/2010/main" val="124283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19</a:t>
            </a:fld>
            <a:endParaRPr lang="fr-FR" dirty="0"/>
          </a:p>
        </p:txBody>
      </p:sp>
    </p:spTree>
    <p:extLst>
      <p:ext uri="{BB962C8B-B14F-4D97-AF65-F5344CB8AC3E}">
        <p14:creationId xmlns:p14="http://schemas.microsoft.com/office/powerpoint/2010/main" val="197055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06FEB-2EFC-45F1-883E-06AE6691509D}" type="slidenum">
              <a:rPr lang="fr-FR" smtClean="0"/>
              <a:pPr/>
              <a:t>20</a:t>
            </a:fld>
            <a:endParaRPr lang="fr-FR" dirty="0"/>
          </a:p>
        </p:txBody>
      </p:sp>
    </p:spTree>
    <p:extLst>
      <p:ext uri="{BB962C8B-B14F-4D97-AF65-F5344CB8AC3E}">
        <p14:creationId xmlns:p14="http://schemas.microsoft.com/office/powerpoint/2010/main" val="123149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22</a:t>
            </a:fld>
            <a:endParaRPr lang="fr-FR" dirty="0"/>
          </a:p>
        </p:txBody>
      </p:sp>
    </p:spTree>
    <p:extLst>
      <p:ext uri="{BB962C8B-B14F-4D97-AF65-F5344CB8AC3E}">
        <p14:creationId xmlns:p14="http://schemas.microsoft.com/office/powerpoint/2010/main" val="111757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23</a:t>
            </a:fld>
            <a:endParaRPr lang="fr-FR" dirty="0"/>
          </a:p>
        </p:txBody>
      </p:sp>
    </p:spTree>
    <p:extLst>
      <p:ext uri="{BB962C8B-B14F-4D97-AF65-F5344CB8AC3E}">
        <p14:creationId xmlns:p14="http://schemas.microsoft.com/office/powerpoint/2010/main" val="74161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46</a:t>
            </a:fld>
            <a:endParaRPr lang="fr-FR" dirty="0"/>
          </a:p>
        </p:txBody>
      </p:sp>
    </p:spTree>
    <p:extLst>
      <p:ext uri="{BB962C8B-B14F-4D97-AF65-F5344CB8AC3E}">
        <p14:creationId xmlns:p14="http://schemas.microsoft.com/office/powerpoint/2010/main" val="202138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68</a:t>
            </a:fld>
            <a:endParaRPr lang="fr-FR" dirty="0"/>
          </a:p>
        </p:txBody>
      </p:sp>
    </p:spTree>
    <p:extLst>
      <p:ext uri="{BB962C8B-B14F-4D97-AF65-F5344CB8AC3E}">
        <p14:creationId xmlns:p14="http://schemas.microsoft.com/office/powerpoint/2010/main" val="99564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517303-1133-479C-9404-A37DAFF2A4BF}" type="slidenum">
              <a:rPr lang="fr-FR" smtClean="0"/>
              <a:pPr/>
              <a:t>69</a:t>
            </a:fld>
            <a:endParaRPr lang="fr-FR" dirty="0"/>
          </a:p>
        </p:txBody>
      </p:sp>
    </p:spTree>
    <p:extLst>
      <p:ext uri="{BB962C8B-B14F-4D97-AF65-F5344CB8AC3E}">
        <p14:creationId xmlns:p14="http://schemas.microsoft.com/office/powerpoint/2010/main" val="280356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ED98898-0A81-45BA-B0D3-1F6F45B6BD3C}" type="datetime1">
              <a:rPr lang="fr-FR" smtClean="0"/>
              <a:pPr/>
              <a:t>07/11/2024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113996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838F4B-C9E5-4EB3-8E05-D419FCED9E65}" type="datetime1">
              <a:rPr lang="fr-FR" smtClean="0"/>
              <a:pPr/>
              <a:t>07/11/2024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32633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412584-BD99-4827-B343-1EFE5F67A2FF}" type="datetime1">
              <a:rPr lang="fr-FR" smtClean="0"/>
              <a:pPr/>
              <a:t>07/11/2024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160060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0BB9476-E63D-413B-91C6-DDF091647246}" type="datetime1">
              <a:rPr lang="fr-FR" smtClean="0"/>
              <a:pPr/>
              <a:t>07/11/2024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310692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B225162-1E91-430F-A459-19CC599E875D}" type="datetime1">
              <a:rPr lang="fr-FR" smtClean="0"/>
              <a:pPr/>
              <a:t>07/11/2024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173072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99F36CB-D39F-42E3-A9BC-52CA75991D50}" type="datetime1">
              <a:rPr lang="fr-FR" smtClean="0"/>
              <a:pPr/>
              <a:t>07/11/2024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75580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FD55149-DD10-4C0A-8894-D8D465A24CAA}" type="datetime1">
              <a:rPr lang="fr-FR" smtClean="0"/>
              <a:pPr/>
              <a:t>07/11/2024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0744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3FDDA7E-A7E4-4C7C-BA59-C1A63A1E7359}" type="datetime1">
              <a:rPr lang="fr-FR" smtClean="0"/>
              <a:pPr/>
              <a:t>07/11/2024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29992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2E6CBD-AC5F-4814-AE11-CEFC865A13FF}" type="datetime1">
              <a:rPr lang="fr-FR" smtClean="0"/>
              <a:pPr/>
              <a:t>07/11/2024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51721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F526EBD-7490-4992-A8DD-728D4BDA9129}" type="datetime1">
              <a:rPr lang="fr-FR" smtClean="0"/>
              <a:pPr/>
              <a:t>07/11/2024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325068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0B3212F-6543-4A3C-B78B-0510C66FD864}" type="datetime1">
              <a:rPr lang="fr-FR" smtClean="0"/>
              <a:pPr/>
              <a:t>07/11/2024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70533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75EEC-358E-4A52-950C-2DAEE03E8C47}" type="datetime1">
              <a:rPr lang="fr-FR" smtClean="0"/>
              <a:pPr/>
              <a:t>07/11/2024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D15F-18F0-434D-B5DD-3D44DB4135BE}" type="slidenum">
              <a:rPr lang="fr-FR" smtClean="0"/>
              <a:pPr/>
              <a:t>‹N°›</a:t>
            </a:fld>
            <a:endParaRPr lang="fr-FR" dirty="0"/>
          </a:p>
        </p:txBody>
      </p:sp>
    </p:spTree>
    <p:extLst>
      <p:ext uri="{BB962C8B-B14F-4D97-AF65-F5344CB8AC3E}">
        <p14:creationId xmlns:p14="http://schemas.microsoft.com/office/powerpoint/2010/main" val="297659516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control" Target="../activeX/activeX10.xml"/><Relationship Id="rId7" Type="http://schemas.openxmlformats.org/officeDocument/2006/relationships/slide" Target="slide9.xml"/><Relationship Id="rId2" Type="http://schemas.openxmlformats.org/officeDocument/2006/relationships/control" Target="../activeX/activeX9.xml"/><Relationship Id="rId1" Type="http://schemas.openxmlformats.org/officeDocument/2006/relationships/control" Target="../activeX/activeX8.xml"/><Relationship Id="rId6" Type="http://schemas.openxmlformats.org/officeDocument/2006/relationships/slide" Target="slide12.xml"/><Relationship Id="rId5" Type="http://schemas.openxmlformats.org/officeDocument/2006/relationships/image" Target="../media/image2.png"/><Relationship Id="rId10" Type="http://schemas.openxmlformats.org/officeDocument/2006/relationships/image" Target="../media/image15.wmf"/><Relationship Id="rId4" Type="http://schemas.openxmlformats.org/officeDocument/2006/relationships/slideLayout" Target="../slideLayouts/slideLayout2.xml"/><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control" Target="../activeX/activeX13.xml"/><Relationship Id="rId7" Type="http://schemas.openxmlformats.org/officeDocument/2006/relationships/slide" Target="slide11.xml"/><Relationship Id="rId2" Type="http://schemas.openxmlformats.org/officeDocument/2006/relationships/control" Target="../activeX/activeX12.xml"/><Relationship Id="rId1" Type="http://schemas.openxmlformats.org/officeDocument/2006/relationships/control" Target="../activeX/activeX11.xml"/><Relationship Id="rId6" Type="http://schemas.openxmlformats.org/officeDocument/2006/relationships/slide" Target="slide14.xml"/><Relationship Id="rId5" Type="http://schemas.openxmlformats.org/officeDocument/2006/relationships/image" Target="../media/image2.png"/><Relationship Id="rId10" Type="http://schemas.openxmlformats.org/officeDocument/2006/relationships/image" Target="../media/image18.wmf"/><Relationship Id="rId4" Type="http://schemas.openxmlformats.org/officeDocument/2006/relationships/slideLayout" Target="../slideLayouts/slideLayout2.xml"/><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5.xml"/><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meditpacacorse.fr/guide-de-lecture-et-codage-des-activites-de-pharmacie-clinique-novembre-2023/" TargetMode="External"/><Relationship Id="rId5" Type="http://schemas.openxmlformats.org/officeDocument/2006/relationships/hyperlink" Target="https://anap.fr/s/article/pharma-bio-ste-publication-2795" TargetMode="Externa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meditpacacorse.fr/wp-content/uploads/2022/03/Bonnes-Pratiques-de-pharmacie-Clinique-2022.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meditpacacorse.fr/wp-content/uploads/2022/03/Bonnes-Pratiques-de-pharmacie-Clinique-2022.pdf" TargetMode="External"/><Relationship Id="rId7" Type="http://schemas.openxmlformats.org/officeDocument/2006/relationships/hyperlink" Target="https://www.omeditpacacorse.fr/demarche-depc-vf/"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omeditpacacorse.fr/bm-et-ppp-fiche-de-recueil-de-donnees/" TargetMode="External"/><Relationship Id="rId5" Type="http://schemas.openxmlformats.org/officeDocument/2006/relationships/hyperlink" Target="https://anap.fr/s/article/evaluer-les-actions-de-pharmacie-clinique" TargetMode="External"/><Relationship Id="rId4" Type="http://schemas.openxmlformats.org/officeDocument/2006/relationships/hyperlink" Target="https://www.omeditpacacorse.fr/cr-de-consultation-pharmaceutique/" TargetMode="Externa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hyperlink" Target="https://www.omeditpacacorse.fr/bm-et-ppp-fiche-de-recueil-de-donnees/" TargetMode="External"/><Relationship Id="rId3" Type="http://schemas.openxmlformats.org/officeDocument/2006/relationships/hyperlink" Target="https://www.omeditpacacorse.fr/wp-content/uploads/2022/03/Bonnes-Pratiques-de-pharmacie-Clinique-2022.pdf" TargetMode="Externa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hyperlink" Target="https://www.omeditpacacorse.fr/demarche-depc-vf/" TargetMode="External"/><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0.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hyperlink" Target="https://www.omeditpacacorse.fr/wp-content/uploads/2023/03/joe_20230301_0051_0036.pdf" TargetMode="Externa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omeditpacacorse.fr/wp-content/uploads/2024/06/Fiche-recap-RAP.pdf" TargetMode="External"/><Relationship Id="rId3" Type="http://schemas.openxmlformats.org/officeDocument/2006/relationships/hyperlink" Target="https://www.omeditpacacorse.fr/synthese-de-la-codification-des-actes-de-pharmacie-clinique-en-pui/"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omeditpacacorse.fr/wp-content/uploads/2023/12/Guide-de-lecture-et-codage-des-activites-de-pharmacie-clinique-Novembre-2023.pdf" TargetMode="External"/><Relationship Id="rId5" Type="http://schemas.openxmlformats.org/officeDocument/2006/relationships/hyperlink" Target="https://www.omeditpacacorse.fr/fiche-recap-rap/" TargetMode="External"/><Relationship Id="rId4" Type="http://schemas.openxmlformats.org/officeDocument/2006/relationships/hyperlink" Target="https://www.omeditpacacorse.fr/wp-content/uploads/2024/05/Analyse-pharmaceutique-de-lordonnance-en-ES-et-ESM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hyperlink" Target="https://www.omeditpacacorse.fr/bon-usage-pharmacie-clinique/"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has-sante.fr/upload/docs/application/pdf/2014-10/fpcs_prescription_web.pdf"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control" Target="../activeX/activeX16.xml"/><Relationship Id="rId7" Type="http://schemas.openxmlformats.org/officeDocument/2006/relationships/image" Target="../media/image29.wmf"/><Relationship Id="rId2" Type="http://schemas.openxmlformats.org/officeDocument/2006/relationships/control" Target="../activeX/activeX15.xml"/><Relationship Id="rId1" Type="http://schemas.openxmlformats.org/officeDocument/2006/relationships/control" Target="../activeX/activeX14.xml"/><Relationship Id="rId6" Type="http://schemas.openxmlformats.org/officeDocument/2006/relationships/slide" Target="slide26.xml"/><Relationship Id="rId5"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image" Target="../media/image33.pn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28.xml"/><Relationship Id="rId5" Type="http://schemas.openxmlformats.org/officeDocument/2006/relationships/slide" Target="slide36.xml"/><Relationship Id="rId10" Type="http://schemas.openxmlformats.org/officeDocument/2006/relationships/slide" Target="slide29.xml"/><Relationship Id="rId4" Type="http://schemas.openxmlformats.org/officeDocument/2006/relationships/slide" Target="slide32.xml"/><Relationship Id="rId9" Type="http://schemas.openxmlformats.org/officeDocument/2006/relationships/slide" Target="slide25.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hyperlink" Target="https://www.ameli.fr/sites/default/files/Documents/5074/document/evaluation-observance-traitement_assurance-maladie.pdf" TargetMode="External"/><Relationship Id="rId7" Type="http://schemas.openxmlformats.org/officeDocument/2006/relationships/slide" Target="slide34.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0.xml"/><Relationship Id="rId10" Type="http://schemas.openxmlformats.org/officeDocument/2006/relationships/slide" Target="slide32.xml"/><Relationship Id="rId4" Type="http://schemas.openxmlformats.org/officeDocument/2006/relationships/slide" Target="slide37.xm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7.xml"/><Relationship Id="rId7" Type="http://schemas.openxmlformats.org/officeDocument/2006/relationships/slide" Target="slide3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35.png"/><Relationship Id="rId7" Type="http://schemas.openxmlformats.org/officeDocument/2006/relationships/slide" Target="slide36.xml"/><Relationship Id="rId2" Type="http://schemas.openxmlformats.org/officeDocument/2006/relationships/hyperlink" Target="https://www.has-sante.fr/upload/docs/application/pdf/2015-11/annexe_4_fiche_de_conciliation_des_traitements_a_ladmission_fct.pdf"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37.xml"/><Relationship Id="rId9"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7.xml"/><Relationship Id="rId7" Type="http://schemas.openxmlformats.org/officeDocument/2006/relationships/slide" Target="slide3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3.xml"/><Relationship Id="rId9"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7.xml"/><Relationship Id="rId7" Type="http://schemas.openxmlformats.org/officeDocument/2006/relationships/slide" Target="slide30.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3.xm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7.xml"/><Relationship Id="rId7" Type="http://schemas.openxmlformats.org/officeDocument/2006/relationships/slide" Target="slide30.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1.xml"/><Relationship Id="rId4" Type="http://schemas.openxmlformats.org/officeDocument/2006/relationships/slide" Target="slide33.xml"/><Relationship Id="rId9"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itegpr.com/fr/"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slide" Target="slide47.xml"/><Relationship Id="rId4" Type="http://schemas.openxmlformats.org/officeDocument/2006/relationships/slide" Target="slide45.xml"/></Relationships>
</file>

<file path=ppt/slides/_rels/slide4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0.xml"/><Relationship Id="rId3" Type="http://schemas.openxmlformats.org/officeDocument/2006/relationships/slide" Target="slide51.xml"/><Relationship Id="rId7" Type="http://schemas.openxmlformats.org/officeDocument/2006/relationships/slide" Target="slide57.xml"/><Relationship Id="rId12" Type="http://schemas.openxmlformats.org/officeDocument/2006/relationships/slide" Target="slide53.xml"/><Relationship Id="rId2" Type="http://schemas.openxmlformats.org/officeDocument/2006/relationships/image" Target="../media/image44.png"/><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52.xml"/><Relationship Id="rId11" Type="http://schemas.openxmlformats.org/officeDocument/2006/relationships/slide" Target="slide55.xml"/><Relationship Id="rId5" Type="http://schemas.openxmlformats.org/officeDocument/2006/relationships/slide" Target="slide56.xml"/><Relationship Id="rId1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58.xml"/><Relationship Id="rId9" Type="http://schemas.openxmlformats.org/officeDocument/2006/relationships/slide" Target="slide60.xml"/><Relationship Id="rId1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hyperlink" Target="https://www.ameli.fr/sites/default/files/Documents/5074/document/evaluation-observance-traitement_assurance-maladie.pdf"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has-sante.fr/upload/docs/application/pdf/2015-11/annexe_4_fiche_de_conciliation_des_traitements_a_ladmission_fct.pdf" TargetMode="Externa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hyperlink" Target="https://sitegpr.com/fr/"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hyperlink" Target="https://www.has-sante.fr/upload/docs/application/pdf/2024-06/strategie_therapeutique_du_patient_vivant_avec_un_diabete_de_type_2_-_recommandations.pdf"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hyperlink" Target="https://www.omedit-paysdelaloire.fr/documentation/calculateur-de-charge-anticholinergique-dune-prescription-omedit-pdl-2022/" TargetMode="External"/><Relationship Id="rId4" Type="http://schemas.openxmlformats.org/officeDocument/2006/relationships/slide" Target="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2.wdp"/><Relationship Id="rId2"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omedit-mip.jimdofree.com/bon-usage/medicaments/m%C3%A9dicaments-et-environnement/" TargetMode="External"/><Relationship Id="rId4" Type="http://schemas.openxmlformats.org/officeDocument/2006/relationships/slide" Target="slide64.xml"/></Relationships>
</file>

<file path=ppt/slides/_rels/slide66.xml.rels><?xml version="1.0" encoding="UTF-8" standalone="yes"?>
<Relationships xmlns="http://schemas.openxmlformats.org/package/2006/relationships"><Relationship Id="rId8" Type="http://schemas.openxmlformats.org/officeDocument/2006/relationships/hyperlink" Target="https://www.cardio-online.fr/Actualites/A-la-une/Quels-objectifs-de-LDL-cholesterol-en-prevention-primaire#%3A~%3Atext=Risque%20CV%20tr%C3%A8s%20%C3%A9lev%C3%A9&amp;text=Les%20objectifs%20fix%C3%A9s%20en%20pr%C3%A9vention%2Cpatients%20%C3%A0%20risque%20CV%20%C3%A9lev%C3%A9" TargetMode="External"/><Relationship Id="rId3" Type="http://schemas.openxmlformats.org/officeDocument/2006/relationships/slide" Target="slide65.xml"/><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s://agla.ch/fr/calculateurs-outils/determination-risk-cv" TargetMode="Externa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has-sante.fr/upload/docs/application/pdf/2024-06/strategie_therapeutique_du_patient_vivant_avec_un_diabete_de_type_2_-_recommandations.pdf" TargetMode="External"/><Relationship Id="rId5" Type="http://schemas.openxmlformats.org/officeDocument/2006/relationships/image" Target="../media/image53.png"/><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ontrol" Target="../activeX/activeX3.xml"/><Relationship Id="rId7" Type="http://schemas.openxmlformats.org/officeDocument/2006/relationships/slide" Target="slide4.xml"/><Relationship Id="rId12" Type="http://schemas.openxmlformats.org/officeDocument/2006/relationships/image" Target="../media/image7.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 Target="slide8.xml"/><Relationship Id="rId11" Type="http://schemas.openxmlformats.org/officeDocument/2006/relationships/image" Target="../media/image6.wmf"/><Relationship Id="rId5" Type="http://schemas.openxmlformats.org/officeDocument/2006/relationships/slideLayout" Target="../slideLayouts/slideLayout2.xml"/><Relationship Id="rId10" Type="http://schemas.openxmlformats.org/officeDocument/2006/relationships/image" Target="../media/image5.wmf"/><Relationship Id="rId4" Type="http://schemas.openxmlformats.org/officeDocument/2006/relationships/control" Target="../activeX/activeX4.xml"/><Relationship Id="rId9"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70.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71.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image" Target="../media/image60.wmf"/><Relationship Id="rId3" Type="http://schemas.openxmlformats.org/officeDocument/2006/relationships/control" Target="../activeX/activeX19.xml"/><Relationship Id="rId7" Type="http://schemas.openxmlformats.org/officeDocument/2006/relationships/image" Target="../media/image55.png"/><Relationship Id="rId12" Type="http://schemas.openxmlformats.org/officeDocument/2006/relationships/image" Target="../media/image59.wmf"/><Relationship Id="rId2" Type="http://schemas.openxmlformats.org/officeDocument/2006/relationships/control" Target="../activeX/activeX18.xml"/><Relationship Id="rId1" Type="http://schemas.openxmlformats.org/officeDocument/2006/relationships/control" Target="../activeX/activeX17.xml"/><Relationship Id="rId6" Type="http://schemas.openxmlformats.org/officeDocument/2006/relationships/slideLayout" Target="../slideLayouts/slideLayout2.xml"/><Relationship Id="rId11" Type="http://schemas.openxmlformats.org/officeDocument/2006/relationships/image" Target="../media/image58.wmf"/><Relationship Id="rId5" Type="http://schemas.openxmlformats.org/officeDocument/2006/relationships/control" Target="../activeX/activeX21.xml"/><Relationship Id="rId10" Type="http://schemas.openxmlformats.org/officeDocument/2006/relationships/image" Target="../media/image57.wmf"/><Relationship Id="rId4" Type="http://schemas.openxmlformats.org/officeDocument/2006/relationships/control" Target="../activeX/activeX20.xml"/><Relationship Id="rId9" Type="http://schemas.openxmlformats.org/officeDocument/2006/relationships/image" Target="../media/image56.wmf"/></Relationships>
</file>

<file path=ppt/slides/_rels/slide72.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slide" Target="sl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slide" Target="slide74.xml"/></Relationships>
</file>

<file path=ppt/slides/_rels/slide76.xml.rels><?xml version="1.0" encoding="UTF-8" standalone="yes"?>
<Relationships xmlns="http://schemas.openxmlformats.org/package/2006/relationships"><Relationship Id="rId8" Type="http://schemas.openxmlformats.org/officeDocument/2006/relationships/hyperlink" Target="https://www.omeditpacacorse.fr/wp-content/uploads/2023/12/Guide-de-lecture-et-codage-des-activites-de-pharmacie-clinique-Novembre-2023.pdf" TargetMode="External"/><Relationship Id="rId13" Type="http://schemas.openxmlformats.org/officeDocument/2006/relationships/image" Target="../media/image67.wmf"/><Relationship Id="rId3" Type="http://schemas.openxmlformats.org/officeDocument/2006/relationships/control" Target="../activeX/activeX24.xml"/><Relationship Id="rId7" Type="http://schemas.openxmlformats.org/officeDocument/2006/relationships/image" Target="../media/image37.png"/><Relationship Id="rId12" Type="http://schemas.openxmlformats.org/officeDocument/2006/relationships/image" Target="../media/image66.wmf"/><Relationship Id="rId2" Type="http://schemas.openxmlformats.org/officeDocument/2006/relationships/control" Target="../activeX/activeX23.xml"/><Relationship Id="rId1" Type="http://schemas.openxmlformats.org/officeDocument/2006/relationships/control" Target="../activeX/activeX22.xml"/><Relationship Id="rId6" Type="http://schemas.openxmlformats.org/officeDocument/2006/relationships/slideLayout" Target="../slideLayouts/slideLayout2.xml"/><Relationship Id="rId11" Type="http://schemas.openxmlformats.org/officeDocument/2006/relationships/image" Target="../media/image65.wmf"/><Relationship Id="rId5" Type="http://schemas.openxmlformats.org/officeDocument/2006/relationships/control" Target="../activeX/activeX26.xml"/><Relationship Id="rId10" Type="http://schemas.openxmlformats.org/officeDocument/2006/relationships/image" Target="../media/image64.wmf"/><Relationship Id="rId4" Type="http://schemas.openxmlformats.org/officeDocument/2006/relationships/control" Target="../activeX/activeX25.xml"/><Relationship Id="rId9" Type="http://schemas.openxmlformats.org/officeDocument/2006/relationships/slide" Target="slide75.xml"/><Relationship Id="rId14" Type="http://schemas.openxmlformats.org/officeDocument/2006/relationships/image" Target="../media/image68.wmf"/></Relationships>
</file>

<file path=ppt/slides/_rels/slide7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hyperlink" Target="https://www.omeditpacacorse.fr/wp-content/uploads/2023/12/Guide-de-lecture-et-codage-des-activites-de-pharmacie-clinique-Novembre-2023.pdf"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80.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7.xml"/><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hyperlink" Target="https://www.omedit-paysdelaloire.fr/documentation/calculateur-de-charge-anticholinergique-dune-prescription-omedit-pdl-2022/" TargetMode="External"/><Relationship Id="rId2" Type="http://schemas.openxmlformats.org/officeDocument/2006/relationships/hyperlink" Target="https://www.omedit-grand-est.ars.sante.fr/media/125980/download?inline"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omedit-mip.jimdofree.com/bon-usage/medicaments/m%C3%A9dicaments-et-environnement/" TargetMode="External"/><Relationship Id="rId4" Type="http://schemas.openxmlformats.org/officeDocument/2006/relationships/hyperlink" Target="https://www.omedit-normandie.fr/media-files/36249/remedies-pour-diffu.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OMEDIT-PACA-CORSE@sante.gouv.f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ontrol" Target="../activeX/activeX7.xml"/><Relationship Id="rId7" Type="http://schemas.openxmlformats.org/officeDocument/2006/relationships/slide" Target="slide7.xml"/><Relationship Id="rId2" Type="http://schemas.openxmlformats.org/officeDocument/2006/relationships/control" Target="../activeX/activeX6.xml"/><Relationship Id="rId1" Type="http://schemas.openxmlformats.org/officeDocument/2006/relationships/control" Target="../activeX/activeX5.xml"/><Relationship Id="rId6" Type="http://schemas.openxmlformats.org/officeDocument/2006/relationships/slide" Target="slide10.xml"/><Relationship Id="rId11" Type="http://schemas.openxmlformats.org/officeDocument/2006/relationships/image" Target="../media/image12.wmf"/><Relationship Id="rId5" Type="http://schemas.openxmlformats.org/officeDocument/2006/relationships/notesSlide" Target="../notesSlides/notesSlide1.xml"/><Relationship Id="rId10" Type="http://schemas.openxmlformats.org/officeDocument/2006/relationships/image" Target="../media/image11.wmf"/><Relationship Id="rId4" Type="http://schemas.openxmlformats.org/officeDocument/2006/relationships/slideLayout" Target="../slideLayouts/slideLayout2.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9"/>
        </a:solidFill>
        <a:effectLst/>
      </p:bgPr>
    </p:bg>
    <p:spTree>
      <p:nvGrpSpPr>
        <p:cNvPr id="1" name=""/>
        <p:cNvGrpSpPr/>
        <p:nvPr/>
      </p:nvGrpSpPr>
      <p:grpSpPr>
        <a:xfrm>
          <a:off x="0" y="0"/>
          <a:ext cx="0" cy="0"/>
          <a:chOff x="0" y="0"/>
          <a:chExt cx="0" cy="0"/>
        </a:xfrm>
      </p:grpSpPr>
      <p:sp>
        <p:nvSpPr>
          <p:cNvPr id="22" name="Google Shape;24;p3"/>
          <p:cNvSpPr/>
          <p:nvPr/>
        </p:nvSpPr>
        <p:spPr>
          <a:xfrm rot="16200000" flipH="1" flipV="1">
            <a:off x="-2333838"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2"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500" y="289267"/>
            <a:ext cx="2125001" cy="833473"/>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2820006" y="2083389"/>
            <a:ext cx="6551989" cy="1815882"/>
          </a:xfrm>
          <a:prstGeom prst="rect">
            <a:avLst/>
          </a:prstGeom>
        </p:spPr>
        <p:txBody>
          <a:bodyPr wrap="square">
            <a:spAutoFit/>
          </a:bodyPr>
          <a:lstStyle/>
          <a:p>
            <a:pPr algn="ctr"/>
            <a:r>
              <a:rPr lang="fr-FR" sz="4000" dirty="0">
                <a:solidFill>
                  <a:srgbClr val="405D80"/>
                </a:solidFill>
                <a:latin typeface="Marianne" panose="02000000000000000000" pitchFamily="2" charset="0"/>
              </a:rPr>
              <a:t>PROCESSUS</a:t>
            </a:r>
          </a:p>
          <a:p>
            <a:pPr algn="ctr"/>
            <a:r>
              <a:rPr lang="fr-FR" sz="4000" dirty="0">
                <a:solidFill>
                  <a:srgbClr val="405D80"/>
                </a:solidFill>
                <a:latin typeface="Marianne" panose="02000000000000000000" pitchFamily="2" charset="0"/>
              </a:rPr>
              <a:t>BILAN DE MEDICATION</a:t>
            </a:r>
          </a:p>
          <a:p>
            <a:pPr algn="ctr"/>
            <a:r>
              <a:rPr lang="fr-FR" sz="3200" dirty="0">
                <a:solidFill>
                  <a:srgbClr val="405D80"/>
                </a:solidFill>
                <a:latin typeface="Marianne" panose="02000000000000000000" pitchFamily="2" charset="0"/>
              </a:rPr>
              <a:t>Auto-formation</a:t>
            </a:r>
          </a:p>
        </p:txBody>
      </p:sp>
      <p:sp>
        <p:nvSpPr>
          <p:cNvPr id="96" name="ZoneTexte 95"/>
          <p:cNvSpPr txBox="1"/>
          <p:nvPr/>
        </p:nvSpPr>
        <p:spPr>
          <a:xfrm>
            <a:off x="4997783" y="4146866"/>
            <a:ext cx="2196435" cy="400110"/>
          </a:xfrm>
          <a:prstGeom prst="rect">
            <a:avLst/>
          </a:prstGeom>
          <a:noFill/>
        </p:spPr>
        <p:txBody>
          <a:bodyPr wrap="none" rtlCol="0">
            <a:spAutoFit/>
          </a:bodyPr>
          <a:lstStyle/>
          <a:p>
            <a:r>
              <a:rPr lang="fr-FR" sz="2000" dirty="0">
                <a:solidFill>
                  <a:srgbClr val="405D80"/>
                </a:solidFill>
                <a:latin typeface="Marianne" panose="02000000000000000000" pitchFamily="2" charset="0"/>
              </a:rPr>
              <a:t>Novembre 2024</a:t>
            </a:r>
          </a:p>
        </p:txBody>
      </p:sp>
      <p:sp>
        <p:nvSpPr>
          <p:cNvPr id="220" name="Bouton d’action : Suivant 219">
            <a:hlinkClick r:id="" action="ppaction://hlinkshowjump?jump=nextslide" highlightClick="1"/>
          </p:cNvPr>
          <p:cNvSpPr/>
          <p:nvPr/>
        </p:nvSpPr>
        <p:spPr>
          <a:xfrm>
            <a:off x="11467020" y="6263071"/>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41" name="Groupe 40"/>
          <p:cNvGrpSpPr/>
          <p:nvPr/>
        </p:nvGrpSpPr>
        <p:grpSpPr>
          <a:xfrm>
            <a:off x="2797943" y="3653452"/>
            <a:ext cx="1542140" cy="3233123"/>
            <a:chOff x="4499992" y="188640"/>
            <a:chExt cx="2881322" cy="6040740"/>
          </a:xfrm>
          <a:effectLst>
            <a:outerShdw blurRad="63500" sx="102000" sy="102000" algn="ctr" rotWithShape="0">
              <a:prstClr val="black">
                <a:alpha val="40000"/>
              </a:prstClr>
            </a:outerShdw>
          </a:effectLst>
        </p:grpSpPr>
        <p:sp>
          <p:nvSpPr>
            <p:cNvPr id="42" name="Forme libre 41"/>
            <p:cNvSpPr/>
            <p:nvPr/>
          </p:nvSpPr>
          <p:spPr>
            <a:xfrm>
              <a:off x="5227320" y="3230880"/>
              <a:ext cx="1706880" cy="2934424"/>
            </a:xfrm>
            <a:custGeom>
              <a:avLst/>
              <a:gdLst>
                <a:gd name="connsiteX0" fmla="*/ 0 w 1706880"/>
                <a:gd name="connsiteY0" fmla="*/ 2804160 h 2804160"/>
                <a:gd name="connsiteX1" fmla="*/ 1706880 w 1706880"/>
                <a:gd name="connsiteY1" fmla="*/ 2804160 h 2804160"/>
                <a:gd name="connsiteX2" fmla="*/ 1524000 w 1706880"/>
                <a:gd name="connsiteY2" fmla="*/ 0 h 2804160"/>
                <a:gd name="connsiteX3" fmla="*/ 76200 w 1706880"/>
                <a:gd name="connsiteY3" fmla="*/ 15240 h 2804160"/>
                <a:gd name="connsiteX4" fmla="*/ 0 w 1706880"/>
                <a:gd name="connsiteY4" fmla="*/ 2804160 h 280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2804160">
                  <a:moveTo>
                    <a:pt x="0" y="2804160"/>
                  </a:moveTo>
                  <a:lnTo>
                    <a:pt x="1706880" y="2804160"/>
                  </a:lnTo>
                  <a:lnTo>
                    <a:pt x="1524000" y="0"/>
                  </a:lnTo>
                  <a:lnTo>
                    <a:pt x="76200" y="15240"/>
                  </a:lnTo>
                  <a:lnTo>
                    <a:pt x="0" y="2804160"/>
                  </a:lnTo>
                  <a:close/>
                </a:path>
              </a:pathLst>
            </a:cu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Forme libre 42"/>
            <p:cNvSpPr/>
            <p:nvPr/>
          </p:nvSpPr>
          <p:spPr>
            <a:xfrm>
              <a:off x="5580112" y="2564904"/>
              <a:ext cx="904508" cy="883920"/>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4" name="Groupe 43"/>
            <p:cNvGrpSpPr/>
            <p:nvPr/>
          </p:nvGrpSpPr>
          <p:grpSpPr>
            <a:xfrm>
              <a:off x="5004048" y="188640"/>
              <a:ext cx="1948543" cy="2774291"/>
              <a:chOff x="4716016" y="2276872"/>
              <a:chExt cx="1948543" cy="2774291"/>
            </a:xfrm>
          </p:grpSpPr>
          <p:sp>
            <p:nvSpPr>
              <p:cNvPr id="59" name="Forme libre 58"/>
              <p:cNvSpPr/>
              <p:nvPr/>
            </p:nvSpPr>
            <p:spPr>
              <a:xfrm>
                <a:off x="4860032" y="2708920"/>
                <a:ext cx="1656184" cy="2342243"/>
              </a:xfrm>
              <a:custGeom>
                <a:avLst/>
                <a:gdLst>
                  <a:gd name="connsiteX0" fmla="*/ 76200 w 1690914"/>
                  <a:gd name="connsiteY0" fmla="*/ 1014185 h 2342243"/>
                  <a:gd name="connsiteX1" fmla="*/ 130629 w 1690914"/>
                  <a:gd name="connsiteY1" fmla="*/ 1710871 h 2342243"/>
                  <a:gd name="connsiteX2" fmla="*/ 609600 w 1690914"/>
                  <a:gd name="connsiteY2" fmla="*/ 2233385 h 2342243"/>
                  <a:gd name="connsiteX3" fmla="*/ 1077686 w 1690914"/>
                  <a:gd name="connsiteY3" fmla="*/ 2255157 h 2342243"/>
                  <a:gd name="connsiteX4" fmla="*/ 1502229 w 1690914"/>
                  <a:gd name="connsiteY4" fmla="*/ 1710871 h 2342243"/>
                  <a:gd name="connsiteX5" fmla="*/ 1578429 w 1690914"/>
                  <a:gd name="connsiteY5" fmla="*/ 905328 h 2342243"/>
                  <a:gd name="connsiteX6" fmla="*/ 1513114 w 1690914"/>
                  <a:gd name="connsiteY6" fmla="*/ 230414 h 2342243"/>
                  <a:gd name="connsiteX7" fmla="*/ 511629 w 1690914"/>
                  <a:gd name="connsiteY7" fmla="*/ 34471 h 2342243"/>
                  <a:gd name="connsiteX8" fmla="*/ 76200 w 1690914"/>
                  <a:gd name="connsiteY8" fmla="*/ 437242 h 2342243"/>
                  <a:gd name="connsiteX9" fmla="*/ 76200 w 1690914"/>
                  <a:gd name="connsiteY9" fmla="*/ 1014185 h 234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914" h="2342243">
                    <a:moveTo>
                      <a:pt x="76200" y="1014185"/>
                    </a:moveTo>
                    <a:cubicBezTo>
                      <a:pt x="85271" y="1226456"/>
                      <a:pt x="41729" y="1507671"/>
                      <a:pt x="130629" y="1710871"/>
                    </a:cubicBezTo>
                    <a:cubicBezTo>
                      <a:pt x="219529" y="1914071"/>
                      <a:pt x="451757" y="2142671"/>
                      <a:pt x="609600" y="2233385"/>
                    </a:cubicBezTo>
                    <a:cubicBezTo>
                      <a:pt x="767443" y="2324099"/>
                      <a:pt x="928915" y="2342243"/>
                      <a:pt x="1077686" y="2255157"/>
                    </a:cubicBezTo>
                    <a:cubicBezTo>
                      <a:pt x="1226457" y="2168071"/>
                      <a:pt x="1418772" y="1935842"/>
                      <a:pt x="1502229" y="1710871"/>
                    </a:cubicBezTo>
                    <a:cubicBezTo>
                      <a:pt x="1585686" y="1485900"/>
                      <a:pt x="1576615" y="1152071"/>
                      <a:pt x="1578429" y="905328"/>
                    </a:cubicBezTo>
                    <a:cubicBezTo>
                      <a:pt x="1580243" y="658585"/>
                      <a:pt x="1690914" y="375557"/>
                      <a:pt x="1513114" y="230414"/>
                    </a:cubicBezTo>
                    <a:cubicBezTo>
                      <a:pt x="1335314" y="85271"/>
                      <a:pt x="751115" y="0"/>
                      <a:pt x="511629" y="34471"/>
                    </a:cubicBezTo>
                    <a:cubicBezTo>
                      <a:pt x="272143" y="68942"/>
                      <a:pt x="152400" y="273956"/>
                      <a:pt x="76200" y="437242"/>
                    </a:cubicBezTo>
                    <a:cubicBezTo>
                      <a:pt x="0" y="600528"/>
                      <a:pt x="67129" y="801914"/>
                      <a:pt x="76200" y="1014185"/>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Forme libre 59"/>
              <p:cNvSpPr/>
              <p:nvPr/>
            </p:nvSpPr>
            <p:spPr>
              <a:xfrm>
                <a:off x="4716016" y="2276872"/>
                <a:ext cx="1948543" cy="1645557"/>
              </a:xfrm>
              <a:custGeom>
                <a:avLst/>
                <a:gdLst>
                  <a:gd name="connsiteX0" fmla="*/ 957943 w 1948543"/>
                  <a:gd name="connsiteY0" fmla="*/ 988785 h 1645557"/>
                  <a:gd name="connsiteX1" fmla="*/ 522514 w 1948543"/>
                  <a:gd name="connsiteY1" fmla="*/ 869043 h 1645557"/>
                  <a:gd name="connsiteX2" fmla="*/ 370114 w 1948543"/>
                  <a:gd name="connsiteY2" fmla="*/ 1152071 h 1645557"/>
                  <a:gd name="connsiteX3" fmla="*/ 261257 w 1948543"/>
                  <a:gd name="connsiteY3" fmla="*/ 1282700 h 1645557"/>
                  <a:gd name="connsiteX4" fmla="*/ 217714 w 1948543"/>
                  <a:gd name="connsiteY4" fmla="*/ 1620157 h 1645557"/>
                  <a:gd name="connsiteX5" fmla="*/ 97971 w 1948543"/>
                  <a:gd name="connsiteY5" fmla="*/ 1130300 h 1645557"/>
                  <a:gd name="connsiteX6" fmla="*/ 97971 w 1948543"/>
                  <a:gd name="connsiteY6" fmla="*/ 1010557 h 1645557"/>
                  <a:gd name="connsiteX7" fmla="*/ 21771 w 1948543"/>
                  <a:gd name="connsiteY7" fmla="*/ 869043 h 1645557"/>
                  <a:gd name="connsiteX8" fmla="*/ 54428 w 1948543"/>
                  <a:gd name="connsiteY8" fmla="*/ 890814 h 1645557"/>
                  <a:gd name="connsiteX9" fmla="*/ 97971 w 1948543"/>
                  <a:gd name="connsiteY9" fmla="*/ 912585 h 1645557"/>
                  <a:gd name="connsiteX10" fmla="*/ 0 w 1948543"/>
                  <a:gd name="connsiteY10" fmla="*/ 629557 h 1645557"/>
                  <a:gd name="connsiteX11" fmla="*/ 97971 w 1948543"/>
                  <a:gd name="connsiteY11" fmla="*/ 792843 h 1645557"/>
                  <a:gd name="connsiteX12" fmla="*/ 32657 w 1948543"/>
                  <a:gd name="connsiteY12" fmla="*/ 542471 h 1645557"/>
                  <a:gd name="connsiteX13" fmla="*/ 87085 w 1948543"/>
                  <a:gd name="connsiteY13" fmla="*/ 400957 h 1645557"/>
                  <a:gd name="connsiteX14" fmla="*/ 87085 w 1948543"/>
                  <a:gd name="connsiteY14" fmla="*/ 488043 h 1645557"/>
                  <a:gd name="connsiteX15" fmla="*/ 108857 w 1948543"/>
                  <a:gd name="connsiteY15" fmla="*/ 509814 h 1645557"/>
                  <a:gd name="connsiteX16" fmla="*/ 261257 w 1948543"/>
                  <a:gd name="connsiteY16" fmla="*/ 74385 h 1645557"/>
                  <a:gd name="connsiteX17" fmla="*/ 293914 w 1948543"/>
                  <a:gd name="connsiteY17" fmla="*/ 313871 h 1645557"/>
                  <a:gd name="connsiteX18" fmla="*/ 489857 w 1948543"/>
                  <a:gd name="connsiteY18" fmla="*/ 509814 h 1645557"/>
                  <a:gd name="connsiteX19" fmla="*/ 413657 w 1948543"/>
                  <a:gd name="connsiteY19" fmla="*/ 422728 h 1645557"/>
                  <a:gd name="connsiteX20" fmla="*/ 272143 w 1948543"/>
                  <a:gd name="connsiteY20" fmla="*/ 281214 h 1645557"/>
                  <a:gd name="connsiteX21" fmla="*/ 359228 w 1948543"/>
                  <a:gd name="connsiteY21" fmla="*/ 30843 h 1645557"/>
                  <a:gd name="connsiteX22" fmla="*/ 424543 w 1948543"/>
                  <a:gd name="connsiteY22" fmla="*/ 183243 h 1645557"/>
                  <a:gd name="connsiteX23" fmla="*/ 631371 w 1948543"/>
                  <a:gd name="connsiteY23" fmla="*/ 270328 h 1645557"/>
                  <a:gd name="connsiteX24" fmla="*/ 489857 w 1948543"/>
                  <a:gd name="connsiteY24" fmla="*/ 30843 h 1645557"/>
                  <a:gd name="connsiteX25" fmla="*/ 674914 w 1948543"/>
                  <a:gd name="connsiteY25" fmla="*/ 85271 h 1645557"/>
                  <a:gd name="connsiteX26" fmla="*/ 1099457 w 1948543"/>
                  <a:gd name="connsiteY26" fmla="*/ 19957 h 1645557"/>
                  <a:gd name="connsiteX27" fmla="*/ 1502228 w 1948543"/>
                  <a:gd name="connsiteY27" fmla="*/ 172357 h 1645557"/>
                  <a:gd name="connsiteX28" fmla="*/ 1861457 w 1948543"/>
                  <a:gd name="connsiteY28" fmla="*/ 629557 h 1645557"/>
                  <a:gd name="connsiteX29" fmla="*/ 1763485 w 1948543"/>
                  <a:gd name="connsiteY29" fmla="*/ 433614 h 1645557"/>
                  <a:gd name="connsiteX30" fmla="*/ 1872343 w 1948543"/>
                  <a:gd name="connsiteY30" fmla="*/ 596900 h 1645557"/>
                  <a:gd name="connsiteX31" fmla="*/ 1905000 w 1948543"/>
                  <a:gd name="connsiteY31" fmla="*/ 520700 h 1645557"/>
                  <a:gd name="connsiteX32" fmla="*/ 1883228 w 1948543"/>
                  <a:gd name="connsiteY32" fmla="*/ 727528 h 1645557"/>
                  <a:gd name="connsiteX33" fmla="*/ 1937657 w 1948543"/>
                  <a:gd name="connsiteY33" fmla="*/ 607785 h 1645557"/>
                  <a:gd name="connsiteX34" fmla="*/ 1817914 w 1948543"/>
                  <a:gd name="connsiteY34" fmla="*/ 1141185 h 1645557"/>
                  <a:gd name="connsiteX35" fmla="*/ 1698171 w 1948543"/>
                  <a:gd name="connsiteY35" fmla="*/ 1598385 h 1645557"/>
                  <a:gd name="connsiteX36" fmla="*/ 1665514 w 1948543"/>
                  <a:gd name="connsiteY36" fmla="*/ 1369785 h 1645557"/>
                  <a:gd name="connsiteX37" fmla="*/ 1567543 w 1948543"/>
                  <a:gd name="connsiteY37" fmla="*/ 1184728 h 1645557"/>
                  <a:gd name="connsiteX38" fmla="*/ 1567543 w 1948543"/>
                  <a:gd name="connsiteY38" fmla="*/ 1043214 h 1645557"/>
                  <a:gd name="connsiteX39" fmla="*/ 1458685 w 1948543"/>
                  <a:gd name="connsiteY39" fmla="*/ 912585 h 1645557"/>
                  <a:gd name="connsiteX40" fmla="*/ 957943 w 1948543"/>
                  <a:gd name="connsiteY40" fmla="*/ 988785 h 16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48543" h="1645557">
                    <a:moveTo>
                      <a:pt x="957943" y="988785"/>
                    </a:moveTo>
                    <a:cubicBezTo>
                      <a:pt x="801915" y="981528"/>
                      <a:pt x="620486" y="841829"/>
                      <a:pt x="522514" y="869043"/>
                    </a:cubicBezTo>
                    <a:cubicBezTo>
                      <a:pt x="424543" y="896257"/>
                      <a:pt x="413657" y="1083128"/>
                      <a:pt x="370114" y="1152071"/>
                    </a:cubicBezTo>
                    <a:cubicBezTo>
                      <a:pt x="326571" y="1221014"/>
                      <a:pt x="286657" y="1204686"/>
                      <a:pt x="261257" y="1282700"/>
                    </a:cubicBezTo>
                    <a:cubicBezTo>
                      <a:pt x="235857" y="1360714"/>
                      <a:pt x="244928" y="1645557"/>
                      <a:pt x="217714" y="1620157"/>
                    </a:cubicBezTo>
                    <a:cubicBezTo>
                      <a:pt x="190500" y="1594757"/>
                      <a:pt x="117928" y="1231900"/>
                      <a:pt x="97971" y="1130300"/>
                    </a:cubicBezTo>
                    <a:cubicBezTo>
                      <a:pt x="78014" y="1028700"/>
                      <a:pt x="110671" y="1054100"/>
                      <a:pt x="97971" y="1010557"/>
                    </a:cubicBezTo>
                    <a:cubicBezTo>
                      <a:pt x="85271" y="967014"/>
                      <a:pt x="29028" y="889000"/>
                      <a:pt x="21771" y="869043"/>
                    </a:cubicBezTo>
                    <a:cubicBezTo>
                      <a:pt x="14514" y="849086"/>
                      <a:pt x="41728" y="883557"/>
                      <a:pt x="54428" y="890814"/>
                    </a:cubicBezTo>
                    <a:cubicBezTo>
                      <a:pt x="67128" y="898071"/>
                      <a:pt x="107042" y="956128"/>
                      <a:pt x="97971" y="912585"/>
                    </a:cubicBezTo>
                    <a:cubicBezTo>
                      <a:pt x="88900" y="869042"/>
                      <a:pt x="0" y="649514"/>
                      <a:pt x="0" y="629557"/>
                    </a:cubicBezTo>
                    <a:cubicBezTo>
                      <a:pt x="0" y="609600"/>
                      <a:pt x="92528" y="807357"/>
                      <a:pt x="97971" y="792843"/>
                    </a:cubicBezTo>
                    <a:cubicBezTo>
                      <a:pt x="103414" y="778329"/>
                      <a:pt x="34471" y="607785"/>
                      <a:pt x="32657" y="542471"/>
                    </a:cubicBezTo>
                    <a:cubicBezTo>
                      <a:pt x="30843" y="477157"/>
                      <a:pt x="78014" y="410028"/>
                      <a:pt x="87085" y="400957"/>
                    </a:cubicBezTo>
                    <a:cubicBezTo>
                      <a:pt x="96156" y="391886"/>
                      <a:pt x="83456" y="469900"/>
                      <a:pt x="87085" y="488043"/>
                    </a:cubicBezTo>
                    <a:cubicBezTo>
                      <a:pt x="90714" y="506186"/>
                      <a:pt x="79828" y="578757"/>
                      <a:pt x="108857" y="509814"/>
                    </a:cubicBezTo>
                    <a:cubicBezTo>
                      <a:pt x="137886" y="440871"/>
                      <a:pt x="230414" y="107042"/>
                      <a:pt x="261257" y="74385"/>
                    </a:cubicBezTo>
                    <a:cubicBezTo>
                      <a:pt x="292100" y="41728"/>
                      <a:pt x="255814" y="241300"/>
                      <a:pt x="293914" y="313871"/>
                    </a:cubicBezTo>
                    <a:cubicBezTo>
                      <a:pt x="332014" y="386442"/>
                      <a:pt x="469900" y="491671"/>
                      <a:pt x="489857" y="509814"/>
                    </a:cubicBezTo>
                    <a:cubicBezTo>
                      <a:pt x="509814" y="527957"/>
                      <a:pt x="449943" y="460828"/>
                      <a:pt x="413657" y="422728"/>
                    </a:cubicBezTo>
                    <a:cubicBezTo>
                      <a:pt x="377371" y="384628"/>
                      <a:pt x="281215" y="346528"/>
                      <a:pt x="272143" y="281214"/>
                    </a:cubicBezTo>
                    <a:cubicBezTo>
                      <a:pt x="263072" y="215900"/>
                      <a:pt x="333828" y="47172"/>
                      <a:pt x="359228" y="30843"/>
                    </a:cubicBezTo>
                    <a:cubicBezTo>
                      <a:pt x="384628" y="14515"/>
                      <a:pt x="379186" y="143329"/>
                      <a:pt x="424543" y="183243"/>
                    </a:cubicBezTo>
                    <a:cubicBezTo>
                      <a:pt x="469900" y="223157"/>
                      <a:pt x="620485" y="295728"/>
                      <a:pt x="631371" y="270328"/>
                    </a:cubicBezTo>
                    <a:cubicBezTo>
                      <a:pt x="642257" y="244928"/>
                      <a:pt x="482600" y="61686"/>
                      <a:pt x="489857" y="30843"/>
                    </a:cubicBezTo>
                    <a:cubicBezTo>
                      <a:pt x="497114" y="0"/>
                      <a:pt x="573314" y="87085"/>
                      <a:pt x="674914" y="85271"/>
                    </a:cubicBezTo>
                    <a:cubicBezTo>
                      <a:pt x="776514" y="83457"/>
                      <a:pt x="961571" y="5443"/>
                      <a:pt x="1099457" y="19957"/>
                    </a:cubicBezTo>
                    <a:cubicBezTo>
                      <a:pt x="1237343" y="34471"/>
                      <a:pt x="1375228" y="70757"/>
                      <a:pt x="1502228" y="172357"/>
                    </a:cubicBezTo>
                    <a:cubicBezTo>
                      <a:pt x="1629228" y="273957"/>
                      <a:pt x="1817914" y="586014"/>
                      <a:pt x="1861457" y="629557"/>
                    </a:cubicBezTo>
                    <a:cubicBezTo>
                      <a:pt x="1905000" y="673100"/>
                      <a:pt x="1761671" y="439057"/>
                      <a:pt x="1763485" y="433614"/>
                    </a:cubicBezTo>
                    <a:cubicBezTo>
                      <a:pt x="1765299" y="428171"/>
                      <a:pt x="1848757" y="582386"/>
                      <a:pt x="1872343" y="596900"/>
                    </a:cubicBezTo>
                    <a:cubicBezTo>
                      <a:pt x="1895929" y="611414"/>
                      <a:pt x="1903186" y="498929"/>
                      <a:pt x="1905000" y="520700"/>
                    </a:cubicBezTo>
                    <a:cubicBezTo>
                      <a:pt x="1906814" y="542471"/>
                      <a:pt x="1877785" y="713014"/>
                      <a:pt x="1883228" y="727528"/>
                    </a:cubicBezTo>
                    <a:cubicBezTo>
                      <a:pt x="1888671" y="742042"/>
                      <a:pt x="1948543" y="538842"/>
                      <a:pt x="1937657" y="607785"/>
                    </a:cubicBezTo>
                    <a:cubicBezTo>
                      <a:pt x="1926771" y="676728"/>
                      <a:pt x="1857828" y="976085"/>
                      <a:pt x="1817914" y="1141185"/>
                    </a:cubicBezTo>
                    <a:cubicBezTo>
                      <a:pt x="1778000" y="1306285"/>
                      <a:pt x="1723571" y="1560285"/>
                      <a:pt x="1698171" y="1598385"/>
                    </a:cubicBezTo>
                    <a:cubicBezTo>
                      <a:pt x="1672771" y="1636485"/>
                      <a:pt x="1687285" y="1438728"/>
                      <a:pt x="1665514" y="1369785"/>
                    </a:cubicBezTo>
                    <a:cubicBezTo>
                      <a:pt x="1643743" y="1300842"/>
                      <a:pt x="1583872" y="1239157"/>
                      <a:pt x="1567543" y="1184728"/>
                    </a:cubicBezTo>
                    <a:cubicBezTo>
                      <a:pt x="1551214" y="1130299"/>
                      <a:pt x="1585686" y="1088571"/>
                      <a:pt x="1567543" y="1043214"/>
                    </a:cubicBezTo>
                    <a:cubicBezTo>
                      <a:pt x="1549400" y="997857"/>
                      <a:pt x="1567542" y="921657"/>
                      <a:pt x="1458685" y="912585"/>
                    </a:cubicBezTo>
                    <a:cubicBezTo>
                      <a:pt x="1349828" y="903514"/>
                      <a:pt x="1113971" y="996042"/>
                      <a:pt x="957943" y="988785"/>
                    </a:cubicBezTo>
                    <a:close/>
                  </a:path>
                </a:pathLst>
              </a:cu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1" name="Groupe 60"/>
              <p:cNvGrpSpPr/>
              <p:nvPr/>
            </p:nvGrpSpPr>
            <p:grpSpPr>
              <a:xfrm>
                <a:off x="4868844" y="2348880"/>
                <a:ext cx="1647372" cy="1240971"/>
                <a:chOff x="947057" y="2286000"/>
                <a:chExt cx="1647372" cy="1240971"/>
              </a:xfrm>
            </p:grpSpPr>
            <p:sp>
              <p:nvSpPr>
                <p:cNvPr id="76" name="Forme libre 75"/>
                <p:cNvSpPr/>
                <p:nvPr/>
              </p:nvSpPr>
              <p:spPr>
                <a:xfrm>
                  <a:off x="1155700" y="2307771"/>
                  <a:ext cx="662214" cy="881743"/>
                </a:xfrm>
                <a:custGeom>
                  <a:avLst/>
                  <a:gdLst>
                    <a:gd name="connsiteX0" fmla="*/ 52614 w 662214"/>
                    <a:gd name="connsiteY0" fmla="*/ 0 h 881743"/>
                    <a:gd name="connsiteX1" fmla="*/ 85271 w 662214"/>
                    <a:gd name="connsiteY1" fmla="*/ 293915 h 881743"/>
                    <a:gd name="connsiteX2" fmla="*/ 564243 w 662214"/>
                    <a:gd name="connsiteY2" fmla="*/ 533400 h 881743"/>
                    <a:gd name="connsiteX3" fmla="*/ 662214 w 662214"/>
                    <a:gd name="connsiteY3" fmla="*/ 881743 h 881743"/>
                  </a:gdLst>
                  <a:ahLst/>
                  <a:cxnLst>
                    <a:cxn ang="0">
                      <a:pos x="connsiteX0" y="connsiteY0"/>
                    </a:cxn>
                    <a:cxn ang="0">
                      <a:pos x="connsiteX1" y="connsiteY1"/>
                    </a:cxn>
                    <a:cxn ang="0">
                      <a:pos x="connsiteX2" y="connsiteY2"/>
                    </a:cxn>
                    <a:cxn ang="0">
                      <a:pos x="connsiteX3" y="connsiteY3"/>
                    </a:cxn>
                  </a:cxnLst>
                  <a:rect l="l" t="t" r="r" b="b"/>
                  <a:pathLst>
                    <a:path w="662214" h="881743">
                      <a:moveTo>
                        <a:pt x="52614" y="0"/>
                      </a:moveTo>
                      <a:cubicBezTo>
                        <a:pt x="26307" y="102507"/>
                        <a:pt x="0" y="205015"/>
                        <a:pt x="85271" y="293915"/>
                      </a:cubicBezTo>
                      <a:cubicBezTo>
                        <a:pt x="170542" y="382815"/>
                        <a:pt x="468086" y="435429"/>
                        <a:pt x="564243" y="533400"/>
                      </a:cubicBezTo>
                      <a:cubicBezTo>
                        <a:pt x="660400" y="631371"/>
                        <a:pt x="661307" y="756557"/>
                        <a:pt x="662214" y="88174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7" name="Forme libre 76"/>
                <p:cNvSpPr/>
                <p:nvPr/>
              </p:nvSpPr>
              <p:spPr>
                <a:xfrm>
                  <a:off x="1828800" y="2286000"/>
                  <a:ext cx="449943" cy="903514"/>
                </a:xfrm>
                <a:custGeom>
                  <a:avLst/>
                  <a:gdLst>
                    <a:gd name="connsiteX0" fmla="*/ 0 w 449943"/>
                    <a:gd name="connsiteY0" fmla="*/ 903514 h 903514"/>
                    <a:gd name="connsiteX1" fmla="*/ 326571 w 449943"/>
                    <a:gd name="connsiteY1" fmla="*/ 707571 h 903514"/>
                    <a:gd name="connsiteX2" fmla="*/ 413657 w 449943"/>
                    <a:gd name="connsiteY2" fmla="*/ 337457 h 903514"/>
                    <a:gd name="connsiteX3" fmla="*/ 108857 w 449943"/>
                    <a:gd name="connsiteY3" fmla="*/ 0 h 903514"/>
                  </a:gdLst>
                  <a:ahLst/>
                  <a:cxnLst>
                    <a:cxn ang="0">
                      <a:pos x="connsiteX0" y="connsiteY0"/>
                    </a:cxn>
                    <a:cxn ang="0">
                      <a:pos x="connsiteX1" y="connsiteY1"/>
                    </a:cxn>
                    <a:cxn ang="0">
                      <a:pos x="connsiteX2" y="connsiteY2"/>
                    </a:cxn>
                    <a:cxn ang="0">
                      <a:pos x="connsiteX3" y="connsiteY3"/>
                    </a:cxn>
                  </a:cxnLst>
                  <a:rect l="l" t="t" r="r" b="b"/>
                  <a:pathLst>
                    <a:path w="449943" h="903514">
                      <a:moveTo>
                        <a:pt x="0" y="903514"/>
                      </a:moveTo>
                      <a:cubicBezTo>
                        <a:pt x="128814" y="852714"/>
                        <a:pt x="257628" y="801914"/>
                        <a:pt x="326571" y="707571"/>
                      </a:cubicBezTo>
                      <a:cubicBezTo>
                        <a:pt x="395514" y="613228"/>
                        <a:pt x="449943" y="455386"/>
                        <a:pt x="413657" y="337457"/>
                      </a:cubicBezTo>
                      <a:cubicBezTo>
                        <a:pt x="377371" y="219529"/>
                        <a:pt x="243114" y="109764"/>
                        <a:pt x="1088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8" name="Forme libre 77"/>
                <p:cNvSpPr/>
                <p:nvPr/>
              </p:nvSpPr>
              <p:spPr>
                <a:xfrm>
                  <a:off x="1084943" y="2503714"/>
                  <a:ext cx="667657" cy="685800"/>
                </a:xfrm>
                <a:custGeom>
                  <a:avLst/>
                  <a:gdLst>
                    <a:gd name="connsiteX0" fmla="*/ 667657 w 667657"/>
                    <a:gd name="connsiteY0" fmla="*/ 685800 h 685800"/>
                    <a:gd name="connsiteX1" fmla="*/ 362857 w 667657"/>
                    <a:gd name="connsiteY1" fmla="*/ 533400 h 685800"/>
                    <a:gd name="connsiteX2" fmla="*/ 58057 w 667657"/>
                    <a:gd name="connsiteY2" fmla="*/ 348343 h 685800"/>
                    <a:gd name="connsiteX3" fmla="*/ 14514 w 667657"/>
                    <a:gd name="connsiteY3" fmla="*/ 0 h 685800"/>
                  </a:gdLst>
                  <a:ahLst/>
                  <a:cxnLst>
                    <a:cxn ang="0">
                      <a:pos x="connsiteX0" y="connsiteY0"/>
                    </a:cxn>
                    <a:cxn ang="0">
                      <a:pos x="connsiteX1" y="connsiteY1"/>
                    </a:cxn>
                    <a:cxn ang="0">
                      <a:pos x="connsiteX2" y="connsiteY2"/>
                    </a:cxn>
                    <a:cxn ang="0">
                      <a:pos x="connsiteX3" y="connsiteY3"/>
                    </a:cxn>
                  </a:cxnLst>
                  <a:rect l="l" t="t" r="r" b="b"/>
                  <a:pathLst>
                    <a:path w="667657" h="685800">
                      <a:moveTo>
                        <a:pt x="667657" y="685800"/>
                      </a:moveTo>
                      <a:cubicBezTo>
                        <a:pt x="566057" y="637721"/>
                        <a:pt x="464457" y="589643"/>
                        <a:pt x="362857" y="533400"/>
                      </a:cubicBezTo>
                      <a:cubicBezTo>
                        <a:pt x="261257" y="477157"/>
                        <a:pt x="116114" y="437243"/>
                        <a:pt x="58057" y="348343"/>
                      </a:cubicBezTo>
                      <a:cubicBezTo>
                        <a:pt x="0" y="259443"/>
                        <a:pt x="7257" y="129721"/>
                        <a:pt x="1451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9" name="Forme libre 78"/>
                <p:cNvSpPr/>
                <p:nvPr/>
              </p:nvSpPr>
              <p:spPr>
                <a:xfrm>
                  <a:off x="947057" y="2841171"/>
                  <a:ext cx="315686" cy="315686"/>
                </a:xfrm>
                <a:custGeom>
                  <a:avLst/>
                  <a:gdLst>
                    <a:gd name="connsiteX0" fmla="*/ 315686 w 315686"/>
                    <a:gd name="connsiteY0" fmla="*/ 315686 h 315686"/>
                    <a:gd name="connsiteX1" fmla="*/ 97972 w 315686"/>
                    <a:gd name="connsiteY1" fmla="*/ 228600 h 315686"/>
                    <a:gd name="connsiteX2" fmla="*/ 0 w 315686"/>
                    <a:gd name="connsiteY2" fmla="*/ 0 h 315686"/>
                  </a:gdLst>
                  <a:ahLst/>
                  <a:cxnLst>
                    <a:cxn ang="0">
                      <a:pos x="connsiteX0" y="connsiteY0"/>
                    </a:cxn>
                    <a:cxn ang="0">
                      <a:pos x="connsiteX1" y="connsiteY1"/>
                    </a:cxn>
                    <a:cxn ang="0">
                      <a:pos x="connsiteX2" y="connsiteY2"/>
                    </a:cxn>
                  </a:cxnLst>
                  <a:rect l="l" t="t" r="r" b="b"/>
                  <a:pathLst>
                    <a:path w="315686" h="315686">
                      <a:moveTo>
                        <a:pt x="315686" y="315686"/>
                      </a:moveTo>
                      <a:cubicBezTo>
                        <a:pt x="233136" y="298450"/>
                        <a:pt x="150586" y="281214"/>
                        <a:pt x="97972" y="228600"/>
                      </a:cubicBezTo>
                      <a:cubicBezTo>
                        <a:pt x="45358" y="175986"/>
                        <a:pt x="22679" y="87993"/>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0" name="Forme libre 79"/>
                <p:cNvSpPr/>
                <p:nvPr/>
              </p:nvSpPr>
              <p:spPr>
                <a:xfrm>
                  <a:off x="2307771" y="2721429"/>
                  <a:ext cx="279400" cy="413657"/>
                </a:xfrm>
                <a:custGeom>
                  <a:avLst/>
                  <a:gdLst>
                    <a:gd name="connsiteX0" fmla="*/ 0 w 279400"/>
                    <a:gd name="connsiteY0" fmla="*/ 413657 h 413657"/>
                    <a:gd name="connsiteX1" fmla="*/ 239486 w 279400"/>
                    <a:gd name="connsiteY1" fmla="*/ 195942 h 413657"/>
                    <a:gd name="connsiteX2" fmla="*/ 239486 w 279400"/>
                    <a:gd name="connsiteY2" fmla="*/ 0 h 413657"/>
                  </a:gdLst>
                  <a:ahLst/>
                  <a:cxnLst>
                    <a:cxn ang="0">
                      <a:pos x="connsiteX0" y="connsiteY0"/>
                    </a:cxn>
                    <a:cxn ang="0">
                      <a:pos x="connsiteX1" y="connsiteY1"/>
                    </a:cxn>
                    <a:cxn ang="0">
                      <a:pos x="connsiteX2" y="connsiteY2"/>
                    </a:cxn>
                  </a:cxnLst>
                  <a:rect l="l" t="t" r="r" b="b"/>
                  <a:pathLst>
                    <a:path w="279400" h="413657">
                      <a:moveTo>
                        <a:pt x="0" y="413657"/>
                      </a:moveTo>
                      <a:cubicBezTo>
                        <a:pt x="99786" y="339271"/>
                        <a:pt x="199572" y="264885"/>
                        <a:pt x="239486" y="195942"/>
                      </a:cubicBezTo>
                      <a:cubicBezTo>
                        <a:pt x="279400" y="126999"/>
                        <a:pt x="259443" y="63499"/>
                        <a:pt x="239486"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1" name="Forme libre 80"/>
                <p:cNvSpPr/>
                <p:nvPr/>
              </p:nvSpPr>
              <p:spPr>
                <a:xfrm>
                  <a:off x="2373086" y="3178629"/>
                  <a:ext cx="221343" cy="348342"/>
                </a:xfrm>
                <a:custGeom>
                  <a:avLst/>
                  <a:gdLst>
                    <a:gd name="connsiteX0" fmla="*/ 0 w 221343"/>
                    <a:gd name="connsiteY0" fmla="*/ 0 h 348342"/>
                    <a:gd name="connsiteX1" fmla="*/ 185057 w 221343"/>
                    <a:gd name="connsiteY1" fmla="*/ 141514 h 348342"/>
                    <a:gd name="connsiteX2" fmla="*/ 217714 w 221343"/>
                    <a:gd name="connsiteY2" fmla="*/ 348342 h 348342"/>
                  </a:gdLst>
                  <a:ahLst/>
                  <a:cxnLst>
                    <a:cxn ang="0">
                      <a:pos x="connsiteX0" y="connsiteY0"/>
                    </a:cxn>
                    <a:cxn ang="0">
                      <a:pos x="connsiteX1" y="connsiteY1"/>
                    </a:cxn>
                    <a:cxn ang="0">
                      <a:pos x="connsiteX2" y="connsiteY2"/>
                    </a:cxn>
                  </a:cxnLst>
                  <a:rect l="l" t="t" r="r" b="b"/>
                  <a:pathLst>
                    <a:path w="221343" h="348342">
                      <a:moveTo>
                        <a:pt x="0" y="0"/>
                      </a:moveTo>
                      <a:cubicBezTo>
                        <a:pt x="74385" y="41728"/>
                        <a:pt x="148771" y="83457"/>
                        <a:pt x="185057" y="141514"/>
                      </a:cubicBezTo>
                      <a:cubicBezTo>
                        <a:pt x="221343" y="199571"/>
                        <a:pt x="219528" y="273956"/>
                        <a:pt x="217714" y="34834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62" name="Forme libre 61"/>
              <p:cNvSpPr/>
              <p:nvPr/>
            </p:nvSpPr>
            <p:spPr>
              <a:xfrm rot="881952">
                <a:off x="5315214" y="2302571"/>
                <a:ext cx="738414" cy="903514"/>
              </a:xfrm>
              <a:custGeom>
                <a:avLst/>
                <a:gdLst>
                  <a:gd name="connsiteX0" fmla="*/ 0 w 738414"/>
                  <a:gd name="connsiteY0" fmla="*/ 0 h 903514"/>
                  <a:gd name="connsiteX1" fmla="*/ 141514 w 738414"/>
                  <a:gd name="connsiteY1" fmla="*/ 272142 h 903514"/>
                  <a:gd name="connsiteX2" fmla="*/ 664028 w 738414"/>
                  <a:gd name="connsiteY2" fmla="*/ 468085 h 903514"/>
                  <a:gd name="connsiteX3" fmla="*/ 587828 w 738414"/>
                  <a:gd name="connsiteY3" fmla="*/ 903514 h 903514"/>
                </a:gdLst>
                <a:ahLst/>
                <a:cxnLst>
                  <a:cxn ang="0">
                    <a:pos x="connsiteX0" y="connsiteY0"/>
                  </a:cxn>
                  <a:cxn ang="0">
                    <a:pos x="connsiteX1" y="connsiteY1"/>
                  </a:cxn>
                  <a:cxn ang="0">
                    <a:pos x="connsiteX2" y="connsiteY2"/>
                  </a:cxn>
                  <a:cxn ang="0">
                    <a:pos x="connsiteX3" y="connsiteY3"/>
                  </a:cxn>
                </a:cxnLst>
                <a:rect l="l" t="t" r="r" b="b"/>
                <a:pathLst>
                  <a:path w="738414" h="903514">
                    <a:moveTo>
                      <a:pt x="0" y="0"/>
                    </a:moveTo>
                    <a:cubicBezTo>
                      <a:pt x="15421" y="97064"/>
                      <a:pt x="30843" y="194128"/>
                      <a:pt x="141514" y="272142"/>
                    </a:cubicBezTo>
                    <a:cubicBezTo>
                      <a:pt x="252185" y="350156"/>
                      <a:pt x="589642" y="362856"/>
                      <a:pt x="664028" y="468085"/>
                    </a:cubicBezTo>
                    <a:cubicBezTo>
                      <a:pt x="738414" y="573314"/>
                      <a:pt x="663121" y="738414"/>
                      <a:pt x="587828" y="9035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63" name="Groupe 62"/>
              <p:cNvGrpSpPr/>
              <p:nvPr/>
            </p:nvGrpSpPr>
            <p:grpSpPr>
              <a:xfrm>
                <a:off x="5292080" y="3717032"/>
                <a:ext cx="792088" cy="144016"/>
                <a:chOff x="1979712" y="3573016"/>
                <a:chExt cx="792088" cy="144016"/>
              </a:xfrm>
            </p:grpSpPr>
            <p:sp>
              <p:nvSpPr>
                <p:cNvPr id="74" name="Organigramme : Connecteur 73"/>
                <p:cNvSpPr/>
                <p:nvPr/>
              </p:nvSpPr>
              <p:spPr>
                <a:xfrm>
                  <a:off x="1979712"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rganigramme : Connecteur 74"/>
                <p:cNvSpPr/>
                <p:nvPr/>
              </p:nvSpPr>
              <p:spPr>
                <a:xfrm>
                  <a:off x="2627784"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4" name="Forme libre 63"/>
              <p:cNvSpPr/>
              <p:nvPr/>
            </p:nvSpPr>
            <p:spPr>
              <a:xfrm>
                <a:off x="5556651" y="3861048"/>
                <a:ext cx="167477" cy="432048"/>
              </a:xfrm>
              <a:custGeom>
                <a:avLst/>
                <a:gdLst>
                  <a:gd name="connsiteX0" fmla="*/ 185057 w 239485"/>
                  <a:gd name="connsiteY0" fmla="*/ 0 h 511629"/>
                  <a:gd name="connsiteX1" fmla="*/ 0 w 239485"/>
                  <a:gd name="connsiteY1" fmla="*/ 511629 h 511629"/>
                  <a:gd name="connsiteX2" fmla="*/ 239485 w 239485"/>
                  <a:gd name="connsiteY2" fmla="*/ 511629 h 511629"/>
                </a:gdLst>
                <a:ahLst/>
                <a:cxnLst>
                  <a:cxn ang="0">
                    <a:pos x="connsiteX0" y="connsiteY0"/>
                  </a:cxn>
                  <a:cxn ang="0">
                    <a:pos x="connsiteX1" y="connsiteY1"/>
                  </a:cxn>
                  <a:cxn ang="0">
                    <a:pos x="connsiteX2" y="connsiteY2"/>
                  </a:cxn>
                </a:cxnLst>
                <a:rect l="l" t="t" r="r" b="b"/>
                <a:pathLst>
                  <a:path w="239485" h="511629">
                    <a:moveTo>
                      <a:pt x="185057" y="0"/>
                    </a:moveTo>
                    <a:lnTo>
                      <a:pt x="0" y="511629"/>
                    </a:lnTo>
                    <a:lnTo>
                      <a:pt x="239485" y="511629"/>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5" name="Forme libre 64"/>
              <p:cNvSpPr/>
              <p:nvPr/>
            </p:nvSpPr>
            <p:spPr>
              <a:xfrm>
                <a:off x="5328896" y="4509120"/>
                <a:ext cx="718457" cy="243115"/>
              </a:xfrm>
              <a:custGeom>
                <a:avLst/>
                <a:gdLst>
                  <a:gd name="connsiteX0" fmla="*/ 0 w 718457"/>
                  <a:gd name="connsiteY0" fmla="*/ 21772 h 243115"/>
                  <a:gd name="connsiteX1" fmla="*/ 304800 w 718457"/>
                  <a:gd name="connsiteY1" fmla="*/ 239486 h 243115"/>
                  <a:gd name="connsiteX2" fmla="*/ 718457 w 718457"/>
                  <a:gd name="connsiteY2" fmla="*/ 0 h 243115"/>
                </a:gdLst>
                <a:ahLst/>
                <a:cxnLst>
                  <a:cxn ang="0">
                    <a:pos x="connsiteX0" y="connsiteY0"/>
                  </a:cxn>
                  <a:cxn ang="0">
                    <a:pos x="connsiteX1" y="connsiteY1"/>
                  </a:cxn>
                  <a:cxn ang="0">
                    <a:pos x="connsiteX2" y="connsiteY2"/>
                  </a:cxn>
                </a:cxnLst>
                <a:rect l="l" t="t" r="r" b="b"/>
                <a:pathLst>
                  <a:path w="718457" h="243115">
                    <a:moveTo>
                      <a:pt x="0" y="21772"/>
                    </a:moveTo>
                    <a:cubicBezTo>
                      <a:pt x="92528" y="132443"/>
                      <a:pt x="185057" y="243115"/>
                      <a:pt x="304800" y="239486"/>
                    </a:cubicBezTo>
                    <a:cubicBezTo>
                      <a:pt x="424543" y="235857"/>
                      <a:pt x="571500" y="117928"/>
                      <a:pt x="7184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6" name="Forme libre 65"/>
              <p:cNvSpPr/>
              <p:nvPr/>
            </p:nvSpPr>
            <p:spPr>
              <a:xfrm rot="20748783">
                <a:off x="5138178" y="3579649"/>
                <a:ext cx="223003" cy="52920"/>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7" name="Forme libre 66"/>
              <p:cNvSpPr/>
              <p:nvPr/>
            </p:nvSpPr>
            <p:spPr>
              <a:xfrm rot="699829" flipH="1">
                <a:off x="5941673" y="3578687"/>
                <a:ext cx="283898" cy="54844"/>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68" name="Groupe 67"/>
              <p:cNvGrpSpPr/>
              <p:nvPr/>
            </p:nvGrpSpPr>
            <p:grpSpPr>
              <a:xfrm>
                <a:off x="4788024" y="3789040"/>
                <a:ext cx="216024" cy="362928"/>
                <a:chOff x="6884306" y="880765"/>
                <a:chExt cx="117110" cy="196749"/>
              </a:xfrm>
            </p:grpSpPr>
            <p:sp>
              <p:nvSpPr>
                <p:cNvPr id="72" name="Ellipse 71"/>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Forme libre 72"/>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69" name="Groupe 68"/>
              <p:cNvGrpSpPr/>
              <p:nvPr/>
            </p:nvGrpSpPr>
            <p:grpSpPr>
              <a:xfrm rot="580055" flipH="1">
                <a:off x="6300192" y="3789040"/>
                <a:ext cx="216024" cy="362928"/>
                <a:chOff x="6884306" y="880765"/>
                <a:chExt cx="117110" cy="196749"/>
              </a:xfrm>
            </p:grpSpPr>
            <p:sp>
              <p:nvSpPr>
                <p:cNvPr id="70" name="Ellipse 69"/>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orme libre 70"/>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grpSp>
          <p:nvGrpSpPr>
            <p:cNvPr id="45" name="Groupe 44"/>
            <p:cNvGrpSpPr/>
            <p:nvPr/>
          </p:nvGrpSpPr>
          <p:grpSpPr>
            <a:xfrm>
              <a:off x="4499992" y="2924942"/>
              <a:ext cx="1368152" cy="3304438"/>
              <a:chOff x="4153728" y="4623223"/>
              <a:chExt cx="924745" cy="2627642"/>
            </a:xfrm>
          </p:grpSpPr>
          <p:sp>
            <p:nvSpPr>
              <p:cNvPr id="56" name="Forme libre 55"/>
              <p:cNvSpPr/>
              <p:nvPr/>
            </p:nvSpPr>
            <p:spPr>
              <a:xfrm>
                <a:off x="4153728" y="4623223"/>
                <a:ext cx="924745" cy="2627642"/>
              </a:xfrm>
              <a:custGeom>
                <a:avLst/>
                <a:gdLst>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570016 w 1353787"/>
                  <a:gd name="connsiteY13" fmla="*/ 4251366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682037 w 1353787"/>
                  <a:gd name="connsiteY13" fmla="*/ 3802079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156363"/>
                  <a:gd name="connsiteX1" fmla="*/ 1140031 w 1353787"/>
                  <a:gd name="connsiteY1" fmla="*/ 106878 h 4156363"/>
                  <a:gd name="connsiteX2" fmla="*/ 1033153 w 1353787"/>
                  <a:gd name="connsiteY2" fmla="*/ 142504 h 4156363"/>
                  <a:gd name="connsiteX3" fmla="*/ 712520 w 1353787"/>
                  <a:gd name="connsiteY3" fmla="*/ 225631 h 4156363"/>
                  <a:gd name="connsiteX4" fmla="*/ 285008 w 1353787"/>
                  <a:gd name="connsiteY4" fmla="*/ 356260 h 4156363"/>
                  <a:gd name="connsiteX5" fmla="*/ 142504 w 1353787"/>
                  <a:gd name="connsiteY5" fmla="*/ 1140031 h 4156363"/>
                  <a:gd name="connsiteX6" fmla="*/ 35626 w 1353787"/>
                  <a:gd name="connsiteY6" fmla="*/ 2066306 h 4156363"/>
                  <a:gd name="connsiteX7" fmla="*/ 35626 w 1353787"/>
                  <a:gd name="connsiteY7" fmla="*/ 2422566 h 4156363"/>
                  <a:gd name="connsiteX8" fmla="*/ 0 w 1353787"/>
                  <a:gd name="connsiteY8" fmla="*/ 2909454 h 4156363"/>
                  <a:gd name="connsiteX9" fmla="*/ 35626 w 1353787"/>
                  <a:gd name="connsiteY9" fmla="*/ 3360717 h 4156363"/>
                  <a:gd name="connsiteX10" fmla="*/ 71252 w 1353787"/>
                  <a:gd name="connsiteY10" fmla="*/ 3942608 h 4156363"/>
                  <a:gd name="connsiteX11" fmla="*/ 308759 w 1353787"/>
                  <a:gd name="connsiteY11" fmla="*/ 3823854 h 4156363"/>
                  <a:gd name="connsiteX12" fmla="*/ 581891 w 1353787"/>
                  <a:gd name="connsiteY12" fmla="*/ 3800104 h 4156363"/>
                  <a:gd name="connsiteX13" fmla="*/ 682037 w 1353787"/>
                  <a:gd name="connsiteY13" fmla="*/ 3802079 h 4156363"/>
                  <a:gd name="connsiteX14" fmla="*/ 802520 w 1353787"/>
                  <a:gd name="connsiteY14" fmla="*/ 3801868 h 4156363"/>
                  <a:gd name="connsiteX15" fmla="*/ 771896 w 1353787"/>
                  <a:gd name="connsiteY15" fmla="*/ 4156363 h 4156363"/>
                  <a:gd name="connsiteX16" fmla="*/ 985652 w 1353787"/>
                  <a:gd name="connsiteY16" fmla="*/ 3740727 h 4156363"/>
                  <a:gd name="connsiteX17" fmla="*/ 1140031 w 1353787"/>
                  <a:gd name="connsiteY17" fmla="*/ 3158836 h 4156363"/>
                  <a:gd name="connsiteX18" fmla="*/ 1235034 w 1353787"/>
                  <a:gd name="connsiteY18" fmla="*/ 2838202 h 4156363"/>
                  <a:gd name="connsiteX19" fmla="*/ 1306286 w 1353787"/>
                  <a:gd name="connsiteY19" fmla="*/ 2398815 h 4156363"/>
                  <a:gd name="connsiteX20" fmla="*/ 1353787 w 1353787"/>
                  <a:gd name="connsiteY20" fmla="*/ 1959428 h 4156363"/>
                  <a:gd name="connsiteX21" fmla="*/ 1306286 w 1353787"/>
                  <a:gd name="connsiteY21" fmla="*/ 1353787 h 4156363"/>
                  <a:gd name="connsiteX22" fmla="*/ 1211283 w 1353787"/>
                  <a:gd name="connsiteY22" fmla="*/ 273132 h 4156363"/>
                  <a:gd name="connsiteX23" fmla="*/ 1175657 w 1353787"/>
                  <a:gd name="connsiteY23" fmla="*/ 0 h 4156363"/>
                  <a:gd name="connsiteX0" fmla="*/ 1175657 w 1353787"/>
                  <a:gd name="connsiteY0" fmla="*/ 0 h 3942608"/>
                  <a:gd name="connsiteX1" fmla="*/ 1140031 w 1353787"/>
                  <a:gd name="connsiteY1" fmla="*/ 106878 h 3942608"/>
                  <a:gd name="connsiteX2" fmla="*/ 1033153 w 1353787"/>
                  <a:gd name="connsiteY2" fmla="*/ 142504 h 3942608"/>
                  <a:gd name="connsiteX3" fmla="*/ 712520 w 1353787"/>
                  <a:gd name="connsiteY3" fmla="*/ 225631 h 3942608"/>
                  <a:gd name="connsiteX4" fmla="*/ 285008 w 1353787"/>
                  <a:gd name="connsiteY4" fmla="*/ 356260 h 3942608"/>
                  <a:gd name="connsiteX5" fmla="*/ 142504 w 1353787"/>
                  <a:gd name="connsiteY5" fmla="*/ 1140031 h 3942608"/>
                  <a:gd name="connsiteX6" fmla="*/ 35626 w 1353787"/>
                  <a:gd name="connsiteY6" fmla="*/ 2066306 h 3942608"/>
                  <a:gd name="connsiteX7" fmla="*/ 35626 w 1353787"/>
                  <a:gd name="connsiteY7" fmla="*/ 2422566 h 3942608"/>
                  <a:gd name="connsiteX8" fmla="*/ 0 w 1353787"/>
                  <a:gd name="connsiteY8" fmla="*/ 2909454 h 3942608"/>
                  <a:gd name="connsiteX9" fmla="*/ 35626 w 1353787"/>
                  <a:gd name="connsiteY9" fmla="*/ 3360717 h 3942608"/>
                  <a:gd name="connsiteX10" fmla="*/ 71252 w 1353787"/>
                  <a:gd name="connsiteY10" fmla="*/ 3942608 h 3942608"/>
                  <a:gd name="connsiteX11" fmla="*/ 308759 w 1353787"/>
                  <a:gd name="connsiteY11" fmla="*/ 3823854 h 3942608"/>
                  <a:gd name="connsiteX12" fmla="*/ 581891 w 1353787"/>
                  <a:gd name="connsiteY12" fmla="*/ 3800104 h 3942608"/>
                  <a:gd name="connsiteX13" fmla="*/ 682037 w 1353787"/>
                  <a:gd name="connsiteY13" fmla="*/ 3802079 h 3942608"/>
                  <a:gd name="connsiteX14" fmla="*/ 802520 w 1353787"/>
                  <a:gd name="connsiteY14" fmla="*/ 3801868 h 3942608"/>
                  <a:gd name="connsiteX15" fmla="*/ 960298 w 1353787"/>
                  <a:gd name="connsiteY15" fmla="*/ 3796933 h 3942608"/>
                  <a:gd name="connsiteX16" fmla="*/ 985652 w 1353787"/>
                  <a:gd name="connsiteY16" fmla="*/ 3740727 h 3942608"/>
                  <a:gd name="connsiteX17" fmla="*/ 1140031 w 1353787"/>
                  <a:gd name="connsiteY17" fmla="*/ 3158836 h 3942608"/>
                  <a:gd name="connsiteX18" fmla="*/ 1235034 w 1353787"/>
                  <a:gd name="connsiteY18" fmla="*/ 2838202 h 3942608"/>
                  <a:gd name="connsiteX19" fmla="*/ 1306286 w 1353787"/>
                  <a:gd name="connsiteY19" fmla="*/ 2398815 h 3942608"/>
                  <a:gd name="connsiteX20" fmla="*/ 1353787 w 1353787"/>
                  <a:gd name="connsiteY20" fmla="*/ 1959428 h 3942608"/>
                  <a:gd name="connsiteX21" fmla="*/ 1306286 w 1353787"/>
                  <a:gd name="connsiteY21" fmla="*/ 1353787 h 3942608"/>
                  <a:gd name="connsiteX22" fmla="*/ 1211283 w 1353787"/>
                  <a:gd name="connsiteY22" fmla="*/ 273132 h 3942608"/>
                  <a:gd name="connsiteX23" fmla="*/ 1175657 w 1353787"/>
                  <a:gd name="connsiteY23" fmla="*/ 0 h 3942608"/>
                  <a:gd name="connsiteX0" fmla="*/ 1175657 w 1353787"/>
                  <a:gd name="connsiteY0" fmla="*/ 0 h 3846759"/>
                  <a:gd name="connsiteX1" fmla="*/ 1140031 w 1353787"/>
                  <a:gd name="connsiteY1" fmla="*/ 106878 h 3846759"/>
                  <a:gd name="connsiteX2" fmla="*/ 1033153 w 1353787"/>
                  <a:gd name="connsiteY2" fmla="*/ 142504 h 3846759"/>
                  <a:gd name="connsiteX3" fmla="*/ 712520 w 1353787"/>
                  <a:gd name="connsiteY3" fmla="*/ 225631 h 3846759"/>
                  <a:gd name="connsiteX4" fmla="*/ 285008 w 1353787"/>
                  <a:gd name="connsiteY4" fmla="*/ 356260 h 3846759"/>
                  <a:gd name="connsiteX5" fmla="*/ 142504 w 1353787"/>
                  <a:gd name="connsiteY5" fmla="*/ 1140031 h 3846759"/>
                  <a:gd name="connsiteX6" fmla="*/ 35626 w 1353787"/>
                  <a:gd name="connsiteY6" fmla="*/ 2066306 h 3846759"/>
                  <a:gd name="connsiteX7" fmla="*/ 35626 w 1353787"/>
                  <a:gd name="connsiteY7" fmla="*/ 2422566 h 3846759"/>
                  <a:gd name="connsiteX8" fmla="*/ 0 w 1353787"/>
                  <a:gd name="connsiteY8" fmla="*/ 2909454 h 3846759"/>
                  <a:gd name="connsiteX9" fmla="*/ 35626 w 1353787"/>
                  <a:gd name="connsiteY9" fmla="*/ 3360717 h 3846759"/>
                  <a:gd name="connsiteX10" fmla="*/ 86528 w 1353787"/>
                  <a:gd name="connsiteY10" fmla="*/ 3846759 h 3846759"/>
                  <a:gd name="connsiteX11" fmla="*/ 308759 w 1353787"/>
                  <a:gd name="connsiteY11" fmla="*/ 3823854 h 3846759"/>
                  <a:gd name="connsiteX12" fmla="*/ 581891 w 1353787"/>
                  <a:gd name="connsiteY12" fmla="*/ 3800104 h 3846759"/>
                  <a:gd name="connsiteX13" fmla="*/ 682037 w 1353787"/>
                  <a:gd name="connsiteY13" fmla="*/ 3802079 h 3846759"/>
                  <a:gd name="connsiteX14" fmla="*/ 802520 w 1353787"/>
                  <a:gd name="connsiteY14" fmla="*/ 3801868 h 3846759"/>
                  <a:gd name="connsiteX15" fmla="*/ 960298 w 1353787"/>
                  <a:gd name="connsiteY15" fmla="*/ 3796933 h 3846759"/>
                  <a:gd name="connsiteX16" fmla="*/ 985652 w 1353787"/>
                  <a:gd name="connsiteY16" fmla="*/ 3740727 h 3846759"/>
                  <a:gd name="connsiteX17" fmla="*/ 1140031 w 1353787"/>
                  <a:gd name="connsiteY17" fmla="*/ 3158836 h 3846759"/>
                  <a:gd name="connsiteX18" fmla="*/ 1235034 w 1353787"/>
                  <a:gd name="connsiteY18" fmla="*/ 2838202 h 3846759"/>
                  <a:gd name="connsiteX19" fmla="*/ 1306286 w 1353787"/>
                  <a:gd name="connsiteY19" fmla="*/ 2398815 h 3846759"/>
                  <a:gd name="connsiteX20" fmla="*/ 1353787 w 1353787"/>
                  <a:gd name="connsiteY20" fmla="*/ 1959428 h 3846759"/>
                  <a:gd name="connsiteX21" fmla="*/ 1306286 w 1353787"/>
                  <a:gd name="connsiteY21" fmla="*/ 1353787 h 3846759"/>
                  <a:gd name="connsiteX22" fmla="*/ 1211283 w 1353787"/>
                  <a:gd name="connsiteY22" fmla="*/ 273132 h 3846759"/>
                  <a:gd name="connsiteX23" fmla="*/ 1175657 w 1353787"/>
                  <a:gd name="connsiteY23" fmla="*/ 0 h 384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3787" h="3846759">
                    <a:moveTo>
                      <a:pt x="1175657" y="0"/>
                    </a:moveTo>
                    <a:lnTo>
                      <a:pt x="1140031" y="106878"/>
                    </a:lnTo>
                    <a:lnTo>
                      <a:pt x="1033153" y="142504"/>
                    </a:lnTo>
                    <a:lnTo>
                      <a:pt x="712520" y="225631"/>
                    </a:lnTo>
                    <a:lnTo>
                      <a:pt x="285008" y="356260"/>
                    </a:lnTo>
                    <a:lnTo>
                      <a:pt x="142504" y="1140031"/>
                    </a:lnTo>
                    <a:lnTo>
                      <a:pt x="35626" y="2066306"/>
                    </a:lnTo>
                    <a:lnTo>
                      <a:pt x="35626" y="2422566"/>
                    </a:lnTo>
                    <a:lnTo>
                      <a:pt x="0" y="2909454"/>
                    </a:lnTo>
                    <a:lnTo>
                      <a:pt x="35626" y="3360717"/>
                    </a:lnTo>
                    <a:lnTo>
                      <a:pt x="86528" y="3846759"/>
                    </a:lnTo>
                    <a:lnTo>
                      <a:pt x="308759" y="3823854"/>
                    </a:lnTo>
                    <a:lnTo>
                      <a:pt x="581891" y="3800104"/>
                    </a:lnTo>
                    <a:lnTo>
                      <a:pt x="682037" y="3802079"/>
                    </a:lnTo>
                    <a:lnTo>
                      <a:pt x="802520" y="3801868"/>
                    </a:lnTo>
                    <a:lnTo>
                      <a:pt x="960298" y="3796933"/>
                    </a:lnTo>
                    <a:lnTo>
                      <a:pt x="985652" y="3740727"/>
                    </a:lnTo>
                    <a:lnTo>
                      <a:pt x="1140031" y="3158836"/>
                    </a:lnTo>
                    <a:lnTo>
                      <a:pt x="1235034" y="2838202"/>
                    </a:lnTo>
                    <a:lnTo>
                      <a:pt x="1306286" y="2398815"/>
                    </a:lnTo>
                    <a:lnTo>
                      <a:pt x="1353787" y="1959428"/>
                    </a:lnTo>
                    <a:lnTo>
                      <a:pt x="1306286" y="1353787"/>
                    </a:lnTo>
                    <a:lnTo>
                      <a:pt x="1211283" y="273132"/>
                    </a:lnTo>
                    <a:lnTo>
                      <a:pt x="117565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Forme libre 56"/>
              <p:cNvSpPr/>
              <p:nvPr/>
            </p:nvSpPr>
            <p:spPr>
              <a:xfrm>
                <a:off x="4355976" y="4869160"/>
                <a:ext cx="230624" cy="2360986"/>
              </a:xfrm>
              <a:custGeom>
                <a:avLst/>
                <a:gdLst>
                  <a:gd name="connsiteX0" fmla="*/ 0 w 337624"/>
                  <a:gd name="connsiteY0" fmla="*/ 0 h 3432517"/>
                  <a:gd name="connsiteX1" fmla="*/ 168812 w 337624"/>
                  <a:gd name="connsiteY1" fmla="*/ 520505 h 3432517"/>
                  <a:gd name="connsiteX2" fmla="*/ 253218 w 337624"/>
                  <a:gd name="connsiteY2" fmla="*/ 1252025 h 3432517"/>
                  <a:gd name="connsiteX3" fmla="*/ 337624 w 337624"/>
                  <a:gd name="connsiteY3" fmla="*/ 2532185 h 3432517"/>
                  <a:gd name="connsiteX4" fmla="*/ 281353 w 337624"/>
                  <a:gd name="connsiteY4" fmla="*/ 3432517 h 34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24" h="3432517">
                    <a:moveTo>
                      <a:pt x="0" y="0"/>
                    </a:moveTo>
                    <a:lnTo>
                      <a:pt x="168812" y="520505"/>
                    </a:lnTo>
                    <a:lnTo>
                      <a:pt x="253218" y="1252025"/>
                    </a:lnTo>
                    <a:lnTo>
                      <a:pt x="337624" y="2532185"/>
                    </a:lnTo>
                    <a:lnTo>
                      <a:pt x="281353" y="3432517"/>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58" name="Forme libre 57"/>
              <p:cNvSpPr/>
              <p:nvPr/>
            </p:nvSpPr>
            <p:spPr>
              <a:xfrm>
                <a:off x="4813277" y="4707604"/>
                <a:ext cx="257990" cy="1289952"/>
              </a:xfrm>
              <a:custGeom>
                <a:avLst/>
                <a:gdLst>
                  <a:gd name="connsiteX0" fmla="*/ 168965 w 377687"/>
                  <a:gd name="connsiteY0" fmla="*/ 0 h 1888435"/>
                  <a:gd name="connsiteX1" fmla="*/ 0 w 377687"/>
                  <a:gd name="connsiteY1" fmla="*/ 477079 h 1888435"/>
                  <a:gd name="connsiteX2" fmla="*/ 99391 w 377687"/>
                  <a:gd name="connsiteY2" fmla="*/ 665922 h 1888435"/>
                  <a:gd name="connsiteX3" fmla="*/ 19878 w 377687"/>
                  <a:gd name="connsiteY3" fmla="*/ 755374 h 1888435"/>
                  <a:gd name="connsiteX4" fmla="*/ 377687 w 377687"/>
                  <a:gd name="connsiteY4" fmla="*/ 1888435 h 188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87" h="1888435">
                    <a:moveTo>
                      <a:pt x="168965" y="0"/>
                    </a:moveTo>
                    <a:lnTo>
                      <a:pt x="0" y="477079"/>
                    </a:lnTo>
                    <a:lnTo>
                      <a:pt x="99391" y="665922"/>
                    </a:lnTo>
                    <a:lnTo>
                      <a:pt x="19878" y="755374"/>
                    </a:lnTo>
                    <a:lnTo>
                      <a:pt x="377687" y="1888435"/>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46" name="Groupe 45"/>
            <p:cNvGrpSpPr/>
            <p:nvPr/>
          </p:nvGrpSpPr>
          <p:grpSpPr>
            <a:xfrm>
              <a:off x="6228188" y="2924944"/>
              <a:ext cx="1153126" cy="3286849"/>
              <a:chOff x="6444209" y="2924944"/>
              <a:chExt cx="842592" cy="2665123"/>
            </a:xfrm>
          </p:grpSpPr>
          <p:sp>
            <p:nvSpPr>
              <p:cNvPr id="53" name="Forme libre 52"/>
              <p:cNvSpPr/>
              <p:nvPr/>
            </p:nvSpPr>
            <p:spPr>
              <a:xfrm>
                <a:off x="6444209" y="2924944"/>
                <a:ext cx="842592" cy="2665123"/>
              </a:xfrm>
              <a:custGeom>
                <a:avLst/>
                <a:gdLst>
                  <a:gd name="connsiteX0" fmla="*/ 29817 w 1232452"/>
                  <a:gd name="connsiteY0" fmla="*/ 0 h 4273826"/>
                  <a:gd name="connsiteX1" fmla="*/ 278295 w 1232452"/>
                  <a:gd name="connsiteY1" fmla="*/ 198783 h 4273826"/>
                  <a:gd name="connsiteX2" fmla="*/ 944217 w 1232452"/>
                  <a:gd name="connsiteY2" fmla="*/ 447261 h 4273826"/>
                  <a:gd name="connsiteX3" fmla="*/ 1033669 w 1232452"/>
                  <a:gd name="connsiteY3" fmla="*/ 864705 h 4273826"/>
                  <a:gd name="connsiteX4" fmla="*/ 1222513 w 1232452"/>
                  <a:gd name="connsiteY4" fmla="*/ 2176670 h 4273826"/>
                  <a:gd name="connsiteX5" fmla="*/ 1182756 w 1232452"/>
                  <a:gd name="connsiteY5" fmla="*/ 2554357 h 4273826"/>
                  <a:gd name="connsiteX6" fmla="*/ 1232452 w 1232452"/>
                  <a:gd name="connsiteY6" fmla="*/ 3220279 h 4273826"/>
                  <a:gd name="connsiteX7" fmla="*/ 1222513 w 1232452"/>
                  <a:gd name="connsiteY7" fmla="*/ 4005470 h 4273826"/>
                  <a:gd name="connsiteX8" fmla="*/ 1043608 w 1232452"/>
                  <a:gd name="connsiteY8" fmla="*/ 3925957 h 4273826"/>
                  <a:gd name="connsiteX9" fmla="*/ 834887 w 1232452"/>
                  <a:gd name="connsiteY9" fmla="*/ 3856383 h 4273826"/>
                  <a:gd name="connsiteX10" fmla="*/ 636104 w 1232452"/>
                  <a:gd name="connsiteY10" fmla="*/ 3896139 h 4273826"/>
                  <a:gd name="connsiteX11" fmla="*/ 556591 w 1232452"/>
                  <a:gd name="connsiteY11" fmla="*/ 3975653 h 4273826"/>
                  <a:gd name="connsiteX12" fmla="*/ 516834 w 1232452"/>
                  <a:gd name="connsiteY12" fmla="*/ 4273826 h 4273826"/>
                  <a:gd name="connsiteX13" fmla="*/ 238539 w 1232452"/>
                  <a:gd name="connsiteY13" fmla="*/ 3727174 h 4273826"/>
                  <a:gd name="connsiteX14" fmla="*/ 49695 w 1232452"/>
                  <a:gd name="connsiteY14" fmla="*/ 2186609 h 4273826"/>
                  <a:gd name="connsiteX15" fmla="*/ 0 w 1232452"/>
                  <a:gd name="connsiteY15" fmla="*/ 1391479 h 4273826"/>
                  <a:gd name="connsiteX16" fmla="*/ 29817 w 1232452"/>
                  <a:gd name="connsiteY16" fmla="*/ 0 h 4273826"/>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56591 w 1232452"/>
                  <a:gd name="connsiteY11" fmla="*/ 3975653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52616 w 1232452"/>
                  <a:gd name="connsiteY10" fmla="*/ 3853382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3521"/>
                  <a:gd name="connsiteY0" fmla="*/ 0 h 3925957"/>
                  <a:gd name="connsiteX1" fmla="*/ 278295 w 1233521"/>
                  <a:gd name="connsiteY1" fmla="*/ 198783 h 3925957"/>
                  <a:gd name="connsiteX2" fmla="*/ 944217 w 1233521"/>
                  <a:gd name="connsiteY2" fmla="*/ 447261 h 3925957"/>
                  <a:gd name="connsiteX3" fmla="*/ 1033669 w 1233521"/>
                  <a:gd name="connsiteY3" fmla="*/ 864705 h 3925957"/>
                  <a:gd name="connsiteX4" fmla="*/ 1222513 w 1233521"/>
                  <a:gd name="connsiteY4" fmla="*/ 2176670 h 3925957"/>
                  <a:gd name="connsiteX5" fmla="*/ 1182756 w 1233521"/>
                  <a:gd name="connsiteY5" fmla="*/ 2554357 h 3925957"/>
                  <a:gd name="connsiteX6" fmla="*/ 1232452 w 1233521"/>
                  <a:gd name="connsiteY6" fmla="*/ 3220279 h 3925957"/>
                  <a:gd name="connsiteX7" fmla="*/ 1233521 w 1233521"/>
                  <a:gd name="connsiteY7" fmla="*/ 3901627 h 3925957"/>
                  <a:gd name="connsiteX8" fmla="*/ 1043608 w 1233521"/>
                  <a:gd name="connsiteY8" fmla="*/ 3925957 h 3925957"/>
                  <a:gd name="connsiteX9" fmla="*/ 834887 w 1233521"/>
                  <a:gd name="connsiteY9" fmla="*/ 3856383 h 3925957"/>
                  <a:gd name="connsiteX10" fmla="*/ 652616 w 1233521"/>
                  <a:gd name="connsiteY10" fmla="*/ 3853382 h 3925957"/>
                  <a:gd name="connsiteX11" fmla="*/ 523563 w 1233521"/>
                  <a:gd name="connsiteY11" fmla="*/ 3871810 h 3925957"/>
                  <a:gd name="connsiteX12" fmla="*/ 318663 w 1233521"/>
                  <a:gd name="connsiteY12" fmla="*/ 3876776 h 3925957"/>
                  <a:gd name="connsiteX13" fmla="*/ 238539 w 1233521"/>
                  <a:gd name="connsiteY13" fmla="*/ 3727174 h 3925957"/>
                  <a:gd name="connsiteX14" fmla="*/ 49695 w 1233521"/>
                  <a:gd name="connsiteY14" fmla="*/ 2186609 h 3925957"/>
                  <a:gd name="connsiteX15" fmla="*/ 0 w 1233521"/>
                  <a:gd name="connsiteY15" fmla="*/ 1391479 h 3925957"/>
                  <a:gd name="connsiteX16" fmla="*/ 29817 w 1233521"/>
                  <a:gd name="connsiteY16" fmla="*/ 0 h 3925957"/>
                  <a:gd name="connsiteX0" fmla="*/ 29817 w 1233521"/>
                  <a:gd name="connsiteY0" fmla="*/ 0 h 3901627"/>
                  <a:gd name="connsiteX1" fmla="*/ 278295 w 1233521"/>
                  <a:gd name="connsiteY1" fmla="*/ 198783 h 3901627"/>
                  <a:gd name="connsiteX2" fmla="*/ 944217 w 1233521"/>
                  <a:gd name="connsiteY2" fmla="*/ 447261 h 3901627"/>
                  <a:gd name="connsiteX3" fmla="*/ 1033669 w 1233521"/>
                  <a:gd name="connsiteY3" fmla="*/ 864705 h 3901627"/>
                  <a:gd name="connsiteX4" fmla="*/ 1222513 w 1233521"/>
                  <a:gd name="connsiteY4" fmla="*/ 2176670 h 3901627"/>
                  <a:gd name="connsiteX5" fmla="*/ 1182756 w 1233521"/>
                  <a:gd name="connsiteY5" fmla="*/ 2554357 h 3901627"/>
                  <a:gd name="connsiteX6" fmla="*/ 1232452 w 1233521"/>
                  <a:gd name="connsiteY6" fmla="*/ 3220279 h 3901627"/>
                  <a:gd name="connsiteX7" fmla="*/ 1233521 w 1233521"/>
                  <a:gd name="connsiteY7" fmla="*/ 3901627 h 3901627"/>
                  <a:gd name="connsiteX8" fmla="*/ 1038105 w 1233521"/>
                  <a:gd name="connsiteY8" fmla="*/ 3883197 h 3901627"/>
                  <a:gd name="connsiteX9" fmla="*/ 834887 w 1233521"/>
                  <a:gd name="connsiteY9" fmla="*/ 3856383 h 3901627"/>
                  <a:gd name="connsiteX10" fmla="*/ 652616 w 1233521"/>
                  <a:gd name="connsiteY10" fmla="*/ 3853382 h 3901627"/>
                  <a:gd name="connsiteX11" fmla="*/ 523563 w 1233521"/>
                  <a:gd name="connsiteY11" fmla="*/ 3871810 h 3901627"/>
                  <a:gd name="connsiteX12" fmla="*/ 318663 w 1233521"/>
                  <a:gd name="connsiteY12" fmla="*/ 3876776 h 3901627"/>
                  <a:gd name="connsiteX13" fmla="*/ 238539 w 1233521"/>
                  <a:gd name="connsiteY13" fmla="*/ 3727174 h 3901627"/>
                  <a:gd name="connsiteX14" fmla="*/ 49695 w 1233521"/>
                  <a:gd name="connsiteY14" fmla="*/ 2186609 h 3901627"/>
                  <a:gd name="connsiteX15" fmla="*/ 0 w 1233521"/>
                  <a:gd name="connsiteY15" fmla="*/ 1391479 h 3901627"/>
                  <a:gd name="connsiteX16" fmla="*/ 29817 w 1233521"/>
                  <a:gd name="connsiteY16" fmla="*/ 0 h 39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3521" h="3901627">
                    <a:moveTo>
                      <a:pt x="29817" y="0"/>
                    </a:moveTo>
                    <a:lnTo>
                      <a:pt x="278295" y="198783"/>
                    </a:lnTo>
                    <a:lnTo>
                      <a:pt x="944217" y="447261"/>
                    </a:lnTo>
                    <a:lnTo>
                      <a:pt x="1033669" y="864705"/>
                    </a:lnTo>
                    <a:lnTo>
                      <a:pt x="1222513" y="2176670"/>
                    </a:lnTo>
                    <a:lnTo>
                      <a:pt x="1182756" y="2554357"/>
                    </a:lnTo>
                    <a:lnTo>
                      <a:pt x="1232452" y="3220279"/>
                    </a:lnTo>
                    <a:cubicBezTo>
                      <a:pt x="1232808" y="3447395"/>
                      <a:pt x="1233165" y="3674511"/>
                      <a:pt x="1233521" y="3901627"/>
                    </a:cubicBezTo>
                    <a:lnTo>
                      <a:pt x="1038105" y="3883197"/>
                    </a:lnTo>
                    <a:lnTo>
                      <a:pt x="834887" y="3856383"/>
                    </a:lnTo>
                    <a:lnTo>
                      <a:pt x="652616" y="3853382"/>
                    </a:lnTo>
                    <a:lnTo>
                      <a:pt x="523563" y="3871810"/>
                    </a:lnTo>
                    <a:lnTo>
                      <a:pt x="318663" y="3876776"/>
                    </a:lnTo>
                    <a:lnTo>
                      <a:pt x="238539" y="3727174"/>
                    </a:lnTo>
                    <a:lnTo>
                      <a:pt x="49695" y="2186609"/>
                    </a:lnTo>
                    <a:lnTo>
                      <a:pt x="0" y="1391479"/>
                    </a:lnTo>
                    <a:lnTo>
                      <a:pt x="2981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orme libre 53"/>
              <p:cNvSpPr/>
              <p:nvPr/>
            </p:nvSpPr>
            <p:spPr>
              <a:xfrm>
                <a:off x="6479678" y="3070428"/>
                <a:ext cx="244412" cy="1378211"/>
              </a:xfrm>
              <a:custGeom>
                <a:avLst/>
                <a:gdLst>
                  <a:gd name="connsiteX0" fmla="*/ 228600 w 357809"/>
                  <a:gd name="connsiteY0" fmla="*/ 0 h 2017643"/>
                  <a:gd name="connsiteX1" fmla="*/ 357809 w 357809"/>
                  <a:gd name="connsiteY1" fmla="*/ 437321 h 2017643"/>
                  <a:gd name="connsiteX2" fmla="*/ 198783 w 357809"/>
                  <a:gd name="connsiteY2" fmla="*/ 596347 h 2017643"/>
                  <a:gd name="connsiteX3" fmla="*/ 337931 w 357809"/>
                  <a:gd name="connsiteY3" fmla="*/ 695739 h 2017643"/>
                  <a:gd name="connsiteX4" fmla="*/ 0 w 357809"/>
                  <a:gd name="connsiteY4" fmla="*/ 2017643 h 20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09" h="2017643">
                    <a:moveTo>
                      <a:pt x="228600" y="0"/>
                    </a:moveTo>
                    <a:lnTo>
                      <a:pt x="357809" y="437321"/>
                    </a:lnTo>
                    <a:lnTo>
                      <a:pt x="198783" y="596347"/>
                    </a:lnTo>
                    <a:lnTo>
                      <a:pt x="337931" y="695739"/>
                    </a:lnTo>
                    <a:lnTo>
                      <a:pt x="0" y="2017643"/>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5" name="Forme libre 54"/>
              <p:cNvSpPr/>
              <p:nvPr/>
            </p:nvSpPr>
            <p:spPr>
              <a:xfrm>
                <a:off x="6920977" y="3233369"/>
                <a:ext cx="176519" cy="2335491"/>
              </a:xfrm>
              <a:custGeom>
                <a:avLst/>
                <a:gdLst>
                  <a:gd name="connsiteX0" fmla="*/ 258417 w 258417"/>
                  <a:gd name="connsiteY0" fmla="*/ 0 h 3419061"/>
                  <a:gd name="connsiteX1" fmla="*/ 99391 w 258417"/>
                  <a:gd name="connsiteY1" fmla="*/ 844826 h 3419061"/>
                  <a:gd name="connsiteX2" fmla="*/ 0 w 258417"/>
                  <a:gd name="connsiteY2" fmla="*/ 1739348 h 3419061"/>
                  <a:gd name="connsiteX3" fmla="*/ 139148 w 258417"/>
                  <a:gd name="connsiteY3" fmla="*/ 2613991 h 3419061"/>
                  <a:gd name="connsiteX4" fmla="*/ 139148 w 258417"/>
                  <a:gd name="connsiteY4" fmla="*/ 3419061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3419061">
                    <a:moveTo>
                      <a:pt x="258417" y="0"/>
                    </a:moveTo>
                    <a:lnTo>
                      <a:pt x="99391" y="844826"/>
                    </a:lnTo>
                    <a:lnTo>
                      <a:pt x="0" y="1739348"/>
                    </a:lnTo>
                    <a:lnTo>
                      <a:pt x="139148" y="2613991"/>
                    </a:lnTo>
                    <a:lnTo>
                      <a:pt x="139148" y="3419061"/>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48" name="Organigramme : Connecteur 47"/>
            <p:cNvSpPr/>
            <p:nvPr/>
          </p:nvSpPr>
          <p:spPr>
            <a:xfrm>
              <a:off x="529208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Organigramme : Connecteur 48"/>
            <p:cNvSpPr/>
            <p:nvPr/>
          </p:nvSpPr>
          <p:spPr>
            <a:xfrm>
              <a:off x="601216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0" name="Connecteur droit 49"/>
            <p:cNvCxnSpPr>
              <a:stCxn id="48" idx="6"/>
              <a:endCxn id="49" idx="2"/>
            </p:cNvCxnSpPr>
            <p:nvPr/>
          </p:nvCxnSpPr>
          <p:spPr>
            <a:xfrm>
              <a:off x="5868144" y="1700808"/>
              <a:ext cx="144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49" idx="6"/>
              <a:endCxn id="70" idx="1"/>
            </p:cNvCxnSpPr>
            <p:nvPr/>
          </p:nvCxnSpPr>
          <p:spPr>
            <a:xfrm>
              <a:off x="6588224" y="1700808"/>
              <a:ext cx="86749" cy="336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72" idx="1"/>
              <a:endCxn id="48" idx="2"/>
            </p:cNvCxnSpPr>
            <p:nvPr/>
          </p:nvCxnSpPr>
          <p:spPr>
            <a:xfrm flipV="1">
              <a:off x="5229850" y="1700808"/>
              <a:ext cx="62230" cy="3933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e 121"/>
          <p:cNvGrpSpPr/>
          <p:nvPr/>
        </p:nvGrpSpPr>
        <p:grpSpPr>
          <a:xfrm>
            <a:off x="422933" y="3179384"/>
            <a:ext cx="2572652" cy="3678616"/>
            <a:chOff x="190321" y="2709293"/>
            <a:chExt cx="2901411" cy="4148707"/>
          </a:xfrm>
          <a:effectLst>
            <a:outerShdw blurRad="63500" sx="102000" sy="102000" algn="ctr" rotWithShape="0">
              <a:prstClr val="black">
                <a:alpha val="40000"/>
              </a:prstClr>
            </a:outerShdw>
          </a:effectLst>
        </p:grpSpPr>
        <p:grpSp>
          <p:nvGrpSpPr>
            <p:cNvPr id="123" name="Groupe 122"/>
            <p:cNvGrpSpPr/>
            <p:nvPr/>
          </p:nvGrpSpPr>
          <p:grpSpPr>
            <a:xfrm>
              <a:off x="190321" y="3378302"/>
              <a:ext cx="935824" cy="935746"/>
              <a:chOff x="3569196" y="1356059"/>
              <a:chExt cx="935824" cy="935746"/>
            </a:xfrm>
          </p:grpSpPr>
          <p:sp>
            <p:nvSpPr>
              <p:cNvPr id="167"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4" name="Groupe 123"/>
            <p:cNvGrpSpPr/>
            <p:nvPr/>
          </p:nvGrpSpPr>
          <p:grpSpPr>
            <a:xfrm>
              <a:off x="876246" y="2709293"/>
              <a:ext cx="2215486" cy="4148707"/>
              <a:chOff x="3995936" y="498026"/>
              <a:chExt cx="3396343" cy="6359974"/>
            </a:xfrm>
          </p:grpSpPr>
          <p:sp>
            <p:nvSpPr>
              <p:cNvPr id="126" name="Forme libre 125"/>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Forme libre 126"/>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Forme libre 127"/>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Forme libre 128"/>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0" name="Connecteur droit 129"/>
              <p:cNvCxnSpPr>
                <a:stCxn id="127" idx="21"/>
                <a:endCxn id="127"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a:stCxn id="127" idx="1"/>
                <a:endCxn id="127"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a:stCxn id="128"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a:stCxn id="129" idx="6"/>
                <a:endCxn id="129"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34" name="Groupe 112"/>
              <p:cNvGrpSpPr/>
              <p:nvPr/>
            </p:nvGrpSpPr>
            <p:grpSpPr>
              <a:xfrm>
                <a:off x="4572000" y="498026"/>
                <a:ext cx="2304256" cy="2947769"/>
                <a:chOff x="4572000" y="498026"/>
                <a:chExt cx="2304256" cy="2947769"/>
              </a:xfrm>
            </p:grpSpPr>
            <p:grpSp>
              <p:nvGrpSpPr>
                <p:cNvPr id="138" name="Groupe 88"/>
                <p:cNvGrpSpPr/>
                <p:nvPr/>
              </p:nvGrpSpPr>
              <p:grpSpPr>
                <a:xfrm>
                  <a:off x="4572000" y="498026"/>
                  <a:ext cx="2304256" cy="2947769"/>
                  <a:chOff x="4572000" y="498026"/>
                  <a:chExt cx="2304256" cy="2947769"/>
                </a:xfrm>
              </p:grpSpPr>
              <p:grpSp>
                <p:nvGrpSpPr>
                  <p:cNvPr id="141" name="Groupe 87"/>
                  <p:cNvGrpSpPr/>
                  <p:nvPr/>
                </p:nvGrpSpPr>
                <p:grpSpPr>
                  <a:xfrm>
                    <a:off x="4860032" y="1052736"/>
                    <a:ext cx="1732280" cy="2376264"/>
                    <a:chOff x="4860032" y="1052736"/>
                    <a:chExt cx="1732280" cy="2376264"/>
                  </a:xfrm>
                </p:grpSpPr>
                <p:sp>
                  <p:nvSpPr>
                    <p:cNvPr id="162" name="Forme libre 161"/>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63" name="Groupe 77"/>
                    <p:cNvGrpSpPr/>
                    <p:nvPr/>
                  </p:nvGrpSpPr>
                  <p:grpSpPr>
                    <a:xfrm>
                      <a:off x="5366132" y="2276872"/>
                      <a:ext cx="720080" cy="144016"/>
                      <a:chOff x="5364088" y="2276872"/>
                      <a:chExt cx="720080" cy="144016"/>
                    </a:xfrm>
                  </p:grpSpPr>
                  <p:sp>
                    <p:nvSpPr>
                      <p:cNvPr id="165" name="Organigramme : Connecteur 164"/>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Organigramme : Connecteur 165"/>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4" name="Forme libre 163"/>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42" name="Groupe 86"/>
                  <p:cNvGrpSpPr/>
                  <p:nvPr/>
                </p:nvGrpSpPr>
                <p:grpSpPr>
                  <a:xfrm>
                    <a:off x="4572000" y="498026"/>
                    <a:ext cx="2304256" cy="2947769"/>
                    <a:chOff x="4572000" y="498026"/>
                    <a:chExt cx="2304256" cy="2947769"/>
                  </a:xfrm>
                </p:grpSpPr>
                <p:sp>
                  <p:nvSpPr>
                    <p:cNvPr id="143" name="Forme libre 142"/>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4" name="Forme libre 143"/>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Forme libre 144"/>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6" name="Forme libre 145"/>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7" name="Forme libre 146"/>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8" name="Forme libre 147"/>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9" name="Forme libre 148"/>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0" name="Forme libre 149"/>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1" name="Forme libre 150"/>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2" name="Forme libre 151"/>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3" name="Forme libre 152"/>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4" name="Forme libre 153"/>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5" name="Forme libre 154"/>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6" name="Forme libre 155"/>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7" name="Forme libre 156"/>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8" name="Forme libre 157"/>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9" name="Forme libre 158"/>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0" name="Forme libre 159"/>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1" name="Forme libre 160"/>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39" name="Forme libre 138"/>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0" name="Forme libre 139"/>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35" name="Groupe 116"/>
              <p:cNvGrpSpPr/>
              <p:nvPr/>
            </p:nvGrpSpPr>
            <p:grpSpPr>
              <a:xfrm rot="381936">
                <a:off x="5322849" y="4255193"/>
                <a:ext cx="648072" cy="591058"/>
                <a:chOff x="7380312" y="2721443"/>
                <a:chExt cx="648072" cy="591058"/>
              </a:xfrm>
            </p:grpSpPr>
            <p:sp>
              <p:nvSpPr>
                <p:cNvPr id="136" name="Forme libre 135"/>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7" name="Forme libre 136"/>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25" name="Forme libre 124"/>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1" name="Groupe 170"/>
          <p:cNvGrpSpPr/>
          <p:nvPr/>
        </p:nvGrpSpPr>
        <p:grpSpPr>
          <a:xfrm>
            <a:off x="9976288" y="2421488"/>
            <a:ext cx="1516536" cy="4444480"/>
            <a:chOff x="9452538" y="2071882"/>
            <a:chExt cx="1604641" cy="4702688"/>
          </a:xfrm>
          <a:effectLst>
            <a:outerShdw blurRad="50800" dist="38100" algn="l" rotWithShape="0">
              <a:prstClr val="black">
                <a:alpha val="40000"/>
              </a:prstClr>
            </a:outerShdw>
          </a:effectLst>
        </p:grpSpPr>
        <p:sp>
          <p:nvSpPr>
            <p:cNvPr id="172" name="Forme libre 171"/>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3" name="Groupe 172"/>
            <p:cNvGrpSpPr/>
            <p:nvPr/>
          </p:nvGrpSpPr>
          <p:grpSpPr>
            <a:xfrm>
              <a:off x="9452538" y="2071882"/>
              <a:ext cx="1604641" cy="3669000"/>
              <a:chOff x="9368576" y="1571582"/>
              <a:chExt cx="1604641" cy="3669000"/>
            </a:xfrm>
          </p:grpSpPr>
          <p:grpSp>
            <p:nvGrpSpPr>
              <p:cNvPr id="174" name="Groupe 173"/>
              <p:cNvGrpSpPr/>
              <p:nvPr/>
            </p:nvGrpSpPr>
            <p:grpSpPr>
              <a:xfrm flipH="1">
                <a:off x="9368576" y="1571582"/>
                <a:ext cx="1604641" cy="3669000"/>
                <a:chOff x="208078" y="282549"/>
                <a:chExt cx="2004451" cy="4583184"/>
              </a:xfrm>
            </p:grpSpPr>
            <p:grpSp>
              <p:nvGrpSpPr>
                <p:cNvPr id="176" name="Groupe 175"/>
                <p:cNvGrpSpPr/>
                <p:nvPr/>
              </p:nvGrpSpPr>
              <p:grpSpPr>
                <a:xfrm>
                  <a:off x="208078" y="282549"/>
                  <a:ext cx="2004451" cy="4583184"/>
                  <a:chOff x="244006" y="281253"/>
                  <a:chExt cx="2004445" cy="4583149"/>
                </a:xfrm>
              </p:grpSpPr>
              <p:grpSp>
                <p:nvGrpSpPr>
                  <p:cNvPr id="182" name="Groupe 181"/>
                  <p:cNvGrpSpPr/>
                  <p:nvPr/>
                </p:nvGrpSpPr>
                <p:grpSpPr>
                  <a:xfrm rot="21382582" flipH="1">
                    <a:off x="244006" y="281253"/>
                    <a:ext cx="2004445" cy="4583149"/>
                    <a:chOff x="6417400" y="324785"/>
                    <a:chExt cx="2004445" cy="4583149"/>
                  </a:xfrm>
                </p:grpSpPr>
                <p:sp>
                  <p:nvSpPr>
                    <p:cNvPr id="187" name="Forme libre 186"/>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8" name="Forme libre 187"/>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9" name="Groupe 175"/>
                    <p:cNvGrpSpPr/>
                    <p:nvPr/>
                  </p:nvGrpSpPr>
                  <p:grpSpPr>
                    <a:xfrm>
                      <a:off x="6417400" y="324785"/>
                      <a:ext cx="2004445" cy="2050935"/>
                      <a:chOff x="5895997" y="775532"/>
                      <a:chExt cx="2481693" cy="2539252"/>
                    </a:xfrm>
                  </p:grpSpPr>
                  <p:sp>
                    <p:nvSpPr>
                      <p:cNvPr id="194" name="Forme libre 193"/>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Forme libre 194"/>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6" name="Forme libre 195"/>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7" name="Forme libre 196"/>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8" name="Forme libre 197"/>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9" name="Forme libre 198"/>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0" name="Forme libre 199"/>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01" name="Groupe 24"/>
                      <p:cNvGrpSpPr/>
                      <p:nvPr/>
                    </p:nvGrpSpPr>
                    <p:grpSpPr>
                      <a:xfrm rot="526458">
                        <a:off x="6327521" y="1956202"/>
                        <a:ext cx="997678" cy="657333"/>
                        <a:chOff x="1852508" y="2708920"/>
                        <a:chExt cx="837002" cy="470115"/>
                      </a:xfrm>
                    </p:grpSpPr>
                    <p:sp>
                      <p:nvSpPr>
                        <p:cNvPr id="202" name="Organigramme : Connecteur 201"/>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3" name="Organigramme : Connecteur 202"/>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4" name="Forme libre 203"/>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5" name="Ellipse 204"/>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6" name="Ellipse 205"/>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0" name="Groupe 212"/>
                    <p:cNvGrpSpPr/>
                    <p:nvPr/>
                  </p:nvGrpSpPr>
                  <p:grpSpPr>
                    <a:xfrm>
                      <a:off x="6588223" y="2446290"/>
                      <a:ext cx="1512170" cy="2461644"/>
                      <a:chOff x="6588223" y="2446290"/>
                      <a:chExt cx="1512170" cy="2461644"/>
                    </a:xfrm>
                  </p:grpSpPr>
                  <p:sp>
                    <p:nvSpPr>
                      <p:cNvPr id="191" name="Forme libre 190"/>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Forme libre 191"/>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Forme libre 192"/>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3" name="Groupe 182"/>
                  <p:cNvGrpSpPr/>
                  <p:nvPr/>
                </p:nvGrpSpPr>
                <p:grpSpPr>
                  <a:xfrm rot="21330287" flipH="1">
                    <a:off x="674881" y="1428142"/>
                    <a:ext cx="192615" cy="335151"/>
                    <a:chOff x="3827920" y="4661288"/>
                    <a:chExt cx="192615" cy="335151"/>
                  </a:xfrm>
                </p:grpSpPr>
                <p:sp>
                  <p:nvSpPr>
                    <p:cNvPr id="184" name="Organigramme : Connecteur 183"/>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Forme libre 184"/>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86" name="Organigramme : Connecteur 185"/>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77" name="Groupe 176"/>
                <p:cNvGrpSpPr/>
                <p:nvPr/>
              </p:nvGrpSpPr>
              <p:grpSpPr>
                <a:xfrm flipH="1">
                  <a:off x="883921" y="1079563"/>
                  <a:ext cx="1030247" cy="513700"/>
                  <a:chOff x="6723940" y="3136287"/>
                  <a:chExt cx="1030245" cy="513695"/>
                </a:xfrm>
              </p:grpSpPr>
              <p:sp>
                <p:nvSpPr>
                  <p:cNvPr id="179" name="Organigramme : Connecteur 178"/>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Organigramme : Connecteur 179"/>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Forme libre 180"/>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78" name="Connecteur droit 177"/>
                <p:cNvCxnSpPr>
                  <a:stCxn id="180" idx="6"/>
                  <a:endCxn id="184"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5" name="Forme libre 174"/>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spTree>
    <p:extLst>
      <p:ext uri="{BB962C8B-B14F-4D97-AF65-F5344CB8AC3E}">
        <p14:creationId xmlns:p14="http://schemas.microsoft.com/office/powerpoint/2010/main" val="183864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Espace réservé du contenu 2"/>
          <p:cNvSpPr txBox="1">
            <a:spLocks/>
          </p:cNvSpPr>
          <p:nvPr/>
        </p:nvSpPr>
        <p:spPr>
          <a:xfrm>
            <a:off x="838201" y="2335579"/>
            <a:ext cx="10515599" cy="490051"/>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FR" sz="2600" dirty="0"/>
              <a:t>Cochez les affirmations exactes (une ou plusieurs réponses possibles) :</a:t>
            </a:r>
          </a:p>
        </p:txBody>
      </p:sp>
      <p:pic>
        <p:nvPicPr>
          <p:cNvPr id="129"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670356" y="5064763"/>
            <a:ext cx="9207194" cy="461665"/>
          </a:xfrm>
          <a:prstGeom prst="rect">
            <a:avLst/>
          </a:prstGeom>
          <a:noFill/>
          <a:ln w="3175">
            <a:noFill/>
          </a:ln>
          <a:effectLst/>
        </p:spPr>
        <p:txBody>
          <a:bodyPr wrap="square">
            <a:spAutoFit/>
          </a:bodyPr>
          <a:lstStyle/>
          <a:p>
            <a:pPr marL="0" lvl="2" indent="0" algn="just">
              <a:lnSpc>
                <a:spcPct val="100000"/>
              </a:lnSpc>
              <a:buNone/>
            </a:pPr>
            <a:r>
              <a:rPr lang="fr-FR" sz="1200" dirty="0">
                <a:solidFill>
                  <a:srgbClr val="FF0000"/>
                </a:solidFill>
              </a:rPr>
              <a:t>Faux : Pour le bilan de médication, un recueil de données cliniques et biologiques est réalisé en plus du recueil de données pharmaceutiques. Il permet de mieux appréhender les problèmes liés à la thérapeutique.</a:t>
            </a:r>
          </a:p>
        </p:txBody>
      </p:sp>
      <p:sp>
        <p:nvSpPr>
          <p:cNvPr id="50"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3</a:t>
            </a:r>
            <a:endParaRPr sz="7200" dirty="0"/>
          </a:p>
        </p:txBody>
      </p:sp>
      <p:sp>
        <p:nvSpPr>
          <p:cNvPr id="11" name="Bouton d’action : Suivant 10">
            <a:hlinkClick r:id="rId3" action="ppaction://hlinksldjump" highlightClick="1"/>
          </p:cNvPr>
          <p:cNvSpPr/>
          <p:nvPr/>
        </p:nvSpPr>
        <p:spPr>
          <a:xfrm>
            <a:off x="6342952" y="5750579"/>
            <a:ext cx="598407" cy="598407"/>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Bouton d'action : Précédent 11">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p:cNvGrpSpPr/>
          <p:nvPr/>
        </p:nvGrpSpPr>
        <p:grpSpPr>
          <a:xfrm>
            <a:off x="1308100" y="3136900"/>
            <a:ext cx="8172449" cy="355605"/>
            <a:chOff x="1076324" y="3231428"/>
            <a:chExt cx="8172449" cy="355605"/>
          </a:xfrm>
        </p:grpSpPr>
        <p:pic>
          <p:nvPicPr>
            <p:cNvPr id="14" name="Image 13"/>
            <p:cNvPicPr>
              <a:picLocks noChangeAspect="1"/>
            </p:cNvPicPr>
            <p:nvPr/>
          </p:nvPicPr>
          <p:blipFill>
            <a:blip r:embed="rId5"/>
            <a:stretch>
              <a:fillRect/>
            </a:stretch>
          </p:blipFill>
          <p:spPr>
            <a:xfrm>
              <a:off x="1076324" y="3231428"/>
              <a:ext cx="355605" cy="355605"/>
            </a:xfrm>
            <a:prstGeom prst="rect">
              <a:avLst/>
            </a:prstGeom>
          </p:spPr>
        </p:pic>
        <p:sp>
          <p:nvSpPr>
            <p:cNvPr id="15" name="ZoneTexte 14"/>
            <p:cNvSpPr txBox="1"/>
            <p:nvPr/>
          </p:nvSpPr>
          <p:spPr>
            <a:xfrm>
              <a:off x="1438580" y="3255342"/>
              <a:ext cx="7810193" cy="307777"/>
            </a:xfrm>
            <a:prstGeom prst="rect">
              <a:avLst/>
            </a:prstGeom>
            <a:noFill/>
          </p:spPr>
          <p:txBody>
            <a:bodyPr wrap="square" rtlCol="0">
              <a:spAutoFit/>
            </a:bodyPr>
            <a:lstStyle/>
            <a:p>
              <a:r>
                <a:rPr lang="fr-FR" sz="1400" dirty="0"/>
                <a:t>Un bilan de médication peut être réalisé sans avoir effectuée une CTM au préalable</a:t>
              </a:r>
            </a:p>
          </p:txBody>
        </p:sp>
      </p:grpSp>
      <p:grpSp>
        <p:nvGrpSpPr>
          <p:cNvPr id="16" name="Groupe 15"/>
          <p:cNvGrpSpPr/>
          <p:nvPr/>
        </p:nvGrpSpPr>
        <p:grpSpPr>
          <a:xfrm>
            <a:off x="1308100" y="3848747"/>
            <a:ext cx="8766611" cy="355605"/>
            <a:chOff x="1076324" y="3231428"/>
            <a:chExt cx="8766611" cy="355605"/>
          </a:xfrm>
        </p:grpSpPr>
        <p:pic>
          <p:nvPicPr>
            <p:cNvPr id="17" name="Image 16"/>
            <p:cNvPicPr>
              <a:picLocks noChangeAspect="1"/>
            </p:cNvPicPr>
            <p:nvPr/>
          </p:nvPicPr>
          <p:blipFill>
            <a:blip r:embed="rId5"/>
            <a:stretch>
              <a:fillRect/>
            </a:stretch>
          </p:blipFill>
          <p:spPr>
            <a:xfrm>
              <a:off x="1076324" y="3231428"/>
              <a:ext cx="355605" cy="355605"/>
            </a:xfrm>
            <a:prstGeom prst="rect">
              <a:avLst/>
            </a:prstGeom>
          </p:spPr>
        </p:pic>
        <p:sp>
          <p:nvSpPr>
            <p:cNvPr id="18" name="ZoneTexte 17"/>
            <p:cNvSpPr txBox="1"/>
            <p:nvPr/>
          </p:nvSpPr>
          <p:spPr>
            <a:xfrm>
              <a:off x="1438580" y="3255342"/>
              <a:ext cx="8404355" cy="307777"/>
            </a:xfrm>
            <a:prstGeom prst="rect">
              <a:avLst/>
            </a:prstGeom>
            <a:noFill/>
          </p:spPr>
          <p:txBody>
            <a:bodyPr wrap="square" rtlCol="0">
              <a:spAutoFit/>
            </a:bodyPr>
            <a:lstStyle/>
            <a:p>
              <a:r>
                <a:rPr lang="fr-FR" sz="1400" dirty="0"/>
                <a:t>L’entretien de recueil de données est conduit selon les BPPC de 2022 et le modèle SOC-SPV</a:t>
              </a:r>
            </a:p>
          </p:txBody>
        </p:sp>
      </p:grpSp>
      <p:grpSp>
        <p:nvGrpSpPr>
          <p:cNvPr id="22" name="Groupe 21"/>
          <p:cNvGrpSpPr/>
          <p:nvPr/>
        </p:nvGrpSpPr>
        <p:grpSpPr>
          <a:xfrm>
            <a:off x="1308100" y="4541543"/>
            <a:ext cx="9569450" cy="523220"/>
            <a:chOff x="1105617" y="4760618"/>
            <a:chExt cx="9569450" cy="523220"/>
          </a:xfrm>
        </p:grpSpPr>
        <p:sp>
          <p:nvSpPr>
            <p:cNvPr id="23" name="ZoneTexte 22"/>
            <p:cNvSpPr txBox="1"/>
            <p:nvPr/>
          </p:nvSpPr>
          <p:spPr>
            <a:xfrm>
              <a:off x="1438581" y="4760618"/>
              <a:ext cx="9236486" cy="523220"/>
            </a:xfrm>
            <a:prstGeom prst="rect">
              <a:avLst/>
            </a:prstGeom>
            <a:noFill/>
          </p:spPr>
          <p:txBody>
            <a:bodyPr wrap="square" rtlCol="0">
              <a:spAutoFit/>
            </a:bodyPr>
            <a:lstStyle/>
            <a:p>
              <a:pPr algn="just"/>
              <a:r>
                <a:rPr lang="fr-FR" sz="1400" dirty="0"/>
                <a:t>Il n’existe aucune différence entre l’entretien de recueil de données d’une CTM et celui d’un bilan de médication</a:t>
              </a:r>
            </a:p>
          </p:txBody>
        </p:sp>
        <p:pic>
          <p:nvPicPr>
            <p:cNvPr id="24" name="Image 23"/>
            <p:cNvPicPr>
              <a:picLocks noChangeAspect="1"/>
            </p:cNvPicPr>
            <p:nvPr/>
          </p:nvPicPr>
          <p:blipFill>
            <a:blip r:embed="rId6"/>
            <a:stretch>
              <a:fillRect/>
            </a:stretch>
          </p:blipFill>
          <p:spPr>
            <a:xfrm>
              <a:off x="1105617" y="4765997"/>
              <a:ext cx="297019" cy="297019"/>
            </a:xfrm>
            <a:prstGeom prst="rect">
              <a:avLst/>
            </a:prstGeom>
          </p:spPr>
        </p:pic>
      </p:grpSp>
    </p:spTree>
    <p:extLst>
      <p:ext uri="{BB962C8B-B14F-4D97-AF65-F5344CB8AC3E}">
        <p14:creationId xmlns:p14="http://schemas.microsoft.com/office/powerpoint/2010/main" val="152267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Espace réservé du contenu 2"/>
          <p:cNvSpPr>
            <a:spLocks noGrp="1"/>
          </p:cNvSpPr>
          <p:nvPr>
            <p:ph idx="1"/>
          </p:nvPr>
        </p:nvSpPr>
        <p:spPr>
          <a:xfrm>
            <a:off x="838201" y="2391996"/>
            <a:ext cx="10597660" cy="460376"/>
          </a:xfrm>
        </p:spPr>
        <p:txBody>
          <a:bodyPr>
            <a:normAutofit/>
          </a:bodyPr>
          <a:lstStyle/>
          <a:p>
            <a:pPr marL="0" indent="0">
              <a:lnSpc>
                <a:spcPct val="100000"/>
              </a:lnSpc>
              <a:buNone/>
            </a:pPr>
            <a:r>
              <a:rPr lang="fr-FR" sz="1800" dirty="0"/>
              <a:t>Cocher les réponses exactes (une ou plusieurs réponses possibles) :</a:t>
            </a:r>
          </a:p>
        </p:txBody>
      </p:sp>
      <p:sp>
        <p:nvSpPr>
          <p:cNvPr id="5"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4</a:t>
            </a:r>
            <a:endParaRPr sz="7200" dirty="0"/>
          </a:p>
        </p:txBody>
      </p:sp>
      <p:pic>
        <p:nvPicPr>
          <p:cNvPr id="8"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1" name="Bouton d’action : Suivant 10">
            <a:hlinkClick r:id="rId6" action="ppaction://hlinksldjump" highlightClick="1"/>
          </p:cNvPr>
          <p:cNvSpPr/>
          <p:nvPr/>
        </p:nvSpPr>
        <p:spPr>
          <a:xfrm>
            <a:off x="6342952" y="5748213"/>
            <a:ext cx="600773" cy="600773"/>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Bouton d'action : Précédent 11">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ontrols>
      <mc:AlternateContent xmlns:mc="http://schemas.openxmlformats.org/markup-compatibility/2006">
        <mc:Choice xmlns:v="urn:schemas-microsoft-com:vml" Requires="v">
          <p:control name="CheckBox1" r:id="rId1" imgW="9877320" imgH="647640"/>
        </mc:Choice>
        <mc:Fallback>
          <p:control name="CheckBox1" r:id="rId1" imgW="9877320" imgH="647640">
            <p:pic>
              <p:nvPicPr>
                <p:cNvPr id="2" name="CheckBox1"/>
                <p:cNvPicPr preferRelativeResize="0">
                  <a:picLocks noChangeArrowheads="1" noChangeShapeType="1"/>
                </p:cNvPicPr>
                <p:nvPr/>
              </p:nvPicPr>
              <p:blipFill>
                <a:blip r:embed="rId8"/>
                <a:srcRect/>
                <a:stretch>
                  <a:fillRect/>
                </a:stretch>
              </p:blipFill>
              <p:spPr bwMode="auto">
                <a:xfrm>
                  <a:off x="1333499" y="3006474"/>
                  <a:ext cx="98806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10239480" imgH="533520"/>
        </mc:Choice>
        <mc:Fallback>
          <p:control name="CheckBox2" r:id="rId2" imgW="10239480" imgH="533520">
            <p:pic>
              <p:nvPicPr>
                <p:cNvPr id="4" name="CheckBox2"/>
                <p:cNvPicPr preferRelativeResize="0">
                  <a:picLocks noChangeArrowheads="1" noChangeShapeType="1"/>
                </p:cNvPicPr>
                <p:nvPr/>
              </p:nvPicPr>
              <p:blipFill>
                <a:blip r:embed="rId9"/>
                <a:srcRect/>
                <a:stretch>
                  <a:fillRect/>
                </a:stretch>
              </p:blipFill>
              <p:spPr bwMode="auto">
                <a:xfrm>
                  <a:off x="1333499" y="3738437"/>
                  <a:ext cx="10235649" cy="533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6058080" imgH="571680"/>
        </mc:Choice>
        <mc:Fallback>
          <p:control name="CheckBox3" r:id="rId3" imgW="6058080" imgH="571680">
            <p:pic>
              <p:nvPicPr>
                <p:cNvPr id="6" name="CheckBox3"/>
                <p:cNvPicPr preferRelativeResize="0">
                  <a:picLocks noChangeArrowheads="1" noChangeShapeType="1"/>
                </p:cNvPicPr>
                <p:nvPr/>
              </p:nvPicPr>
              <p:blipFill>
                <a:blip r:embed="rId10"/>
                <a:srcRect/>
                <a:stretch>
                  <a:fillRect/>
                </a:stretch>
              </p:blipFill>
              <p:spPr bwMode="auto">
                <a:xfrm>
                  <a:off x="1333500" y="4356100"/>
                  <a:ext cx="6045200" cy="571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8553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1425400" y="4793345"/>
            <a:ext cx="9416745" cy="461665"/>
          </a:xfrm>
          <a:prstGeom prst="rect">
            <a:avLst/>
          </a:prstGeom>
          <a:noFill/>
          <a:ln w="3175">
            <a:noFill/>
          </a:ln>
          <a:effectLst/>
        </p:spPr>
        <p:txBody>
          <a:bodyPr wrap="square">
            <a:spAutoFit/>
          </a:bodyPr>
          <a:lstStyle/>
          <a:p>
            <a:pPr marL="0" lvl="2">
              <a:lnSpc>
                <a:spcPct val="100000"/>
              </a:lnSpc>
            </a:pPr>
            <a:r>
              <a:rPr lang="fr-FR" sz="1200" dirty="0">
                <a:solidFill>
                  <a:srgbClr val="FF0000"/>
                </a:solidFill>
              </a:rPr>
              <a:t>Faux : l’avis pharmaceutique est tracé dans le CR de consultation pharmaceutique, partagé dans le DPI et le DMP du patient (ou à défaut, communiqué par messagerie sécurisée aux professionnels impliqués dans sa PEC)</a:t>
            </a:r>
            <a:endParaRPr lang="fr-FR" sz="1400" dirty="0">
              <a:solidFill>
                <a:srgbClr val="FF0000"/>
              </a:solidFill>
            </a:endParaRPr>
          </a:p>
        </p:txBody>
      </p:sp>
      <p:sp>
        <p:nvSpPr>
          <p:cNvPr id="155" name="Espace réservé du contenu 2"/>
          <p:cNvSpPr>
            <a:spLocks noGrp="1"/>
          </p:cNvSpPr>
          <p:nvPr>
            <p:ph idx="1"/>
          </p:nvPr>
        </p:nvSpPr>
        <p:spPr>
          <a:xfrm>
            <a:off x="838201" y="2391996"/>
            <a:ext cx="10597660" cy="460376"/>
          </a:xfrm>
        </p:spPr>
        <p:txBody>
          <a:bodyPr>
            <a:normAutofit/>
          </a:bodyPr>
          <a:lstStyle/>
          <a:p>
            <a:pPr marL="0" indent="0">
              <a:lnSpc>
                <a:spcPct val="100000"/>
              </a:lnSpc>
              <a:buNone/>
            </a:pPr>
            <a:r>
              <a:rPr lang="fr-FR" sz="1800" dirty="0"/>
              <a:t>Cocher les réponses exactes (une ou plusieurs réponses possibles) :</a:t>
            </a:r>
          </a:p>
        </p:txBody>
      </p:sp>
      <p:sp>
        <p:nvSpPr>
          <p:cNvPr id="67"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4</a:t>
            </a:r>
            <a:endParaRPr sz="7200" dirty="0"/>
          </a:p>
        </p:txBody>
      </p:sp>
      <p:sp>
        <p:nvSpPr>
          <p:cNvPr id="15" name="Bouton d’action : Suivant 14">
            <a:hlinkClick r:id="rId3" action="ppaction://hlinksldjump" highlightClick="1"/>
          </p:cNvPr>
          <p:cNvSpPr/>
          <p:nvPr/>
        </p:nvSpPr>
        <p:spPr>
          <a:xfrm>
            <a:off x="6342952" y="5745157"/>
            <a:ext cx="603830" cy="60383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6" name="Bouton d'action : Précédent 15">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19"/>
          <p:cNvGrpSpPr/>
          <p:nvPr/>
        </p:nvGrpSpPr>
        <p:grpSpPr>
          <a:xfrm>
            <a:off x="1063145" y="3045821"/>
            <a:ext cx="9779000" cy="547134"/>
            <a:chOff x="1076324" y="3231428"/>
            <a:chExt cx="9779000" cy="547134"/>
          </a:xfrm>
        </p:grpSpPr>
        <p:pic>
          <p:nvPicPr>
            <p:cNvPr id="21" name="Image 20"/>
            <p:cNvPicPr>
              <a:picLocks noChangeAspect="1"/>
            </p:cNvPicPr>
            <p:nvPr/>
          </p:nvPicPr>
          <p:blipFill>
            <a:blip r:embed="rId5"/>
            <a:stretch>
              <a:fillRect/>
            </a:stretch>
          </p:blipFill>
          <p:spPr>
            <a:xfrm>
              <a:off x="1076324" y="3231428"/>
              <a:ext cx="355605" cy="355605"/>
            </a:xfrm>
            <a:prstGeom prst="rect">
              <a:avLst/>
            </a:prstGeom>
          </p:spPr>
        </p:pic>
        <p:sp>
          <p:nvSpPr>
            <p:cNvPr id="22" name="ZoneTexte 21"/>
            <p:cNvSpPr txBox="1"/>
            <p:nvPr/>
          </p:nvSpPr>
          <p:spPr>
            <a:xfrm>
              <a:off x="1438580" y="3255342"/>
              <a:ext cx="9416744" cy="523220"/>
            </a:xfrm>
            <a:prstGeom prst="rect">
              <a:avLst/>
            </a:prstGeom>
            <a:noFill/>
          </p:spPr>
          <p:txBody>
            <a:bodyPr wrap="square" rtlCol="0">
              <a:spAutoFit/>
            </a:bodyPr>
            <a:lstStyle/>
            <a:p>
              <a:r>
                <a:rPr lang="fr-FR" sz="1400" dirty="0"/>
                <a:t>Les actions à mener sont priorisées, notamment en fonction de leur impact clinique et de l’acceptabilité par le patient</a:t>
              </a:r>
            </a:p>
          </p:txBody>
        </p:sp>
      </p:grpSp>
      <p:grpSp>
        <p:nvGrpSpPr>
          <p:cNvPr id="26" name="Groupe 25"/>
          <p:cNvGrpSpPr/>
          <p:nvPr/>
        </p:nvGrpSpPr>
        <p:grpSpPr>
          <a:xfrm>
            <a:off x="1063145" y="3868085"/>
            <a:ext cx="10233722" cy="355605"/>
            <a:chOff x="1076324" y="3231428"/>
            <a:chExt cx="10233722" cy="355605"/>
          </a:xfrm>
        </p:grpSpPr>
        <p:pic>
          <p:nvPicPr>
            <p:cNvPr id="27" name="Image 26"/>
            <p:cNvPicPr>
              <a:picLocks noChangeAspect="1"/>
            </p:cNvPicPr>
            <p:nvPr/>
          </p:nvPicPr>
          <p:blipFill>
            <a:blip r:embed="rId5"/>
            <a:stretch>
              <a:fillRect/>
            </a:stretch>
          </p:blipFill>
          <p:spPr>
            <a:xfrm>
              <a:off x="1076324" y="3231428"/>
              <a:ext cx="355605" cy="355605"/>
            </a:xfrm>
            <a:prstGeom prst="rect">
              <a:avLst/>
            </a:prstGeom>
          </p:spPr>
        </p:pic>
        <p:sp>
          <p:nvSpPr>
            <p:cNvPr id="28" name="ZoneTexte 27"/>
            <p:cNvSpPr txBox="1"/>
            <p:nvPr/>
          </p:nvSpPr>
          <p:spPr>
            <a:xfrm>
              <a:off x="1438579" y="3255342"/>
              <a:ext cx="9871467" cy="307777"/>
            </a:xfrm>
            <a:prstGeom prst="rect">
              <a:avLst/>
            </a:prstGeom>
            <a:noFill/>
          </p:spPr>
          <p:txBody>
            <a:bodyPr wrap="square" rtlCol="0">
              <a:spAutoFit/>
            </a:bodyPr>
            <a:lstStyle/>
            <a:p>
              <a:r>
                <a:rPr lang="fr-FR" sz="1400" dirty="0"/>
                <a:t>Un entretien de restitution avec le patient est prévu dans le processus de réalisation d’un bilan de médication</a:t>
              </a:r>
            </a:p>
          </p:txBody>
        </p:sp>
      </p:grpSp>
      <p:grpSp>
        <p:nvGrpSpPr>
          <p:cNvPr id="29" name="Groupe 28"/>
          <p:cNvGrpSpPr/>
          <p:nvPr/>
        </p:nvGrpSpPr>
        <p:grpSpPr>
          <a:xfrm>
            <a:off x="1063145" y="4498820"/>
            <a:ext cx="5495894" cy="307777"/>
            <a:chOff x="1105617" y="4760618"/>
            <a:chExt cx="5495894" cy="307777"/>
          </a:xfrm>
        </p:grpSpPr>
        <p:sp>
          <p:nvSpPr>
            <p:cNvPr id="30" name="ZoneTexte 29"/>
            <p:cNvSpPr txBox="1"/>
            <p:nvPr/>
          </p:nvSpPr>
          <p:spPr>
            <a:xfrm>
              <a:off x="1438581" y="4760618"/>
              <a:ext cx="5162930" cy="307777"/>
            </a:xfrm>
            <a:prstGeom prst="rect">
              <a:avLst/>
            </a:prstGeom>
            <a:noFill/>
          </p:spPr>
          <p:txBody>
            <a:bodyPr wrap="square" rtlCol="0">
              <a:spAutoFit/>
            </a:bodyPr>
            <a:lstStyle/>
            <a:p>
              <a:pPr algn="just"/>
              <a:r>
                <a:rPr lang="fr-FR" sz="1400" dirty="0"/>
                <a:t>Il n’est pas nécessaire de tracer l’avis pharmaceutique</a:t>
              </a:r>
            </a:p>
          </p:txBody>
        </p:sp>
        <p:pic>
          <p:nvPicPr>
            <p:cNvPr id="31" name="Image 30"/>
            <p:cNvPicPr>
              <a:picLocks noChangeAspect="1"/>
            </p:cNvPicPr>
            <p:nvPr/>
          </p:nvPicPr>
          <p:blipFill>
            <a:blip r:embed="rId6"/>
            <a:stretch>
              <a:fillRect/>
            </a:stretch>
          </p:blipFill>
          <p:spPr>
            <a:xfrm>
              <a:off x="1105617" y="4765997"/>
              <a:ext cx="297019" cy="297019"/>
            </a:xfrm>
            <a:prstGeom prst="rect">
              <a:avLst/>
            </a:prstGeom>
          </p:spPr>
        </p:pic>
      </p:grpSp>
    </p:spTree>
    <p:extLst>
      <p:ext uri="{BB962C8B-B14F-4D97-AF65-F5344CB8AC3E}">
        <p14:creationId xmlns:p14="http://schemas.microsoft.com/office/powerpoint/2010/main" val="153773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Espace réservé du contenu 2"/>
          <p:cNvSpPr txBox="1">
            <a:spLocks/>
          </p:cNvSpPr>
          <p:nvPr/>
        </p:nvSpPr>
        <p:spPr>
          <a:xfrm>
            <a:off x="1216550" y="2011644"/>
            <a:ext cx="10137249" cy="448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800" dirty="0"/>
              <a:t>A propos de la traçabilité, cochez les réponses exactes :</a:t>
            </a:r>
          </a:p>
        </p:txBody>
      </p:sp>
      <p:sp>
        <p:nvSpPr>
          <p:cNvPr id="6"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5</a:t>
            </a:r>
            <a:endParaRPr sz="7200" dirty="0"/>
          </a:p>
        </p:txBody>
      </p:sp>
      <p:pic>
        <p:nvPicPr>
          <p:cNvPr id="7"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9" name="Bouton d’action : Suivant 8">
            <a:hlinkClick r:id="rId6" action="ppaction://hlinksldjump" highlightClick="1"/>
          </p:cNvPr>
          <p:cNvSpPr/>
          <p:nvPr/>
        </p:nvSpPr>
        <p:spPr>
          <a:xfrm>
            <a:off x="6342952" y="5745157"/>
            <a:ext cx="603830" cy="60383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Bouton d'action : Précédent 9">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ontrols>
      <mc:AlternateContent xmlns:mc="http://schemas.openxmlformats.org/markup-compatibility/2006">
        <mc:Choice xmlns:v="urn:schemas-microsoft-com:vml" Requires="v">
          <p:control name="CheckBox2" r:id="rId1" imgW="10058400" imgH="838080"/>
        </mc:Choice>
        <mc:Fallback>
          <p:control name="CheckBox2" r:id="rId1" imgW="10058400" imgH="838080">
            <p:pic>
              <p:nvPicPr>
                <p:cNvPr id="2" name="CheckBox2"/>
                <p:cNvPicPr preferRelativeResize="0">
                  <a:picLocks noChangeArrowheads="1" noChangeShapeType="1"/>
                </p:cNvPicPr>
                <p:nvPr/>
              </p:nvPicPr>
              <p:blipFill>
                <a:blip r:embed="rId8"/>
                <a:srcRect/>
                <a:stretch>
                  <a:fillRect/>
                </a:stretch>
              </p:blipFill>
              <p:spPr bwMode="auto">
                <a:xfrm>
                  <a:off x="1347788" y="4083050"/>
                  <a:ext cx="10058400" cy="8397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2" imgW="9991800" imgH="561960"/>
        </mc:Choice>
        <mc:Fallback>
          <p:control name="CheckBox3" r:id="rId2" imgW="9991800" imgH="561960">
            <p:pic>
              <p:nvPicPr>
                <p:cNvPr id="3" name="CheckBox3"/>
                <p:cNvPicPr preferRelativeResize="0">
                  <a:picLocks noChangeArrowheads="1" noChangeShapeType="1"/>
                </p:cNvPicPr>
                <p:nvPr/>
              </p:nvPicPr>
              <p:blipFill>
                <a:blip r:embed="rId9"/>
                <a:srcRect/>
                <a:stretch>
                  <a:fillRect/>
                </a:stretch>
              </p:blipFill>
              <p:spPr bwMode="auto">
                <a:xfrm>
                  <a:off x="1346200" y="2393564"/>
                  <a:ext cx="9994900" cy="55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1" r:id="rId3" imgW="9972720" imgH="409680"/>
        </mc:Choice>
        <mc:Fallback>
          <p:control name="CheckBox1" r:id="rId3" imgW="9972720" imgH="409680">
            <p:pic>
              <p:nvPicPr>
                <p:cNvPr id="13" name="CheckBox1"/>
                <p:cNvPicPr preferRelativeResize="0">
                  <a:picLocks noChangeArrowheads="1" noChangeShapeType="1"/>
                </p:cNvPicPr>
                <p:nvPr/>
              </p:nvPicPr>
              <p:blipFill>
                <a:blip r:embed="rId10"/>
                <a:srcRect/>
                <a:stretch>
                  <a:fillRect/>
                </a:stretch>
              </p:blipFill>
              <p:spPr bwMode="auto">
                <a:xfrm>
                  <a:off x="1346200" y="3314507"/>
                  <a:ext cx="9969500" cy="406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5629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Google Shape;24;p3"/>
          <p:cNvSpPr/>
          <p:nvPr/>
        </p:nvSpPr>
        <p:spPr>
          <a:xfrm rot="16200000" flipH="1" flipV="1">
            <a:off x="-2333835" y="2333833"/>
            <a:ext cx="6857066" cy="2189395"/>
          </a:xfrm>
          <a:custGeom>
            <a:avLst/>
            <a:gdLst>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6316 w 285316"/>
              <a:gd name="connsiteY9" fmla="*/ 44497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1560 w 285316"/>
              <a:gd name="connsiteY9" fmla="*/ 50987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1560 w 285316"/>
              <a:gd name="connsiteY9" fmla="*/ 50987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34370 w 285316"/>
              <a:gd name="connsiteY8" fmla="*/ 44951 h 115436"/>
              <a:gd name="connsiteX9" fmla="*/ 223876 w 285316"/>
              <a:gd name="connsiteY9" fmla="*/ 53502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 name="connsiteX0" fmla="*/ 1114 w 285316"/>
              <a:gd name="connsiteY0" fmla="*/ 0 h 115436"/>
              <a:gd name="connsiteX1" fmla="*/ 0 w 285316"/>
              <a:gd name="connsiteY1" fmla="*/ 9 h 115436"/>
              <a:gd name="connsiteX2" fmla="*/ 0 w 285316"/>
              <a:gd name="connsiteY2" fmla="*/ 115436 h 115436"/>
              <a:gd name="connsiteX3" fmla="*/ 285316 w 285316"/>
              <a:gd name="connsiteY3" fmla="*/ 115436 h 115436"/>
              <a:gd name="connsiteX4" fmla="*/ 285316 w 285316"/>
              <a:gd name="connsiteY4" fmla="*/ 16648 h 115436"/>
              <a:gd name="connsiteX5" fmla="*/ 260505 w 285316"/>
              <a:gd name="connsiteY5" fmla="*/ 29362 h 115436"/>
              <a:gd name="connsiteX6" fmla="*/ 243067 w 285316"/>
              <a:gd name="connsiteY6" fmla="*/ 45020 h 115436"/>
              <a:gd name="connsiteX7" fmla="*/ 239680 w 285316"/>
              <a:gd name="connsiteY7" fmla="*/ 45338 h 115436"/>
              <a:gd name="connsiteX8" fmla="*/ 229738 w 285316"/>
              <a:gd name="connsiteY8" fmla="*/ 47047 h 115436"/>
              <a:gd name="connsiteX9" fmla="*/ 223876 w 285316"/>
              <a:gd name="connsiteY9" fmla="*/ 53502 h 115436"/>
              <a:gd name="connsiteX10" fmla="*/ 215531 w 285316"/>
              <a:gd name="connsiteY10" fmla="*/ 67726 h 115436"/>
              <a:gd name="connsiteX11" fmla="*/ 194997 w 285316"/>
              <a:gd name="connsiteY11" fmla="*/ 74168 h 115436"/>
              <a:gd name="connsiteX12" fmla="*/ 178288 w 285316"/>
              <a:gd name="connsiteY12" fmla="*/ 94254 h 115436"/>
              <a:gd name="connsiteX13" fmla="*/ 174551 w 285316"/>
              <a:gd name="connsiteY13" fmla="*/ 94668 h 115436"/>
              <a:gd name="connsiteX14" fmla="*/ 148045 w 285316"/>
              <a:gd name="connsiteY14" fmla="*/ 88300 h 115436"/>
              <a:gd name="connsiteX15" fmla="*/ 144530 w 285316"/>
              <a:gd name="connsiteY15" fmla="*/ 88662 h 115436"/>
              <a:gd name="connsiteX16" fmla="*/ 134646 w 285316"/>
              <a:gd name="connsiteY16" fmla="*/ 92611 h 115436"/>
              <a:gd name="connsiteX17" fmla="*/ 125532 w 285316"/>
              <a:gd name="connsiteY17" fmla="*/ 94263 h 115436"/>
              <a:gd name="connsiteX18" fmla="*/ 98400 w 285316"/>
              <a:gd name="connsiteY18" fmla="*/ 75925 h 115436"/>
              <a:gd name="connsiteX19" fmla="*/ 94930 w 285316"/>
              <a:gd name="connsiteY19" fmla="*/ 65677 h 115436"/>
              <a:gd name="connsiteX20" fmla="*/ 73534 w 285316"/>
              <a:gd name="connsiteY20" fmla="*/ 55418 h 115436"/>
              <a:gd name="connsiteX21" fmla="*/ 71124 w 285316"/>
              <a:gd name="connsiteY21" fmla="*/ 55497 h 115436"/>
              <a:gd name="connsiteX22" fmla="*/ 44030 w 285316"/>
              <a:gd name="connsiteY22" fmla="*/ 59263 h 115436"/>
              <a:gd name="connsiteX23" fmla="*/ 43658 w 285316"/>
              <a:gd name="connsiteY23" fmla="*/ 59265 h 115436"/>
              <a:gd name="connsiteX24" fmla="*/ 38347 w 285316"/>
              <a:gd name="connsiteY24" fmla="*/ 58259 h 115436"/>
              <a:gd name="connsiteX25" fmla="*/ 33964 w 285316"/>
              <a:gd name="connsiteY25" fmla="*/ 46207 h 115436"/>
              <a:gd name="connsiteX26" fmla="*/ 37958 w 285316"/>
              <a:gd name="connsiteY26" fmla="*/ 33037 h 115436"/>
              <a:gd name="connsiteX27" fmla="*/ 20908 w 285316"/>
              <a:gd name="connsiteY27" fmla="*/ 3980 h 115436"/>
              <a:gd name="connsiteX28" fmla="*/ 1114 w 285316"/>
              <a:gd name="connsiteY28" fmla="*/ 0 h 1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316" h="115436" extrusionOk="0">
                <a:moveTo>
                  <a:pt x="1114" y="0"/>
                </a:moveTo>
                <a:lnTo>
                  <a:pt x="0" y="9"/>
                </a:lnTo>
                <a:lnTo>
                  <a:pt x="0" y="115436"/>
                </a:lnTo>
                <a:lnTo>
                  <a:pt x="285316" y="115436"/>
                </a:lnTo>
                <a:lnTo>
                  <a:pt x="285316" y="16648"/>
                </a:lnTo>
                <a:cubicBezTo>
                  <a:pt x="275981" y="17516"/>
                  <a:pt x="266737" y="22218"/>
                  <a:pt x="260505" y="29362"/>
                </a:cubicBezTo>
                <a:cubicBezTo>
                  <a:pt x="255233" y="35365"/>
                  <a:pt x="250873" y="43354"/>
                  <a:pt x="243067" y="45020"/>
                </a:cubicBezTo>
                <a:cubicBezTo>
                  <a:pt x="241949" y="45252"/>
                  <a:pt x="241902" y="45000"/>
                  <a:pt x="239680" y="45338"/>
                </a:cubicBezTo>
                <a:cubicBezTo>
                  <a:pt x="237459" y="45676"/>
                  <a:pt x="232372" y="45686"/>
                  <a:pt x="229738" y="47047"/>
                </a:cubicBezTo>
                <a:cubicBezTo>
                  <a:pt x="227104" y="48408"/>
                  <a:pt x="226244" y="50056"/>
                  <a:pt x="223876" y="53502"/>
                </a:cubicBezTo>
                <a:cubicBezTo>
                  <a:pt x="221508" y="56948"/>
                  <a:pt x="220344" y="64282"/>
                  <a:pt x="215531" y="67726"/>
                </a:cubicBezTo>
                <a:cubicBezTo>
                  <a:pt x="210718" y="71170"/>
                  <a:pt x="197850" y="65494"/>
                  <a:pt x="194997" y="74168"/>
                </a:cubicBezTo>
                <a:cubicBezTo>
                  <a:pt x="192166" y="82841"/>
                  <a:pt x="187168" y="92177"/>
                  <a:pt x="178288" y="94254"/>
                </a:cubicBezTo>
                <a:cubicBezTo>
                  <a:pt x="177041" y="94542"/>
                  <a:pt x="175796" y="94668"/>
                  <a:pt x="174551" y="94668"/>
                </a:cubicBezTo>
                <a:cubicBezTo>
                  <a:pt x="165708" y="94668"/>
                  <a:pt x="156917" y="88300"/>
                  <a:pt x="148045" y="88300"/>
                </a:cubicBezTo>
                <a:cubicBezTo>
                  <a:pt x="146875" y="88300"/>
                  <a:pt x="145703" y="88411"/>
                  <a:pt x="144530" y="88662"/>
                </a:cubicBezTo>
                <a:cubicBezTo>
                  <a:pt x="141060" y="89392"/>
                  <a:pt x="137956" y="91332"/>
                  <a:pt x="134646" y="92611"/>
                </a:cubicBezTo>
                <a:cubicBezTo>
                  <a:pt x="131720" y="93736"/>
                  <a:pt x="128631" y="94263"/>
                  <a:pt x="125532" y="94263"/>
                </a:cubicBezTo>
                <a:cubicBezTo>
                  <a:pt x="113985" y="94263"/>
                  <a:pt x="102305" y="86939"/>
                  <a:pt x="98400" y="75925"/>
                </a:cubicBezTo>
                <a:cubicBezTo>
                  <a:pt x="97190" y="72524"/>
                  <a:pt x="96642" y="68872"/>
                  <a:pt x="94930" y="65677"/>
                </a:cubicBezTo>
                <a:cubicBezTo>
                  <a:pt x="90993" y="58323"/>
                  <a:pt x="81998" y="55418"/>
                  <a:pt x="73534" y="55418"/>
                </a:cubicBezTo>
                <a:cubicBezTo>
                  <a:pt x="72724" y="55418"/>
                  <a:pt x="71919" y="55445"/>
                  <a:pt x="71124" y="55497"/>
                </a:cubicBezTo>
                <a:cubicBezTo>
                  <a:pt x="62016" y="56113"/>
                  <a:pt x="53160" y="59194"/>
                  <a:pt x="44030" y="59263"/>
                </a:cubicBezTo>
                <a:lnTo>
                  <a:pt x="43658" y="59265"/>
                </a:lnTo>
                <a:cubicBezTo>
                  <a:pt x="41834" y="59265"/>
                  <a:pt x="39970" y="59092"/>
                  <a:pt x="38347" y="58259"/>
                </a:cubicBezTo>
                <a:cubicBezTo>
                  <a:pt x="34261" y="56204"/>
                  <a:pt x="33120" y="50726"/>
                  <a:pt x="33964" y="46207"/>
                </a:cubicBezTo>
                <a:cubicBezTo>
                  <a:pt x="34809" y="41687"/>
                  <a:pt x="37091" y="37556"/>
                  <a:pt x="37958" y="33037"/>
                </a:cubicBezTo>
                <a:cubicBezTo>
                  <a:pt x="40241" y="21168"/>
                  <a:pt x="31864" y="9116"/>
                  <a:pt x="20908" y="3980"/>
                </a:cubicBezTo>
                <a:cubicBezTo>
                  <a:pt x="14632" y="1015"/>
                  <a:pt x="7904" y="0"/>
                  <a:pt x="1114" y="0"/>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93"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5</a:t>
            </a:r>
            <a:endParaRPr sz="7200" dirty="0"/>
          </a:p>
        </p:txBody>
      </p:sp>
      <p:sp>
        <p:nvSpPr>
          <p:cNvPr id="11" name="Bouton d’action : Suivant 10">
            <a:hlinkClick r:id="rId3" action="ppaction://hlinksldjump" highlightClick="1"/>
          </p:cNvPr>
          <p:cNvSpPr/>
          <p:nvPr/>
        </p:nvSpPr>
        <p:spPr>
          <a:xfrm>
            <a:off x="6342952" y="5745157"/>
            <a:ext cx="603830" cy="60383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 name="Bouton d'action : Précédent 11">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 name="Groupe 3"/>
          <p:cNvGrpSpPr/>
          <p:nvPr/>
        </p:nvGrpSpPr>
        <p:grpSpPr>
          <a:xfrm>
            <a:off x="1064863" y="4667987"/>
            <a:ext cx="9716143" cy="1020588"/>
            <a:chOff x="1094731" y="4502511"/>
            <a:chExt cx="9716143" cy="1020588"/>
          </a:xfrm>
        </p:grpSpPr>
        <p:sp>
          <p:nvSpPr>
            <p:cNvPr id="76" name="Rectangle 75"/>
            <p:cNvSpPr/>
            <p:nvPr/>
          </p:nvSpPr>
          <p:spPr>
            <a:xfrm>
              <a:off x="1427119" y="4784435"/>
              <a:ext cx="9383755" cy="738664"/>
            </a:xfrm>
            <a:prstGeom prst="rect">
              <a:avLst/>
            </a:prstGeom>
            <a:noFill/>
            <a:ln w="3175">
              <a:noFill/>
            </a:ln>
            <a:effectLst/>
          </p:spPr>
          <p:txBody>
            <a:bodyPr wrap="square">
              <a:spAutoFit/>
            </a:bodyPr>
            <a:lstStyle/>
            <a:p>
              <a:pPr marL="0" lvl="3" indent="0">
                <a:lnSpc>
                  <a:spcPct val="100000"/>
                </a:lnSpc>
                <a:buNone/>
              </a:pPr>
              <a:r>
                <a:rPr lang="fr-FR" sz="1400" dirty="0">
                  <a:solidFill>
                    <a:srgbClr val="FF0000"/>
                  </a:solidFill>
                </a:rPr>
                <a:t>Faux : la version 3 de l’UO Pharma couvre 97% des activités de PUI, dont la pharmacie clinique. Pour plus d’information, consulter : </a:t>
              </a:r>
              <a:r>
                <a:rPr lang="fr-FR" sz="1400" dirty="0">
                  <a:solidFill>
                    <a:srgbClr val="FF0000"/>
                  </a:solidFill>
                  <a:hlinkClick r:id="rId5"/>
                </a:rPr>
                <a:t>UO PHARMA de l’ANAP de février 2023</a:t>
              </a:r>
              <a:r>
                <a:rPr lang="fr-FR" sz="1400" dirty="0">
                  <a:solidFill>
                    <a:srgbClr val="FF0000"/>
                  </a:solidFill>
                </a:rPr>
                <a:t> et </a:t>
              </a:r>
              <a:r>
                <a:rPr lang="fr-FR" sz="1400" dirty="0">
                  <a:solidFill>
                    <a:srgbClr val="FF0000"/>
                  </a:solidFill>
                  <a:hlinkClick r:id="rId6"/>
                </a:rPr>
                <a:t>guide de codification OMéDIT PACA-Corse</a:t>
              </a:r>
              <a:endParaRPr lang="fr-FR" sz="1400" dirty="0">
                <a:solidFill>
                  <a:srgbClr val="FF0000"/>
                </a:solidFill>
              </a:endParaRPr>
            </a:p>
          </p:txBody>
        </p:sp>
        <p:grpSp>
          <p:nvGrpSpPr>
            <p:cNvPr id="20" name="Groupe 19"/>
            <p:cNvGrpSpPr/>
            <p:nvPr/>
          </p:nvGrpSpPr>
          <p:grpSpPr>
            <a:xfrm>
              <a:off x="1094731" y="4502511"/>
              <a:ext cx="9614544" cy="307777"/>
              <a:chOff x="1105617" y="4760618"/>
              <a:chExt cx="9614544" cy="307777"/>
            </a:xfrm>
          </p:grpSpPr>
          <p:sp>
            <p:nvSpPr>
              <p:cNvPr id="21" name="ZoneTexte 20"/>
              <p:cNvSpPr txBox="1"/>
              <p:nvPr/>
            </p:nvSpPr>
            <p:spPr>
              <a:xfrm>
                <a:off x="1438581" y="4760618"/>
                <a:ext cx="9281580" cy="307777"/>
              </a:xfrm>
              <a:prstGeom prst="rect">
                <a:avLst/>
              </a:prstGeom>
              <a:noFill/>
            </p:spPr>
            <p:txBody>
              <a:bodyPr wrap="square" rtlCol="0">
                <a:spAutoFit/>
              </a:bodyPr>
              <a:lstStyle/>
              <a:p>
                <a:pPr algn="just"/>
                <a:r>
                  <a:rPr lang="fr-FR" sz="1400" dirty="0"/>
                  <a:t>L’UO pharmacie de l’ANAP ne prévoit de comptabiliser aucune activité de pharmacie clinique</a:t>
                </a:r>
              </a:p>
            </p:txBody>
          </p:sp>
          <p:pic>
            <p:nvPicPr>
              <p:cNvPr id="22" name="Image 21"/>
              <p:cNvPicPr>
                <a:picLocks noChangeAspect="1"/>
              </p:cNvPicPr>
              <p:nvPr/>
            </p:nvPicPr>
            <p:blipFill>
              <a:blip r:embed="rId7"/>
              <a:stretch>
                <a:fillRect/>
              </a:stretch>
            </p:blipFill>
            <p:spPr>
              <a:xfrm>
                <a:off x="1105617" y="4765997"/>
                <a:ext cx="297019" cy="297019"/>
              </a:xfrm>
              <a:prstGeom prst="rect">
                <a:avLst/>
              </a:prstGeom>
            </p:spPr>
          </p:pic>
        </p:grpSp>
      </p:grpSp>
      <p:grpSp>
        <p:nvGrpSpPr>
          <p:cNvPr id="5" name="Groupe 4"/>
          <p:cNvGrpSpPr/>
          <p:nvPr/>
        </p:nvGrpSpPr>
        <p:grpSpPr>
          <a:xfrm>
            <a:off x="1065488" y="3780569"/>
            <a:ext cx="10317030" cy="812845"/>
            <a:chOff x="1065488" y="4009940"/>
            <a:chExt cx="10317030" cy="812845"/>
          </a:xfrm>
        </p:grpSpPr>
        <p:grpSp>
          <p:nvGrpSpPr>
            <p:cNvPr id="3" name="Groupe 2"/>
            <p:cNvGrpSpPr/>
            <p:nvPr/>
          </p:nvGrpSpPr>
          <p:grpSpPr>
            <a:xfrm>
              <a:off x="1065488" y="4009940"/>
              <a:ext cx="10317030" cy="355605"/>
              <a:chOff x="1065488" y="3898661"/>
              <a:chExt cx="10317030" cy="355605"/>
            </a:xfrm>
          </p:grpSpPr>
          <p:sp>
            <p:nvSpPr>
              <p:cNvPr id="2" name="Rectangle 1"/>
              <p:cNvSpPr/>
              <p:nvPr/>
            </p:nvSpPr>
            <p:spPr>
              <a:xfrm>
                <a:off x="1420469" y="3922576"/>
                <a:ext cx="9962049" cy="307777"/>
              </a:xfrm>
              <a:prstGeom prst="rect">
                <a:avLst/>
              </a:prstGeom>
            </p:spPr>
            <p:txBody>
              <a:bodyPr wrap="square">
                <a:spAutoFit/>
              </a:bodyPr>
              <a:lstStyle/>
              <a:p>
                <a:r>
                  <a:rPr lang="fr-FR" sz="1400" dirty="0"/>
                  <a:t>Le codage des actes permet notamment la réalisation d'études d'impact en vie réelle </a:t>
                </a:r>
              </a:p>
            </p:txBody>
          </p:sp>
          <p:pic>
            <p:nvPicPr>
              <p:cNvPr id="19" name="Image 18"/>
              <p:cNvPicPr>
                <a:picLocks noChangeAspect="1"/>
              </p:cNvPicPr>
              <p:nvPr/>
            </p:nvPicPr>
            <p:blipFill>
              <a:blip r:embed="rId8"/>
              <a:stretch>
                <a:fillRect/>
              </a:stretch>
            </p:blipFill>
            <p:spPr>
              <a:xfrm>
                <a:off x="1065488" y="3898661"/>
                <a:ext cx="361631" cy="355605"/>
              </a:xfrm>
              <a:prstGeom prst="rect">
                <a:avLst/>
              </a:prstGeom>
            </p:spPr>
          </p:pic>
        </p:grpSp>
        <p:sp>
          <p:nvSpPr>
            <p:cNvPr id="23" name="Rectangle 22"/>
            <p:cNvSpPr/>
            <p:nvPr/>
          </p:nvSpPr>
          <p:spPr>
            <a:xfrm>
              <a:off x="1420469" y="4299565"/>
              <a:ext cx="9933330" cy="523220"/>
            </a:xfrm>
            <a:prstGeom prst="rect">
              <a:avLst/>
            </a:prstGeom>
            <a:noFill/>
            <a:ln w="3175">
              <a:noFill/>
            </a:ln>
            <a:effectLst/>
          </p:spPr>
          <p:txBody>
            <a:bodyPr wrap="square">
              <a:spAutoFit/>
            </a:bodyPr>
            <a:lstStyle/>
            <a:p>
              <a:pPr marL="0" lvl="3" algn="just"/>
              <a:r>
                <a:rPr lang="fr-FR" sz="1400" dirty="0">
                  <a:solidFill>
                    <a:srgbClr val="008000"/>
                  </a:solidFill>
                </a:rPr>
                <a:t>Vrai : tracer les actes permet de retrouver les patients ayant bénéficié d’un bilan de médication (ou d’un PPP) et ainsi la réalisation d’études d’impact en vie réelle</a:t>
              </a:r>
            </a:p>
          </p:txBody>
        </p:sp>
      </p:grpSp>
      <p:sp>
        <p:nvSpPr>
          <p:cNvPr id="24" name="Espace réservé du contenu 2"/>
          <p:cNvSpPr txBox="1">
            <a:spLocks/>
          </p:cNvSpPr>
          <p:nvPr/>
        </p:nvSpPr>
        <p:spPr>
          <a:xfrm>
            <a:off x="1216550" y="2011644"/>
            <a:ext cx="10137249" cy="448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800" dirty="0"/>
              <a:t>A propos de la traçabilité, cochez les réponses exactes :</a:t>
            </a:r>
          </a:p>
        </p:txBody>
      </p:sp>
      <p:grpSp>
        <p:nvGrpSpPr>
          <p:cNvPr id="8" name="Groupe 7"/>
          <p:cNvGrpSpPr/>
          <p:nvPr/>
        </p:nvGrpSpPr>
        <p:grpSpPr>
          <a:xfrm>
            <a:off x="1064863" y="2479855"/>
            <a:ext cx="10288936" cy="1226142"/>
            <a:chOff x="1064863" y="2479855"/>
            <a:chExt cx="10288936" cy="1226142"/>
          </a:xfrm>
        </p:grpSpPr>
        <p:sp>
          <p:nvSpPr>
            <p:cNvPr id="134" name="Rectangle 133"/>
            <p:cNvSpPr/>
            <p:nvPr/>
          </p:nvSpPr>
          <p:spPr>
            <a:xfrm>
              <a:off x="1420469" y="2967333"/>
              <a:ext cx="9933330" cy="738664"/>
            </a:xfrm>
            <a:prstGeom prst="rect">
              <a:avLst/>
            </a:prstGeom>
            <a:solidFill>
              <a:schemeClr val="bg1"/>
            </a:solidFill>
            <a:ln w="3175">
              <a:noFill/>
            </a:ln>
            <a:effectLst/>
          </p:spPr>
          <p:txBody>
            <a:bodyPr wrap="square">
              <a:spAutoFit/>
            </a:bodyPr>
            <a:lstStyle/>
            <a:p>
              <a:pPr marL="0" lvl="3" algn="just"/>
              <a:r>
                <a:rPr lang="fr-FR" sz="1400" dirty="0">
                  <a:solidFill>
                    <a:srgbClr val="008000"/>
                  </a:solidFill>
                </a:rPr>
                <a:t>Vrai : associer le bon code LOINC aux documents produits (bilan médicamenteux, formulaire de conciliation médicamenteuse, plan de prise, CR de consultation pharmaceutique, lettre liaison de sortie…) permet leur adressage correct dans le DMP</a:t>
              </a:r>
            </a:p>
          </p:txBody>
        </p:sp>
        <p:grpSp>
          <p:nvGrpSpPr>
            <p:cNvPr id="7" name="Groupe 6"/>
            <p:cNvGrpSpPr/>
            <p:nvPr/>
          </p:nvGrpSpPr>
          <p:grpSpPr>
            <a:xfrm>
              <a:off x="1064863" y="2479855"/>
              <a:ext cx="10152534" cy="523220"/>
              <a:chOff x="1064863" y="2479855"/>
              <a:chExt cx="10152534" cy="523220"/>
            </a:xfrm>
          </p:grpSpPr>
          <p:pic>
            <p:nvPicPr>
              <p:cNvPr id="15" name="Image 14"/>
              <p:cNvPicPr>
                <a:picLocks noChangeAspect="1"/>
              </p:cNvPicPr>
              <p:nvPr/>
            </p:nvPicPr>
            <p:blipFill>
              <a:blip r:embed="rId8"/>
              <a:stretch>
                <a:fillRect/>
              </a:stretch>
            </p:blipFill>
            <p:spPr>
              <a:xfrm>
                <a:off x="1064863" y="2563663"/>
                <a:ext cx="361631" cy="355605"/>
              </a:xfrm>
              <a:prstGeom prst="rect">
                <a:avLst/>
              </a:prstGeom>
            </p:spPr>
          </p:pic>
          <p:sp>
            <p:nvSpPr>
              <p:cNvPr id="6" name="Rectangle 5"/>
              <p:cNvSpPr/>
              <p:nvPr/>
            </p:nvSpPr>
            <p:spPr>
              <a:xfrm>
                <a:off x="1420469" y="2479855"/>
                <a:ext cx="9796928" cy="523220"/>
              </a:xfrm>
              <a:prstGeom prst="rect">
                <a:avLst/>
              </a:prstGeom>
            </p:spPr>
            <p:txBody>
              <a:bodyPr wrap="square">
                <a:spAutoFit/>
              </a:bodyPr>
              <a:lstStyle/>
              <a:p>
                <a:r>
                  <a:rPr lang="fr-FR" sz="1400" dirty="0"/>
                  <a:t>La transmission des documents produits garantit l’impact qualitatif de l’expertise pharmaceutique clinique sur la continuité de la PECM du patient, et fait le lien entre la ville et l’hôpital</a:t>
                </a:r>
              </a:p>
            </p:txBody>
          </p:sp>
        </p:grpSp>
      </p:grpSp>
    </p:spTree>
    <p:extLst>
      <p:ext uri="{BB962C8B-B14F-4D97-AF65-F5344CB8AC3E}">
        <p14:creationId xmlns:p14="http://schemas.microsoft.com/office/powerpoint/2010/main" val="1909218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699029" y="2192785"/>
            <a:ext cx="4793942" cy="369332"/>
          </a:xfrm>
          <a:prstGeom prst="rect">
            <a:avLst/>
          </a:prstGeom>
          <a:noFill/>
        </p:spPr>
        <p:txBody>
          <a:bodyPr wrap="square" rtlCol="0" anchor="ctr">
            <a:spAutoFit/>
          </a:bodyPr>
          <a:lstStyle/>
          <a:p>
            <a:pPr algn="ctr"/>
            <a:r>
              <a:rPr lang="fr-FR" dirty="0"/>
              <a:t>Vous venez de finir l’auto-évaluation.</a:t>
            </a:r>
          </a:p>
        </p:txBody>
      </p:sp>
      <p:sp>
        <p:nvSpPr>
          <p:cNvPr id="8" name="Rectangle 7"/>
          <p:cNvSpPr/>
          <p:nvPr/>
        </p:nvSpPr>
        <p:spPr>
          <a:xfrm>
            <a:off x="2807563" y="3105835"/>
            <a:ext cx="6576874" cy="646331"/>
          </a:xfrm>
          <a:prstGeom prst="rect">
            <a:avLst/>
          </a:prstGeom>
        </p:spPr>
        <p:txBody>
          <a:bodyPr wrap="square">
            <a:spAutoFit/>
          </a:bodyPr>
          <a:lstStyle/>
          <a:p>
            <a:pPr algn="ctr"/>
            <a:r>
              <a:rPr lang="fr-FR" dirty="0"/>
              <a:t>La deuxième partie de cette autoformation récapitule les points abordés au travers des différents QCM.</a:t>
            </a:r>
          </a:p>
        </p:txBody>
      </p:sp>
      <p:sp>
        <p:nvSpPr>
          <p:cNvPr id="9" name="Bouton d’action : Suivant 8">
            <a:hlinkClick r:id="" action="ppaction://hlinkshowjump?jump=nextslide" highlightClick="1"/>
          </p:cNvPr>
          <p:cNvSpPr/>
          <p:nvPr/>
        </p:nvSpPr>
        <p:spPr>
          <a:xfrm>
            <a:off x="6683753" y="601334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ZoneTexte 9">
            <a:hlinkClick r:id="rId2" action="ppaction://hlinksldjump"/>
          </p:cNvPr>
          <p:cNvSpPr txBox="1"/>
          <p:nvPr/>
        </p:nvSpPr>
        <p:spPr>
          <a:xfrm>
            <a:off x="5378588" y="6125518"/>
            <a:ext cx="1305165" cy="230832"/>
          </a:xfrm>
          <a:prstGeom prst="rect">
            <a:avLst/>
          </a:prstGeom>
          <a:noFill/>
        </p:spPr>
        <p:txBody>
          <a:bodyPr wrap="none" rtlCol="0">
            <a:spAutoFit/>
          </a:bodyPr>
          <a:lstStyle/>
          <a:p>
            <a:r>
              <a:rPr lang="fr-FR" sz="900" i="1" dirty="0"/>
              <a:t>Diapositive suivante</a:t>
            </a:r>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Bouton d'action : Retour 13">
            <a:hlinkClick r:id="rId4" action="ppaction://hlinksldjump" highlightClick="1"/>
          </p:cNvPr>
          <p:cNvSpPr/>
          <p:nvPr/>
        </p:nvSpPr>
        <p:spPr>
          <a:xfrm>
            <a:off x="490657" y="6013342"/>
            <a:ext cx="455184" cy="455184"/>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073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p3"/>
          <p:cNvSpPr/>
          <p:nvPr/>
        </p:nvSpPr>
        <p:spPr>
          <a:xfrm rot="5400000" flipV="1">
            <a:off x="766874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4;p3"/>
          <p:cNvSpPr/>
          <p:nvPr/>
        </p:nvSpPr>
        <p:spPr>
          <a:xfrm rot="16200000" flipH="1" flipV="1">
            <a:off x="-2333838"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re 1"/>
          <p:cNvSpPr>
            <a:spLocks noGrp="1"/>
          </p:cNvSpPr>
          <p:nvPr>
            <p:ph type="title"/>
          </p:nvPr>
        </p:nvSpPr>
        <p:spPr>
          <a:xfrm>
            <a:off x="1382367" y="748438"/>
            <a:ext cx="9427266" cy="939631"/>
          </a:xfrm>
        </p:spPr>
        <p:txBody>
          <a:bodyPr/>
          <a:lstStyle/>
          <a:p>
            <a:pPr algn="ctr"/>
            <a:r>
              <a:rPr lang="fr-FR" dirty="0"/>
              <a:t>Généralités</a:t>
            </a:r>
          </a:p>
        </p:txBody>
      </p:sp>
      <p:sp>
        <p:nvSpPr>
          <p:cNvPr id="3" name="Espace réservé du contenu 2"/>
          <p:cNvSpPr>
            <a:spLocks noGrp="1"/>
          </p:cNvSpPr>
          <p:nvPr>
            <p:ph idx="1"/>
          </p:nvPr>
        </p:nvSpPr>
        <p:spPr>
          <a:xfrm>
            <a:off x="1382367" y="1976300"/>
            <a:ext cx="9427266" cy="2905401"/>
          </a:xfrm>
        </p:spPr>
        <p:txBody>
          <a:bodyPr>
            <a:normAutofit/>
          </a:bodyPr>
          <a:lstStyle/>
          <a:p>
            <a:pPr marL="0" indent="0">
              <a:lnSpc>
                <a:spcPct val="150000"/>
              </a:lnSpc>
              <a:buNone/>
            </a:pPr>
            <a:r>
              <a:rPr lang="fr-FR" sz="2000" dirty="0"/>
              <a:t>Définition SFPC 2024 du bilan de médication</a:t>
            </a:r>
          </a:p>
          <a:p>
            <a:pPr marL="0" indent="0" algn="just">
              <a:lnSpc>
                <a:spcPct val="150000"/>
              </a:lnSpc>
              <a:buNone/>
            </a:pPr>
            <a:r>
              <a:rPr lang="fr-FR" sz="1200" b="1" dirty="0"/>
              <a:t>« Analyse critique structurée </a:t>
            </a:r>
            <a:r>
              <a:rPr lang="fr-FR" sz="1200" dirty="0"/>
              <a:t>des produits de santé du patient avec pour objectifs d’optimiser la thérapeutique et d’établir un consensus entre les professionnels de santé impliqués et avec le patient concernant son traitement. Le bilan de médication s’intéresse notamment à l'atteinte des objectifs thérapeutiques, aux effets indésirables et à l'adhésion médicamenteuse avec une approche holistique du patient. Il est réalisé selon la </a:t>
            </a:r>
            <a:r>
              <a:rPr lang="fr-FR" sz="1200" b="1" dirty="0"/>
              <a:t>démarche d’expertise pharmaceutique clinique</a:t>
            </a:r>
            <a:r>
              <a:rPr lang="fr-FR" sz="1200" dirty="0"/>
              <a:t>, pouvant ainsi conduire à la rédaction par le pharmacien d'un </a:t>
            </a:r>
            <a:r>
              <a:rPr lang="fr-FR" sz="1200" b="1" dirty="0"/>
              <a:t>avis pharmaceutique</a:t>
            </a:r>
            <a:r>
              <a:rPr lang="fr-FR" sz="1200" dirty="0"/>
              <a:t>. Le bilan de médication est réalisé en accord avec les bonnes pratiques de pharmacie clinique (</a:t>
            </a:r>
            <a:r>
              <a:rPr lang="fr-FR" sz="1200" u="sng" dirty="0">
                <a:hlinkClick r:id="rId2"/>
              </a:rPr>
              <a:t>2022</a:t>
            </a:r>
            <a:r>
              <a:rPr lang="fr-FR" sz="1200" dirty="0"/>
              <a:t>). Il est réalisé par le pharmacien soit à l'hôpital soit en soins primaires. Le bilan de médication est une activité complémentaire mais distincte de la conciliation médicamenteuse sur laquelle il peut s'appuyer.</a:t>
            </a:r>
            <a:endParaRPr lang="fr-FR" sz="1200" b="1" dirty="0"/>
          </a:p>
        </p:txBody>
      </p:sp>
      <p:pic>
        <p:nvPicPr>
          <p:cNvPr id="4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503" y="5854700"/>
            <a:ext cx="1278994" cy="501650"/>
          </a:xfrm>
          <a:prstGeom prst="rect">
            <a:avLst/>
          </a:prstGeom>
          <a:noFill/>
          <a:extLst>
            <a:ext uri="{909E8E84-426E-40DD-AFC4-6F175D3DCCD1}">
              <a14:hiddenFill xmlns:a14="http://schemas.microsoft.com/office/drawing/2010/main">
                <a:solidFill>
                  <a:srgbClr val="FFFFFF"/>
                </a:solidFill>
              </a14:hiddenFill>
            </a:ext>
          </a:extLst>
        </p:spPr>
      </p:pic>
      <p:sp>
        <p:nvSpPr>
          <p:cNvPr id="44" name="Bouton d’action : Suivant 43">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5090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867524" y="2919541"/>
            <a:ext cx="4456953" cy="4810031"/>
            <a:chOff x="3851008" y="2919541"/>
            <a:chExt cx="4456953" cy="4810031"/>
          </a:xfrm>
        </p:grpSpPr>
        <p:sp>
          <p:nvSpPr>
            <p:cNvPr id="148" name="Google Shape;5771;p119"/>
            <p:cNvSpPr/>
            <p:nvPr/>
          </p:nvSpPr>
          <p:spPr>
            <a:xfrm>
              <a:off x="3851008" y="2919541"/>
              <a:ext cx="4428849" cy="4807714"/>
            </a:xfrm>
            <a:prstGeom prst="arc">
              <a:avLst>
                <a:gd name="adj1" fmla="val 16298332"/>
                <a:gd name="adj2" fmla="val 20500031"/>
              </a:avLst>
            </a:prstGeom>
            <a:noFill/>
            <a:ln w="19050" cap="flat" cmpd="sng">
              <a:solidFill>
                <a:srgbClr val="72D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771;p119"/>
            <p:cNvSpPr/>
            <p:nvPr/>
          </p:nvSpPr>
          <p:spPr>
            <a:xfrm>
              <a:off x="3879112" y="2921858"/>
              <a:ext cx="4428849" cy="4807714"/>
            </a:xfrm>
            <a:prstGeom prst="arc">
              <a:avLst>
                <a:gd name="adj1" fmla="val 11620389"/>
                <a:gd name="adj2" fmla="val 16253199"/>
              </a:avLst>
            </a:prstGeom>
            <a:noFill/>
            <a:ln w="19050" cap="flat" cmpd="sng">
              <a:solidFill>
                <a:srgbClr val="C2D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825;p119"/>
          <p:cNvSpPr/>
          <p:nvPr/>
        </p:nvSpPr>
        <p:spPr>
          <a:xfrm>
            <a:off x="3437402" y="5519697"/>
            <a:ext cx="19669" cy="19246"/>
          </a:xfrm>
          <a:custGeom>
            <a:avLst/>
            <a:gdLst/>
            <a:ahLst/>
            <a:cxnLst/>
            <a:rect l="l" t="t" r="r" b="b"/>
            <a:pathLst>
              <a:path w="843" h="843" extrusionOk="0">
                <a:moveTo>
                  <a:pt x="423" y="1"/>
                </a:moveTo>
                <a:cubicBezTo>
                  <a:pt x="191" y="1"/>
                  <a:pt x="1" y="188"/>
                  <a:pt x="1" y="423"/>
                </a:cubicBezTo>
                <a:cubicBezTo>
                  <a:pt x="1" y="656"/>
                  <a:pt x="191" y="842"/>
                  <a:pt x="423" y="842"/>
                </a:cubicBezTo>
                <a:cubicBezTo>
                  <a:pt x="656" y="842"/>
                  <a:pt x="842" y="656"/>
                  <a:pt x="842" y="423"/>
                </a:cubicBezTo>
                <a:cubicBezTo>
                  <a:pt x="842" y="188"/>
                  <a:pt x="656"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Titre 1"/>
          <p:cNvSpPr>
            <a:spLocks noGrp="1"/>
          </p:cNvSpPr>
          <p:nvPr>
            <p:ph type="title"/>
          </p:nvPr>
        </p:nvSpPr>
        <p:spPr>
          <a:xfrm>
            <a:off x="3212692" y="246907"/>
            <a:ext cx="5766616" cy="627623"/>
          </a:xfrm>
        </p:spPr>
        <p:txBody>
          <a:bodyPr>
            <a:normAutofit fontScale="90000"/>
          </a:bodyPr>
          <a:lstStyle/>
          <a:p>
            <a:pPr algn="ctr"/>
            <a:r>
              <a:rPr lang="fr-FR" sz="3600" dirty="0"/>
              <a:t>PERSONNELS CONCERNÉS</a:t>
            </a:r>
          </a:p>
        </p:txBody>
      </p:sp>
      <p:graphicFrame>
        <p:nvGraphicFramePr>
          <p:cNvPr id="205" name="Tableau 204"/>
          <p:cNvGraphicFramePr>
            <a:graphicFrameLocks noGrp="1"/>
          </p:cNvGraphicFramePr>
          <p:nvPr>
            <p:extLst>
              <p:ext uri="{D42A27DB-BD31-4B8C-83A1-F6EECF244321}">
                <p14:modId xmlns:p14="http://schemas.microsoft.com/office/powerpoint/2010/main" val="1600673186"/>
              </p:ext>
            </p:extLst>
          </p:nvPr>
        </p:nvGraphicFramePr>
        <p:xfrm>
          <a:off x="326075" y="1160852"/>
          <a:ext cx="11609720" cy="1211580"/>
        </p:xfrm>
        <a:graphic>
          <a:graphicData uri="http://schemas.openxmlformats.org/drawingml/2006/table">
            <a:tbl>
              <a:tblPr>
                <a:tableStyleId>{5C22544A-7EE6-4342-B048-85BDC9FD1C3A}</a:tableStyleId>
              </a:tblPr>
              <a:tblGrid>
                <a:gridCol w="5804860">
                  <a:extLst>
                    <a:ext uri="{9D8B030D-6E8A-4147-A177-3AD203B41FA5}">
                      <a16:colId xmlns:a16="http://schemas.microsoft.com/office/drawing/2014/main" val="1783155349"/>
                    </a:ext>
                  </a:extLst>
                </a:gridCol>
                <a:gridCol w="5804860">
                  <a:extLst>
                    <a:ext uri="{9D8B030D-6E8A-4147-A177-3AD203B41FA5}">
                      <a16:colId xmlns:a16="http://schemas.microsoft.com/office/drawing/2014/main" val="2614487391"/>
                    </a:ext>
                  </a:extLst>
                </a:gridCol>
              </a:tblGrid>
              <a:tr h="1169999">
                <a:tc>
                  <a:txBody>
                    <a:bodyPr/>
                    <a:lstStyle/>
                    <a:p>
                      <a:pPr marL="0" indent="0">
                        <a:lnSpc>
                          <a:spcPct val="100000"/>
                        </a:lnSpc>
                        <a:buNone/>
                      </a:pPr>
                      <a:r>
                        <a:rPr lang="fr-FR" sz="1050" dirty="0"/>
                        <a:t>Le </a:t>
                      </a:r>
                      <a:r>
                        <a:rPr lang="fr-FR" sz="1050" b="1" u="sng" dirty="0"/>
                        <a:t>recueil de données (1) </a:t>
                      </a:r>
                      <a:r>
                        <a:rPr lang="fr-FR" sz="1050" dirty="0"/>
                        <a:t>peut être mené par :</a:t>
                      </a:r>
                    </a:p>
                    <a:p>
                      <a:pPr marL="171450" indent="-108000">
                        <a:lnSpc>
                          <a:spcPct val="100000"/>
                        </a:lnSpc>
                        <a:spcBef>
                          <a:spcPts val="0"/>
                        </a:spcBef>
                        <a:buFont typeface="Arial" panose="020B0604020202020204" pitchFamily="34" charset="0"/>
                        <a:buChar char="•"/>
                      </a:pPr>
                      <a:r>
                        <a:rPr lang="fr-FR" sz="1050" dirty="0"/>
                        <a:t>Un pharmacien/docteur junior ;</a:t>
                      </a:r>
                    </a:p>
                    <a:p>
                      <a:pPr marL="171450" indent="-108000">
                        <a:lnSpc>
                          <a:spcPct val="100000"/>
                        </a:lnSpc>
                        <a:spcBef>
                          <a:spcPts val="0"/>
                        </a:spcBef>
                        <a:buFont typeface="Arial" panose="020B0604020202020204" pitchFamily="34" charset="0"/>
                        <a:buChar char="•"/>
                      </a:pPr>
                      <a:r>
                        <a:rPr lang="fr-FR" sz="1050" dirty="0"/>
                        <a:t>Un étudiant en pharmacie de 3</a:t>
                      </a:r>
                      <a:r>
                        <a:rPr lang="fr-FR" sz="1050" baseline="30000" dirty="0"/>
                        <a:t>ème</a:t>
                      </a:r>
                      <a:r>
                        <a:rPr lang="fr-FR" sz="1050" dirty="0"/>
                        <a:t> cycle, sous le contrôle effectif du pharmacien ;</a:t>
                      </a:r>
                    </a:p>
                    <a:p>
                      <a:pPr marL="171450" indent="-108000">
                        <a:lnSpc>
                          <a:spcPct val="100000"/>
                        </a:lnSpc>
                        <a:spcBef>
                          <a:spcPts val="0"/>
                        </a:spcBef>
                        <a:buFont typeface="Arial" panose="020B0604020202020204" pitchFamily="34" charset="0"/>
                        <a:buChar char="•"/>
                      </a:pPr>
                      <a:r>
                        <a:rPr lang="fr-FR" sz="1050" dirty="0"/>
                        <a:t>Un étudiant hospitalier en pharmacie, sous la responsabilité des pharmaciens et sous la surveillance des internes en pharmacie ;</a:t>
                      </a:r>
                    </a:p>
                    <a:p>
                      <a:pPr marL="171450" indent="-108000">
                        <a:lnSpc>
                          <a:spcPct val="100000"/>
                        </a:lnSpc>
                        <a:spcBef>
                          <a:spcPts val="0"/>
                        </a:spcBef>
                        <a:buFont typeface="Arial" panose="020B0604020202020204" pitchFamily="34" charset="0"/>
                        <a:buChar char="•"/>
                      </a:pPr>
                      <a:r>
                        <a:rPr lang="fr-FR" sz="1050" dirty="0"/>
                        <a:t>Un préparateur en pharmacie hospitalière, sous la responsabilité et le contrôle effectif d’un pharmacien hospitalier.</a:t>
                      </a:r>
                    </a:p>
                  </a:txBody>
                  <a:tcPr>
                    <a:solidFill>
                      <a:srgbClr val="F6F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1" u="sng" dirty="0"/>
                        <a:t>L’organisation et l’analyse des données (2)</a:t>
                      </a:r>
                      <a:r>
                        <a:rPr lang="fr-FR" sz="1050" b="1" dirty="0"/>
                        <a:t> </a:t>
                      </a:r>
                      <a:r>
                        <a:rPr lang="fr-FR" sz="1050" dirty="0"/>
                        <a:t>et la proposition d’un</a:t>
                      </a:r>
                      <a:r>
                        <a:rPr lang="fr-FR" sz="1050" b="1" dirty="0"/>
                        <a:t> </a:t>
                      </a:r>
                      <a:r>
                        <a:rPr lang="fr-FR" sz="1050" b="1" u="sng" dirty="0"/>
                        <a:t>plan d’action (3)</a:t>
                      </a:r>
                      <a:r>
                        <a:rPr lang="fr-FR" sz="1050" b="1" dirty="0"/>
                        <a:t> </a:t>
                      </a:r>
                      <a:r>
                        <a:rPr lang="fr-FR" sz="1050" dirty="0"/>
                        <a:t>font appel à l’expertise pharmaceutique clinique (EPC) : ces étapes sont effectuées par un pharmacien / docteur junior, ou un étudiant en pharmacie de troisième cycle sous contrôle effectif du pharmacien.</a:t>
                      </a:r>
                    </a:p>
                  </a:txBody>
                  <a:tcPr>
                    <a:solidFill>
                      <a:srgbClr val="FBFFF7"/>
                    </a:solidFill>
                  </a:tcPr>
                </a:tc>
                <a:extLst>
                  <a:ext uri="{0D108BD9-81ED-4DB2-BD59-A6C34878D82A}">
                    <a16:rowId xmlns:a16="http://schemas.microsoft.com/office/drawing/2014/main" val="970619200"/>
                  </a:ext>
                </a:extLst>
              </a:tr>
            </a:tbl>
          </a:graphicData>
        </a:graphic>
      </p:graphicFrame>
      <p:pic>
        <p:nvPicPr>
          <p:cNvPr id="213"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5" y="328949"/>
            <a:ext cx="1159825" cy="454909"/>
          </a:xfrm>
          <a:prstGeom prst="rect">
            <a:avLst/>
          </a:prstGeom>
          <a:noFill/>
          <a:extLst>
            <a:ext uri="{909E8E84-426E-40DD-AFC4-6F175D3DCCD1}">
              <a14:hiddenFill xmlns:a14="http://schemas.microsoft.com/office/drawing/2010/main">
                <a:solidFill>
                  <a:srgbClr val="FFFFFF"/>
                </a:solidFill>
              </a14:hiddenFill>
            </a:ext>
          </a:extLst>
        </p:spPr>
      </p:pic>
      <p:sp>
        <p:nvSpPr>
          <p:cNvPr id="136" name="Bouton d’action : Suivant 135">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2" name="Groupe 1"/>
          <p:cNvGrpSpPr/>
          <p:nvPr/>
        </p:nvGrpSpPr>
        <p:grpSpPr>
          <a:xfrm>
            <a:off x="102152" y="2741193"/>
            <a:ext cx="11951485" cy="3514218"/>
            <a:chOff x="3424" y="2741193"/>
            <a:chExt cx="11951485" cy="3514218"/>
          </a:xfrm>
        </p:grpSpPr>
        <p:sp>
          <p:nvSpPr>
            <p:cNvPr id="72" name="Google Shape;5776;p119"/>
            <p:cNvSpPr/>
            <p:nvPr/>
          </p:nvSpPr>
          <p:spPr>
            <a:xfrm>
              <a:off x="4973635" y="2789505"/>
              <a:ext cx="2082714" cy="582411"/>
            </a:xfrm>
            <a:prstGeom prst="rect">
              <a:avLst/>
            </a:prstGeom>
            <a:solidFill>
              <a:srgbClr val="DFFFB9"/>
            </a:solidFill>
            <a:ln w="19050" cap="flat" cmpd="sng">
              <a:solidFill>
                <a:srgbClr val="72D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050" b="1" dirty="0">
                  <a:latin typeface="Marianne" panose="02000000000000000000" pitchFamily="2" charset="0"/>
                </a:rPr>
                <a:t>2.</a:t>
              </a:r>
            </a:p>
            <a:p>
              <a:pPr marL="0" lvl="0" indent="0" algn="ctr" rtl="0">
                <a:spcBef>
                  <a:spcPts val="0"/>
                </a:spcBef>
                <a:spcAft>
                  <a:spcPts val="0"/>
                </a:spcAft>
                <a:buNone/>
              </a:pPr>
              <a:r>
                <a:rPr lang="fr-FR" sz="1050" dirty="0">
                  <a:latin typeface="Marianne" panose="02000000000000000000" pitchFamily="2" charset="0"/>
                </a:rPr>
                <a:t>Organisation et analyse des données</a:t>
              </a:r>
              <a:endParaRPr sz="1050" dirty="0">
                <a:latin typeface="Marianne" panose="02000000000000000000" pitchFamily="2" charset="0"/>
              </a:endParaRPr>
            </a:p>
          </p:txBody>
        </p:sp>
        <p:sp>
          <p:nvSpPr>
            <p:cNvPr id="73" name="Google Shape;5775;p119"/>
            <p:cNvSpPr/>
            <p:nvPr/>
          </p:nvSpPr>
          <p:spPr>
            <a:xfrm>
              <a:off x="3508684" y="4532977"/>
              <a:ext cx="892643" cy="833060"/>
            </a:xfrm>
            <a:prstGeom prst="rect">
              <a:avLst/>
            </a:prstGeom>
            <a:solidFill>
              <a:srgbClr val="E9F1FF"/>
            </a:solidFill>
            <a:ln w="19050" cap="flat" cmpd="sng">
              <a:solidFill>
                <a:srgbClr val="C2D6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050" b="1" dirty="0">
                  <a:latin typeface="Marianne" panose="02000000000000000000" pitchFamily="2" charset="0"/>
                </a:rPr>
                <a:t>1.</a:t>
              </a:r>
            </a:p>
            <a:p>
              <a:pPr marL="0" lvl="0" indent="0" algn="ctr" rtl="0">
                <a:spcBef>
                  <a:spcPts val="0"/>
                </a:spcBef>
                <a:spcAft>
                  <a:spcPts val="0"/>
                </a:spcAft>
                <a:buNone/>
              </a:pPr>
              <a:r>
                <a:rPr lang="fr-FR" sz="1050" dirty="0">
                  <a:latin typeface="Marianne" panose="02000000000000000000" pitchFamily="2" charset="0"/>
                </a:rPr>
                <a:t>Recueil des données</a:t>
              </a:r>
              <a:endParaRPr sz="1050" dirty="0">
                <a:latin typeface="Marianne" panose="02000000000000000000" pitchFamily="2" charset="0"/>
              </a:endParaRPr>
            </a:p>
          </p:txBody>
        </p:sp>
        <p:sp>
          <p:nvSpPr>
            <p:cNvPr id="74" name="Google Shape;5778;p119"/>
            <p:cNvSpPr/>
            <p:nvPr/>
          </p:nvSpPr>
          <p:spPr>
            <a:xfrm>
              <a:off x="7684866" y="4532977"/>
              <a:ext cx="892643" cy="833061"/>
            </a:xfrm>
            <a:prstGeom prst="rect">
              <a:avLst/>
            </a:prstGeom>
            <a:solidFill>
              <a:srgbClr val="DFFFB9"/>
            </a:solidFill>
            <a:ln w="19050" cap="flat" cmpd="sng">
              <a:solidFill>
                <a:srgbClr val="72D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050" b="1" dirty="0">
                  <a:latin typeface="Marianne" panose="02000000000000000000" pitchFamily="2" charset="0"/>
                </a:rPr>
                <a:t>3.</a:t>
              </a:r>
            </a:p>
            <a:p>
              <a:pPr marL="0" lvl="0" indent="0" algn="ctr" rtl="0">
                <a:spcBef>
                  <a:spcPts val="0"/>
                </a:spcBef>
                <a:spcAft>
                  <a:spcPts val="0"/>
                </a:spcAft>
                <a:buNone/>
              </a:pPr>
              <a:r>
                <a:rPr lang="fr-FR" sz="1050" dirty="0">
                  <a:latin typeface="Marianne" panose="02000000000000000000" pitchFamily="2" charset="0"/>
                </a:rPr>
                <a:t>Plan d’action</a:t>
              </a:r>
              <a:endParaRPr sz="1050" dirty="0">
                <a:latin typeface="Marianne" panose="02000000000000000000" pitchFamily="2" charset="0"/>
              </a:endParaRPr>
            </a:p>
          </p:txBody>
        </p:sp>
        <p:sp>
          <p:nvSpPr>
            <p:cNvPr id="75" name="Google Shape;5825;p119"/>
            <p:cNvSpPr/>
            <p:nvPr/>
          </p:nvSpPr>
          <p:spPr>
            <a:xfrm>
              <a:off x="3384498" y="4503283"/>
              <a:ext cx="19669" cy="19246"/>
            </a:xfrm>
            <a:custGeom>
              <a:avLst/>
              <a:gdLst/>
              <a:ahLst/>
              <a:cxnLst/>
              <a:rect l="l" t="t" r="r" b="b"/>
              <a:pathLst>
                <a:path w="843" h="843" extrusionOk="0">
                  <a:moveTo>
                    <a:pt x="423" y="1"/>
                  </a:moveTo>
                  <a:cubicBezTo>
                    <a:pt x="191" y="1"/>
                    <a:pt x="1" y="188"/>
                    <a:pt x="1" y="423"/>
                  </a:cubicBezTo>
                  <a:cubicBezTo>
                    <a:pt x="1" y="656"/>
                    <a:pt x="191" y="842"/>
                    <a:pt x="423" y="842"/>
                  </a:cubicBezTo>
                  <a:cubicBezTo>
                    <a:pt x="656" y="842"/>
                    <a:pt x="842" y="656"/>
                    <a:pt x="842" y="423"/>
                  </a:cubicBezTo>
                  <a:cubicBezTo>
                    <a:pt x="842" y="188"/>
                    <a:pt x="656"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ZoneTexte 75"/>
            <p:cNvSpPr txBox="1"/>
            <p:nvPr/>
          </p:nvSpPr>
          <p:spPr>
            <a:xfrm>
              <a:off x="460925" y="4527235"/>
              <a:ext cx="2948421" cy="400110"/>
            </a:xfrm>
            <a:prstGeom prst="rect">
              <a:avLst/>
            </a:prstGeom>
            <a:noFill/>
          </p:spPr>
          <p:txBody>
            <a:bodyPr wrap="square" rtlCol="0">
              <a:spAutoFit/>
            </a:bodyPr>
            <a:lstStyle/>
            <a:p>
              <a:pPr marL="172800" indent="-172800" algn="just">
                <a:buClr>
                  <a:schemeClr val="tx1"/>
                </a:buClr>
                <a:buFontTx/>
                <a:buChar char="-"/>
              </a:pPr>
              <a:r>
                <a:rPr lang="fr-FR" sz="1000" b="1" dirty="0">
                  <a:solidFill>
                    <a:srgbClr val="003CB3"/>
                  </a:solidFill>
                  <a:latin typeface="Marianne" panose="02000000000000000000" pitchFamily="2" charset="0"/>
                </a:rPr>
                <a:t>Entretien de recueil structuré </a:t>
              </a:r>
              <a:r>
                <a:rPr lang="fr-FR" sz="1000" dirty="0">
                  <a:latin typeface="Marianne" panose="02000000000000000000" pitchFamily="2" charset="0"/>
                </a:rPr>
                <a:t>(</a:t>
              </a:r>
              <a:r>
                <a:rPr lang="fr-FR" sz="1000" dirty="0">
                  <a:latin typeface="Marianne" panose="02000000000000000000" pitchFamily="2" charset="0"/>
                  <a:hlinkClick r:id="rId3"/>
                </a:rPr>
                <a:t>BPPC 2022</a:t>
              </a:r>
              <a:r>
                <a:rPr lang="fr-FR" sz="1000" dirty="0">
                  <a:latin typeface="Marianne" panose="02000000000000000000" pitchFamily="2" charset="0"/>
                </a:rPr>
                <a:t>)</a:t>
              </a:r>
            </a:p>
            <a:p>
              <a:pPr marL="172800" indent="-172800" algn="just">
                <a:buClr>
                  <a:schemeClr val="tx1"/>
                </a:buClr>
                <a:buFontTx/>
                <a:buChar char="-"/>
              </a:pPr>
              <a:r>
                <a:rPr lang="fr-FR" sz="1000" dirty="0">
                  <a:latin typeface="Marianne" panose="02000000000000000000" pitchFamily="2" charset="0"/>
                </a:rPr>
                <a:t>Approche holistique du patient</a:t>
              </a:r>
              <a:endParaRPr lang="fr-FR" sz="500" dirty="0">
                <a:latin typeface="Marianne" panose="02000000000000000000" pitchFamily="2" charset="0"/>
              </a:endParaRPr>
            </a:p>
          </p:txBody>
        </p:sp>
        <p:sp>
          <p:nvSpPr>
            <p:cNvPr id="77" name="ZoneTexte 76"/>
            <p:cNvSpPr txBox="1"/>
            <p:nvPr/>
          </p:nvSpPr>
          <p:spPr>
            <a:xfrm>
              <a:off x="6849089" y="2741193"/>
              <a:ext cx="5105820" cy="861774"/>
            </a:xfrm>
            <a:prstGeom prst="rect">
              <a:avLst/>
            </a:prstGeom>
            <a:noFill/>
          </p:spPr>
          <p:txBody>
            <a:bodyPr wrap="square" rtlCol="0">
              <a:spAutoFit/>
            </a:bodyPr>
            <a:lstStyle/>
            <a:p>
              <a:pPr marL="628650" lvl="1" indent="-172800" algn="just">
                <a:buFontTx/>
                <a:buChar char="-"/>
              </a:pPr>
              <a:r>
                <a:rPr lang="fr-FR" sz="1000" dirty="0">
                  <a:latin typeface="Marianne" panose="02000000000000000000" pitchFamily="2" charset="0"/>
                </a:rPr>
                <a:t>Evaluation : de l’</a:t>
              </a:r>
              <a:r>
                <a:rPr lang="fr-FR" sz="1000" b="1" dirty="0">
                  <a:latin typeface="Marianne" panose="02000000000000000000" pitchFamily="2" charset="0"/>
                </a:rPr>
                <a:t>efficacité</a:t>
              </a:r>
              <a:r>
                <a:rPr lang="fr-FR" sz="1000" dirty="0">
                  <a:latin typeface="Marianne" panose="02000000000000000000" pitchFamily="2" charset="0"/>
                </a:rPr>
                <a:t> des traitements en fonction de </a:t>
              </a:r>
              <a:r>
                <a:rPr lang="fr-FR" sz="1000" b="1" dirty="0">
                  <a:latin typeface="Marianne" panose="02000000000000000000" pitchFamily="2" charset="0"/>
                </a:rPr>
                <a:t>l’intention thérapeutique</a:t>
              </a:r>
              <a:r>
                <a:rPr lang="fr-FR" sz="1000" dirty="0">
                  <a:latin typeface="Marianne" panose="02000000000000000000" pitchFamily="2" charset="0"/>
                </a:rPr>
                <a:t>, de la </a:t>
              </a:r>
              <a:r>
                <a:rPr lang="fr-FR" sz="1000" b="1" dirty="0">
                  <a:latin typeface="Marianne" panose="02000000000000000000" pitchFamily="2" charset="0"/>
                </a:rPr>
                <a:t>tolérance</a:t>
              </a:r>
              <a:r>
                <a:rPr lang="fr-FR" sz="1000" dirty="0">
                  <a:latin typeface="Marianne" panose="02000000000000000000" pitchFamily="2" charset="0"/>
                </a:rPr>
                <a:t>, de leur place dans la </a:t>
              </a:r>
              <a:r>
                <a:rPr lang="fr-FR" sz="1000" b="1" dirty="0">
                  <a:latin typeface="Marianne" panose="02000000000000000000" pitchFamily="2" charset="0"/>
                </a:rPr>
                <a:t>stratégie thérapeutique</a:t>
              </a:r>
              <a:r>
                <a:rPr lang="fr-FR" sz="1000" dirty="0">
                  <a:latin typeface="Marianne" panose="02000000000000000000" pitchFamily="2" charset="0"/>
                </a:rPr>
                <a:t>, de l’</a:t>
              </a:r>
              <a:r>
                <a:rPr lang="fr-FR" sz="1000" b="1" dirty="0">
                  <a:latin typeface="Marianne" panose="02000000000000000000" pitchFamily="2" charset="0"/>
                </a:rPr>
                <a:t>adhésion</a:t>
              </a:r>
              <a:r>
                <a:rPr lang="fr-FR" sz="1000" dirty="0">
                  <a:latin typeface="Marianne" panose="02000000000000000000" pitchFamily="2" charset="0"/>
                </a:rPr>
                <a:t> du patient…</a:t>
              </a:r>
            </a:p>
            <a:p>
              <a:pPr marL="628650" lvl="1" indent="-172800" algn="just">
                <a:buFontTx/>
                <a:buChar char="-"/>
              </a:pPr>
              <a:r>
                <a:rPr lang="fr-FR" sz="1000" dirty="0">
                  <a:latin typeface="Marianne" panose="02000000000000000000" pitchFamily="2" charset="0"/>
                </a:rPr>
                <a:t>Identification et </a:t>
              </a:r>
              <a:r>
                <a:rPr lang="fr-FR" sz="1000" b="1" dirty="0">
                  <a:latin typeface="Marianne" panose="02000000000000000000" pitchFamily="2" charset="0"/>
                </a:rPr>
                <a:t>priorisation</a:t>
              </a:r>
              <a:r>
                <a:rPr lang="fr-FR" sz="1000" dirty="0">
                  <a:latin typeface="Marianne" panose="02000000000000000000" pitchFamily="2" charset="0"/>
                </a:rPr>
                <a:t> des problèmes de santé, des besoins de prévention et de dépistage.</a:t>
              </a:r>
            </a:p>
          </p:txBody>
        </p:sp>
        <p:sp>
          <p:nvSpPr>
            <p:cNvPr id="78" name="Rectangle 77"/>
            <p:cNvSpPr/>
            <p:nvPr/>
          </p:nvSpPr>
          <p:spPr>
            <a:xfrm>
              <a:off x="427036" y="3609732"/>
              <a:ext cx="3825939" cy="400110"/>
            </a:xfrm>
            <a:prstGeom prst="rect">
              <a:avLst/>
            </a:prstGeom>
            <a:ln>
              <a:noFill/>
            </a:ln>
          </p:spPr>
          <p:txBody>
            <a:bodyPr wrap="square">
              <a:spAutoFit/>
            </a:bodyPr>
            <a:lstStyle/>
            <a:p>
              <a:r>
                <a:rPr lang="fr-FR" sz="1000" dirty="0">
                  <a:solidFill>
                    <a:srgbClr val="000000"/>
                  </a:solidFill>
                  <a:latin typeface="Marianne" panose="02000000000000000000" pitchFamily="2" charset="0"/>
                </a:rPr>
                <a:t>🔎 </a:t>
              </a:r>
              <a:r>
                <a:rPr lang="fr-FR" sz="1000" i="1" dirty="0">
                  <a:solidFill>
                    <a:srgbClr val="000000"/>
                  </a:solidFill>
                  <a:latin typeface="Marianne" panose="02000000000000000000" pitchFamily="2" charset="0"/>
                </a:rPr>
                <a:t>Activité complémentaire mais </a:t>
              </a:r>
              <a:r>
                <a:rPr lang="fr-FR" sz="1000" b="1" i="1" dirty="0">
                  <a:solidFill>
                    <a:srgbClr val="000000"/>
                  </a:solidFill>
                  <a:latin typeface="Marianne" panose="02000000000000000000" pitchFamily="2" charset="0"/>
                </a:rPr>
                <a:t>distincte </a:t>
              </a:r>
              <a:r>
                <a:rPr lang="fr-FR" sz="1000" i="1" dirty="0">
                  <a:solidFill>
                    <a:srgbClr val="000000"/>
                  </a:solidFill>
                  <a:latin typeface="Marianne" panose="02000000000000000000" pitchFamily="2" charset="0"/>
                </a:rPr>
                <a:t>de la CTM sur laquelle il peut s'appuyer.</a:t>
              </a:r>
              <a:endParaRPr lang="fr-FR" sz="1000" i="1" dirty="0"/>
            </a:p>
          </p:txBody>
        </p:sp>
        <p:sp>
          <p:nvSpPr>
            <p:cNvPr id="79" name="ZoneTexte 78"/>
            <p:cNvSpPr txBox="1"/>
            <p:nvPr/>
          </p:nvSpPr>
          <p:spPr>
            <a:xfrm>
              <a:off x="5061360" y="5662768"/>
              <a:ext cx="6874435" cy="400110"/>
            </a:xfrm>
            <a:prstGeom prst="rect">
              <a:avLst/>
            </a:prstGeom>
            <a:noFill/>
          </p:spPr>
          <p:txBody>
            <a:bodyPr wrap="square" rtlCol="0">
              <a:spAutoFit/>
            </a:bodyPr>
            <a:lstStyle/>
            <a:p>
              <a:pPr algn="r"/>
              <a:r>
                <a:rPr lang="fr-FR" sz="1000" dirty="0">
                  <a:latin typeface="Marianne" panose="02000000000000000000" pitchFamily="2" charset="0"/>
                </a:rPr>
                <a:t>👆 </a:t>
              </a:r>
              <a:r>
                <a:rPr lang="fr-FR" sz="1000" u="sng" dirty="0">
                  <a:solidFill>
                    <a:schemeClr val="bg2">
                      <a:lumMod val="50000"/>
                    </a:schemeClr>
                  </a:solidFill>
                  <a:latin typeface="Marianne" panose="02000000000000000000" pitchFamily="2" charset="0"/>
                  <a:hlinkClick r:id="rId4"/>
                </a:rPr>
                <a:t>Modèle</a:t>
              </a:r>
              <a:r>
                <a:rPr lang="fr-FR" sz="1000" dirty="0">
                  <a:solidFill>
                    <a:schemeClr val="accent4">
                      <a:lumMod val="60000"/>
                      <a:lumOff val="40000"/>
                    </a:schemeClr>
                  </a:solidFill>
                  <a:latin typeface="Marianne" panose="02000000000000000000" pitchFamily="2" charset="0"/>
                  <a:hlinkClick r:id="rId4"/>
                </a:rPr>
                <a:t> </a:t>
              </a:r>
              <a:r>
                <a:rPr lang="fr-FR" sz="1000" dirty="0">
                  <a:latin typeface="Marianne" panose="02000000000000000000" pitchFamily="2" charset="0"/>
                  <a:hlinkClick r:id="rId4"/>
                </a:rPr>
                <a:t>de compte rendu de consultation pharmaceutique</a:t>
              </a:r>
              <a:r>
                <a:rPr lang="fr-FR" sz="1000" dirty="0">
                  <a:latin typeface="Marianne" panose="02000000000000000000" pitchFamily="2" charset="0"/>
                </a:rPr>
                <a:t> (OMéDIT PACA-Corse, Novembre 2024)</a:t>
              </a:r>
            </a:p>
            <a:p>
              <a:pPr algn="r"/>
              <a:r>
                <a:rPr lang="fr-FR" sz="1000" dirty="0">
                  <a:latin typeface="Marianne" panose="02000000000000000000" pitchFamily="2" charset="0"/>
                  <a:sym typeface="Webdings" panose="05030102010509060703" pitchFamily="18" charset="2"/>
                </a:rPr>
                <a:t> </a:t>
              </a:r>
              <a:r>
                <a:rPr lang="fr-FR" sz="1000" dirty="0">
                  <a:latin typeface="Marianne" panose="02000000000000000000" pitchFamily="2" charset="0"/>
                </a:rPr>
                <a:t>Traçabilité DPI et DMP, ± par messagerie sécurisée. </a:t>
              </a:r>
            </a:p>
          </p:txBody>
        </p:sp>
        <p:sp>
          <p:nvSpPr>
            <p:cNvPr id="80" name="ZoneTexte 79">
              <a:hlinkClick r:id="rId5"/>
            </p:cNvPr>
            <p:cNvSpPr txBox="1"/>
            <p:nvPr/>
          </p:nvSpPr>
          <p:spPr>
            <a:xfrm>
              <a:off x="51417" y="2754004"/>
              <a:ext cx="4792597" cy="246221"/>
            </a:xfrm>
            <a:prstGeom prst="rect">
              <a:avLst/>
            </a:prstGeom>
            <a:noFill/>
            <a:ln>
              <a:noFill/>
            </a:ln>
          </p:spPr>
          <p:txBody>
            <a:bodyPr wrap="square" rtlCol="0">
              <a:spAutoFit/>
            </a:bodyPr>
            <a:lstStyle/>
            <a:p>
              <a:pPr algn="just"/>
              <a:r>
                <a:rPr lang="fr-FR" sz="1000" dirty="0">
                  <a:latin typeface="Marianne" panose="02000000000000000000" pitchFamily="2" charset="0"/>
                </a:rPr>
                <a:t>👆 </a:t>
              </a:r>
              <a:r>
                <a:rPr lang="fr-FR" sz="1000" u="sng" dirty="0">
                  <a:solidFill>
                    <a:schemeClr val="bg2">
                      <a:lumMod val="50000"/>
                    </a:schemeClr>
                  </a:solidFill>
                  <a:latin typeface="Marianne" panose="02000000000000000000" pitchFamily="2" charset="0"/>
                </a:rPr>
                <a:t>Autodiagnostic ANAP</a:t>
              </a:r>
              <a:r>
                <a:rPr lang="fr-FR" sz="1000" dirty="0">
                  <a:solidFill>
                    <a:schemeClr val="bg2">
                      <a:lumMod val="50000"/>
                    </a:schemeClr>
                  </a:solidFill>
                  <a:latin typeface="Marianne" panose="02000000000000000000" pitchFamily="2" charset="0"/>
                </a:rPr>
                <a:t> </a:t>
              </a:r>
              <a:r>
                <a:rPr lang="fr-FR" sz="1000" dirty="0">
                  <a:latin typeface="Marianne" panose="02000000000000000000" pitchFamily="2" charset="0"/>
                </a:rPr>
                <a:t>- </a:t>
              </a:r>
              <a:r>
                <a:rPr lang="fr-FR" sz="1000" i="1" dirty="0">
                  <a:latin typeface="Marianne" panose="02000000000000000000" pitchFamily="2" charset="0"/>
                </a:rPr>
                <a:t>Evaluer les activités de Pharmacie clinique</a:t>
              </a:r>
              <a:r>
                <a:rPr lang="fr-FR" sz="1000" dirty="0">
                  <a:latin typeface="Marianne" panose="02000000000000000000" pitchFamily="2" charset="0"/>
                </a:rPr>
                <a:t> (2023)</a:t>
              </a:r>
            </a:p>
          </p:txBody>
        </p:sp>
        <p:sp>
          <p:nvSpPr>
            <p:cNvPr id="81" name="Rectangle 80"/>
            <p:cNvSpPr/>
            <p:nvPr/>
          </p:nvSpPr>
          <p:spPr>
            <a:xfrm>
              <a:off x="3424" y="4970317"/>
              <a:ext cx="3439102" cy="400110"/>
            </a:xfrm>
            <a:prstGeom prst="rect">
              <a:avLst/>
            </a:prstGeom>
          </p:spPr>
          <p:txBody>
            <a:bodyPr wrap="square">
              <a:spAutoFit/>
            </a:bodyPr>
            <a:lstStyle/>
            <a:p>
              <a:pPr marL="0" lvl="1" algn="r"/>
              <a:r>
                <a:rPr lang="fr-FR" sz="1000" dirty="0">
                  <a:latin typeface="Marianne" panose="02000000000000000000" pitchFamily="2" charset="0"/>
                </a:rPr>
                <a:t>👆 </a:t>
              </a:r>
              <a:r>
                <a:rPr lang="fr-FR" sz="1000" u="sng" dirty="0">
                  <a:solidFill>
                    <a:schemeClr val="bg2">
                      <a:lumMod val="50000"/>
                    </a:schemeClr>
                  </a:solidFill>
                  <a:latin typeface="Marianne" panose="02000000000000000000" pitchFamily="2" charset="0"/>
                  <a:hlinkClick r:id="rId6"/>
                </a:rPr>
                <a:t>Modèle</a:t>
              </a:r>
              <a:r>
                <a:rPr lang="fr-FR" sz="1000" dirty="0">
                  <a:solidFill>
                    <a:schemeClr val="bg2">
                      <a:lumMod val="50000"/>
                    </a:schemeClr>
                  </a:solidFill>
                  <a:latin typeface="Marianne" panose="02000000000000000000" pitchFamily="2" charset="0"/>
                  <a:hlinkClick r:id="rId6"/>
                </a:rPr>
                <a:t> </a:t>
              </a:r>
              <a:r>
                <a:rPr lang="fr-FR" sz="1000" dirty="0">
                  <a:latin typeface="Marianne" panose="02000000000000000000" pitchFamily="2" charset="0"/>
                  <a:hlinkClick r:id="rId6"/>
                </a:rPr>
                <a:t>de fiche de recueil de données</a:t>
              </a:r>
              <a:r>
                <a:rPr lang="fr-FR" sz="1000" dirty="0">
                  <a:latin typeface="Marianne" panose="02000000000000000000" pitchFamily="2" charset="0"/>
                </a:rPr>
                <a:t> (OMéDIT PACA-Corse, Novembre 2024) </a:t>
              </a:r>
            </a:p>
          </p:txBody>
        </p:sp>
        <p:sp>
          <p:nvSpPr>
            <p:cNvPr id="82" name="Rectangle 81"/>
            <p:cNvSpPr/>
            <p:nvPr/>
          </p:nvSpPr>
          <p:spPr>
            <a:xfrm>
              <a:off x="8655863" y="4228545"/>
              <a:ext cx="3279932" cy="1169551"/>
            </a:xfrm>
            <a:prstGeom prst="rect">
              <a:avLst/>
            </a:prstGeom>
          </p:spPr>
          <p:txBody>
            <a:bodyPr wrap="square">
              <a:spAutoFit/>
            </a:bodyPr>
            <a:lstStyle/>
            <a:p>
              <a:pPr algn="just"/>
              <a:r>
                <a:rPr lang="fr-FR" sz="1000" dirty="0">
                  <a:latin typeface="Marianne" panose="02000000000000000000" pitchFamily="2" charset="0"/>
                </a:rPr>
                <a:t>Le plan d’action comporte :</a:t>
              </a:r>
            </a:p>
            <a:p>
              <a:pPr marL="172800" lvl="1" indent="-172800" algn="just">
                <a:buFontTx/>
                <a:buChar char="-"/>
              </a:pPr>
              <a:r>
                <a:rPr lang="fr-FR" sz="1000" dirty="0">
                  <a:latin typeface="Marianne" panose="02000000000000000000" pitchFamily="2" charset="0"/>
                </a:rPr>
                <a:t>Une partie synthèse, nommée </a:t>
              </a:r>
              <a:r>
                <a:rPr lang="fr-FR" sz="1000" b="1" dirty="0">
                  <a:solidFill>
                    <a:srgbClr val="529600"/>
                  </a:solidFill>
                  <a:latin typeface="Marianne" panose="02000000000000000000" pitchFamily="2" charset="0"/>
                </a:rPr>
                <a:t>avis pharmaceutique</a:t>
              </a:r>
              <a:r>
                <a:rPr lang="fr-FR" sz="1000" dirty="0">
                  <a:latin typeface="Marianne" panose="02000000000000000000" pitchFamily="2" charset="0"/>
                </a:rPr>
                <a:t>, qui </a:t>
              </a:r>
              <a:r>
                <a:rPr lang="fr-FR" sz="1000" b="1" dirty="0">
                  <a:latin typeface="Marianne" panose="02000000000000000000" pitchFamily="2" charset="0"/>
                </a:rPr>
                <a:t>hiérarchise </a:t>
              </a:r>
              <a:r>
                <a:rPr lang="fr-FR" sz="1000" dirty="0">
                  <a:latin typeface="Marianne" panose="02000000000000000000" pitchFamily="2" charset="0"/>
                </a:rPr>
                <a:t>les actions à mener en priorité, est </a:t>
              </a:r>
              <a:r>
                <a:rPr lang="fr-FR" sz="1000" b="1" dirty="0">
                  <a:latin typeface="Marianne" panose="02000000000000000000" pitchFamily="2" charset="0"/>
                </a:rPr>
                <a:t>structurée</a:t>
              </a:r>
              <a:r>
                <a:rPr lang="fr-FR" sz="1000" dirty="0">
                  <a:latin typeface="Marianne" panose="02000000000000000000" pitchFamily="2" charset="0"/>
                </a:rPr>
                <a:t> et </a:t>
              </a:r>
              <a:r>
                <a:rPr lang="fr-FR" sz="1000" b="1" dirty="0">
                  <a:latin typeface="Marianne" panose="02000000000000000000" pitchFamily="2" charset="0"/>
                </a:rPr>
                <a:t>tracée</a:t>
              </a:r>
            </a:p>
            <a:p>
              <a:pPr marL="172800" lvl="1" indent="-172800" algn="just">
                <a:buFontTx/>
                <a:buChar char="-"/>
              </a:pPr>
              <a:r>
                <a:rPr lang="fr-FR" sz="1000" b="1" dirty="0">
                  <a:latin typeface="Marianne" panose="02000000000000000000" pitchFamily="2" charset="0"/>
                </a:rPr>
                <a:t>Conseils </a:t>
              </a:r>
              <a:r>
                <a:rPr lang="fr-FR" sz="1000" dirty="0">
                  <a:latin typeface="Marianne" panose="02000000000000000000" pitchFamily="2" charset="0"/>
                </a:rPr>
                <a:t>± un plan de prise donnés au patient</a:t>
              </a:r>
            </a:p>
            <a:p>
              <a:pPr marL="172800" lvl="1" indent="-172800" algn="just">
                <a:buFontTx/>
                <a:buChar char="-"/>
              </a:pPr>
              <a:r>
                <a:rPr lang="fr-FR" sz="1000" b="1" dirty="0">
                  <a:solidFill>
                    <a:srgbClr val="529600"/>
                  </a:solidFill>
                  <a:latin typeface="Marianne" panose="02000000000000000000" pitchFamily="2" charset="0"/>
                </a:rPr>
                <a:t>Entretien de restitution</a:t>
              </a:r>
            </a:p>
            <a:p>
              <a:pPr marL="172800" lvl="1" indent="-172800" algn="just">
                <a:buFontTx/>
                <a:buChar char="-"/>
              </a:pPr>
              <a:r>
                <a:rPr lang="fr-FR" sz="1000" dirty="0">
                  <a:latin typeface="Marianne" panose="02000000000000000000" pitchFamily="2" charset="0"/>
                </a:rPr>
                <a:t>Si </a:t>
              </a:r>
              <a:r>
                <a:rPr lang="fr-FR" sz="1000" b="1" dirty="0">
                  <a:solidFill>
                    <a:srgbClr val="529600"/>
                  </a:solidFill>
                  <a:latin typeface="Marianne" panose="02000000000000000000" pitchFamily="2" charset="0"/>
                </a:rPr>
                <a:t>suivi</a:t>
              </a:r>
              <a:r>
                <a:rPr lang="fr-FR" sz="1000" dirty="0">
                  <a:latin typeface="Marianne" panose="02000000000000000000" pitchFamily="2" charset="0"/>
                </a:rPr>
                <a:t> programmé :</a:t>
              </a:r>
              <a:r>
                <a:rPr lang="fr-FR" sz="1000" b="1" dirty="0">
                  <a:solidFill>
                    <a:srgbClr val="529600"/>
                  </a:solidFill>
                  <a:latin typeface="Marianne" panose="02000000000000000000" pitchFamily="2" charset="0"/>
                </a:rPr>
                <a:t> initiation d’un PPP</a:t>
              </a:r>
            </a:p>
          </p:txBody>
        </p:sp>
        <p:grpSp>
          <p:nvGrpSpPr>
            <p:cNvPr id="83" name="Groupe 82"/>
            <p:cNvGrpSpPr/>
            <p:nvPr/>
          </p:nvGrpSpPr>
          <p:grpSpPr>
            <a:xfrm>
              <a:off x="4845700" y="3717215"/>
              <a:ext cx="2338584" cy="2538196"/>
              <a:chOff x="4324436" y="2055515"/>
              <a:chExt cx="3573026" cy="3878006"/>
            </a:xfrm>
          </p:grpSpPr>
          <p:sp>
            <p:nvSpPr>
              <p:cNvPr id="84" name="Google Shape;5774;p119"/>
              <p:cNvSpPr/>
              <p:nvPr/>
            </p:nvSpPr>
            <p:spPr>
              <a:xfrm rot="6761633">
                <a:off x="4324436" y="2360495"/>
                <a:ext cx="3573026" cy="3573026"/>
              </a:xfrm>
              <a:prstGeom prst="chord">
                <a:avLst>
                  <a:gd name="adj1" fmla="val 3200649"/>
                  <a:gd name="adj2" fmla="val 15657153"/>
                </a:avLst>
              </a:prstGeom>
              <a:gradFill flip="none" rotWithShape="1">
                <a:gsLst>
                  <a:gs pos="0">
                    <a:srgbClr val="72D000"/>
                  </a:gs>
                  <a:gs pos="49000">
                    <a:schemeClr val="bg1"/>
                  </a:gs>
                  <a:gs pos="22000">
                    <a:srgbClr val="DFFFB9"/>
                  </a:gs>
                  <a:gs pos="100000">
                    <a:srgbClr val="E0EBFF"/>
                  </a:gs>
                </a:gsLst>
                <a:lin ang="27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roupe 84"/>
              <p:cNvGrpSpPr/>
              <p:nvPr/>
            </p:nvGrpSpPr>
            <p:grpSpPr>
              <a:xfrm>
                <a:off x="4979607" y="2055515"/>
                <a:ext cx="1787589" cy="2513752"/>
                <a:chOff x="4979607" y="2055515"/>
                <a:chExt cx="1787589" cy="2513752"/>
              </a:xfrm>
            </p:grpSpPr>
            <p:grpSp>
              <p:nvGrpSpPr>
                <p:cNvPr id="86" name="Groupe 85"/>
                <p:cNvGrpSpPr/>
                <p:nvPr/>
              </p:nvGrpSpPr>
              <p:grpSpPr>
                <a:xfrm>
                  <a:off x="5424805" y="2055515"/>
                  <a:ext cx="1342391" cy="2513752"/>
                  <a:chOff x="876246" y="2709293"/>
                  <a:chExt cx="2215486" cy="4148707"/>
                </a:xfrm>
                <a:effectLst>
                  <a:outerShdw blurRad="63500" sx="102000" sy="102000" algn="ctr" rotWithShape="0">
                    <a:prstClr val="black">
                      <a:alpha val="40000"/>
                    </a:prstClr>
                  </a:outerShdw>
                </a:effectLst>
              </p:grpSpPr>
              <p:grpSp>
                <p:nvGrpSpPr>
                  <p:cNvPr id="91" name="Groupe 90"/>
                  <p:cNvGrpSpPr/>
                  <p:nvPr/>
                </p:nvGrpSpPr>
                <p:grpSpPr>
                  <a:xfrm>
                    <a:off x="876246" y="2709293"/>
                    <a:ext cx="2215486" cy="4148707"/>
                    <a:chOff x="3995936" y="498026"/>
                    <a:chExt cx="3396343" cy="6359974"/>
                  </a:xfrm>
                </p:grpSpPr>
                <p:sp>
                  <p:nvSpPr>
                    <p:cNvPr id="93" name="Forme libre 92"/>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Forme libre 93"/>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Forme libre 94"/>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Forme libre 95"/>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p:cNvCxnSpPr>
                      <a:stCxn id="94" idx="21"/>
                      <a:endCxn id="94"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a:stCxn id="94" idx="1"/>
                      <a:endCxn id="94"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a:stCxn id="95"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a:stCxn id="96" idx="6"/>
                      <a:endCxn id="96"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1" name="Groupe 112"/>
                    <p:cNvGrpSpPr/>
                    <p:nvPr/>
                  </p:nvGrpSpPr>
                  <p:grpSpPr>
                    <a:xfrm>
                      <a:off x="4572000" y="498026"/>
                      <a:ext cx="2304256" cy="2947769"/>
                      <a:chOff x="4572000" y="498026"/>
                      <a:chExt cx="2304256" cy="2947769"/>
                    </a:xfrm>
                  </p:grpSpPr>
                  <p:grpSp>
                    <p:nvGrpSpPr>
                      <p:cNvPr id="105" name="Groupe 88"/>
                      <p:cNvGrpSpPr/>
                      <p:nvPr/>
                    </p:nvGrpSpPr>
                    <p:grpSpPr>
                      <a:xfrm>
                        <a:off x="4572000" y="498026"/>
                        <a:ext cx="2304256" cy="2947769"/>
                        <a:chOff x="4572000" y="498026"/>
                        <a:chExt cx="2304256" cy="2947769"/>
                      </a:xfrm>
                    </p:grpSpPr>
                    <p:grpSp>
                      <p:nvGrpSpPr>
                        <p:cNvPr id="108" name="Groupe 87"/>
                        <p:cNvGrpSpPr/>
                        <p:nvPr/>
                      </p:nvGrpSpPr>
                      <p:grpSpPr>
                        <a:xfrm>
                          <a:off x="4860032" y="1052736"/>
                          <a:ext cx="1732280" cy="2376264"/>
                          <a:chOff x="4860032" y="1052736"/>
                          <a:chExt cx="1732280" cy="2376264"/>
                        </a:xfrm>
                      </p:grpSpPr>
                      <p:sp>
                        <p:nvSpPr>
                          <p:cNvPr id="137" name="Forme libre 136"/>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38" name="Groupe 77"/>
                          <p:cNvGrpSpPr/>
                          <p:nvPr/>
                        </p:nvGrpSpPr>
                        <p:grpSpPr>
                          <a:xfrm>
                            <a:off x="5366132" y="2276872"/>
                            <a:ext cx="720080" cy="144016"/>
                            <a:chOff x="5364088" y="2276872"/>
                            <a:chExt cx="720080" cy="144016"/>
                          </a:xfrm>
                        </p:grpSpPr>
                        <p:sp>
                          <p:nvSpPr>
                            <p:cNvPr id="141" name="Organigramme : Connecteur 140"/>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Organigramme : Connecteur 141"/>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0" name="Forme libre 139"/>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9" name="Groupe 86"/>
                        <p:cNvGrpSpPr/>
                        <p:nvPr/>
                      </p:nvGrpSpPr>
                      <p:grpSpPr>
                        <a:xfrm>
                          <a:off x="4572000" y="498026"/>
                          <a:ext cx="2304256" cy="2947769"/>
                          <a:chOff x="4572000" y="498026"/>
                          <a:chExt cx="2304256" cy="2947769"/>
                        </a:xfrm>
                      </p:grpSpPr>
                      <p:sp>
                        <p:nvSpPr>
                          <p:cNvPr id="110" name="Forme libre 109"/>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Forme libre 110"/>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Forme libre 111"/>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rgbClr val="A5715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Forme libre 112"/>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4" name="Forme libre 113"/>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5" name="Forme libre 114"/>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0" name="Forme libre 119"/>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1" name="Forme libre 120"/>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2" name="Forme libre 121"/>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3" name="Forme libre 122"/>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4" name="Forme libre 123"/>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5" name="Forme libre 124"/>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6" name="Forme libre 125"/>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7" name="Forme libre 126"/>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8" name="Forme libre 127"/>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1" name="Forme libre 130"/>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2" name="Forme libre 131"/>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3" name="Forme libre 132"/>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4" name="Forme libre 133"/>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106" name="Forme libre 105"/>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Forme libre 106"/>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2" name="Groupe 116"/>
                    <p:cNvGrpSpPr/>
                    <p:nvPr/>
                  </p:nvGrpSpPr>
                  <p:grpSpPr>
                    <a:xfrm rot="381936">
                      <a:off x="5322849" y="4255193"/>
                      <a:ext cx="648072" cy="591058"/>
                      <a:chOff x="7380312" y="2721443"/>
                      <a:chExt cx="648072" cy="591058"/>
                    </a:xfrm>
                  </p:grpSpPr>
                  <p:sp>
                    <p:nvSpPr>
                      <p:cNvPr id="103" name="Forme libre 102"/>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92" name="Forme libre 91"/>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7" name="Groupe 86"/>
                <p:cNvGrpSpPr/>
                <p:nvPr/>
              </p:nvGrpSpPr>
              <p:grpSpPr>
                <a:xfrm>
                  <a:off x="4979607" y="2460876"/>
                  <a:ext cx="567027" cy="566980"/>
                  <a:chOff x="4979607" y="2460876"/>
                  <a:chExt cx="567027" cy="566980"/>
                </a:xfrm>
              </p:grpSpPr>
              <p:sp>
                <p:nvSpPr>
                  <p:cNvPr id="88" name="Google Shape;2826;p88"/>
                  <p:cNvSpPr/>
                  <p:nvPr/>
                </p:nvSpPr>
                <p:spPr>
                  <a:xfrm>
                    <a:off x="4979607" y="2460876"/>
                    <a:ext cx="567027" cy="566980"/>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28;p88"/>
                  <p:cNvSpPr/>
                  <p:nvPr/>
                </p:nvSpPr>
                <p:spPr>
                  <a:xfrm>
                    <a:off x="5205394" y="2596424"/>
                    <a:ext cx="106448" cy="272992"/>
                  </a:xfrm>
                  <a:custGeom>
                    <a:avLst/>
                    <a:gdLst/>
                    <a:ahLst/>
                    <a:cxnLst/>
                    <a:rect l="l" t="t" r="r" b="b"/>
                    <a:pathLst>
                      <a:path w="2246" h="5760" extrusionOk="0">
                        <a:moveTo>
                          <a:pt x="1" y="1"/>
                        </a:moveTo>
                        <a:lnTo>
                          <a:pt x="1" y="5760"/>
                        </a:lnTo>
                        <a:lnTo>
                          <a:pt x="2246" y="5760"/>
                        </a:lnTo>
                        <a:lnTo>
                          <a:pt x="2246" y="1"/>
                        </a:lnTo>
                        <a:close/>
                      </a:path>
                    </a:pathLst>
                  </a:custGeom>
                  <a:solidFill>
                    <a:srgbClr val="97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29;p88"/>
                  <p:cNvSpPr/>
                  <p:nvPr/>
                </p:nvSpPr>
                <p:spPr>
                  <a:xfrm>
                    <a:off x="5122170" y="2679696"/>
                    <a:ext cx="272992" cy="106448"/>
                  </a:xfrm>
                  <a:custGeom>
                    <a:avLst/>
                    <a:gdLst/>
                    <a:ahLst/>
                    <a:cxnLst/>
                    <a:rect l="l" t="t" r="r" b="b"/>
                    <a:pathLst>
                      <a:path w="5760" h="2246" extrusionOk="0">
                        <a:moveTo>
                          <a:pt x="0" y="0"/>
                        </a:moveTo>
                        <a:lnTo>
                          <a:pt x="0" y="2245"/>
                        </a:lnTo>
                        <a:lnTo>
                          <a:pt x="5759" y="2245"/>
                        </a:lnTo>
                        <a:lnTo>
                          <a:pt x="5759" y="0"/>
                        </a:lnTo>
                        <a:close/>
                      </a:path>
                    </a:pathLst>
                  </a:custGeom>
                  <a:solidFill>
                    <a:srgbClr val="97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3" name="Rectangle 142"/>
            <p:cNvSpPr/>
            <p:nvPr/>
          </p:nvSpPr>
          <p:spPr>
            <a:xfrm rot="2965104">
              <a:off x="5714066" y="3938235"/>
              <a:ext cx="1758127" cy="1167118"/>
            </a:xfrm>
            <a:prstGeom prst="rect">
              <a:avLst/>
            </a:prstGeom>
          </p:spPr>
          <p:txBody>
            <a:bodyPr wrap="square">
              <a:prstTxWarp prst="textArchUp">
                <a:avLst>
                  <a:gd name="adj" fmla="val 11797013"/>
                </a:avLst>
              </a:prstTxWarp>
              <a:spAutoFit/>
            </a:bodyPr>
            <a:lstStyle/>
            <a:p>
              <a:pPr algn="ctr">
                <a:buClr>
                  <a:schemeClr val="tx1"/>
                </a:buClr>
              </a:pPr>
              <a:r>
                <a:rPr lang="fr-FR" sz="1400" b="1" dirty="0">
                  <a:solidFill>
                    <a:srgbClr val="529600"/>
                  </a:solidFill>
                  <a:uFill>
                    <a:solidFill>
                      <a:srgbClr val="72D000"/>
                    </a:solidFill>
                  </a:uFill>
                  <a:latin typeface="Marianne" panose="02000000000000000000" pitchFamily="2" charset="0"/>
                </a:rPr>
                <a:t>Expertise</a:t>
              </a:r>
            </a:p>
            <a:p>
              <a:pPr algn="ctr">
                <a:buClr>
                  <a:schemeClr val="tx1"/>
                </a:buClr>
              </a:pPr>
              <a:r>
                <a:rPr lang="fr-FR" sz="1400" b="1" dirty="0">
                  <a:solidFill>
                    <a:srgbClr val="529600"/>
                  </a:solidFill>
                  <a:uFill>
                    <a:solidFill>
                      <a:srgbClr val="72D000"/>
                    </a:solidFill>
                  </a:uFill>
                  <a:latin typeface="Marianne" panose="02000000000000000000" pitchFamily="2" charset="0"/>
                </a:rPr>
                <a:t>pharmaceutique</a:t>
              </a:r>
            </a:p>
            <a:p>
              <a:pPr algn="ctr">
                <a:buClr>
                  <a:schemeClr val="tx1"/>
                </a:buClr>
              </a:pPr>
              <a:r>
                <a:rPr lang="fr-FR" sz="1400" b="1" dirty="0">
                  <a:solidFill>
                    <a:srgbClr val="529600"/>
                  </a:solidFill>
                  <a:uFill>
                    <a:solidFill>
                      <a:srgbClr val="72D000"/>
                    </a:solidFill>
                  </a:uFill>
                  <a:latin typeface="Marianne" panose="02000000000000000000" pitchFamily="2" charset="0"/>
                </a:rPr>
                <a:t>clinique</a:t>
              </a:r>
              <a:endParaRPr lang="fr-FR" sz="1400" b="1" dirty="0">
                <a:solidFill>
                  <a:srgbClr val="529600"/>
                </a:solidFill>
                <a:latin typeface="Marianne" panose="02000000000000000000" pitchFamily="2" charset="0"/>
              </a:endParaRPr>
            </a:p>
          </p:txBody>
        </p:sp>
        <p:sp>
          <p:nvSpPr>
            <p:cNvPr id="144" name="ZoneTexte 143">
              <a:hlinkClick r:id="rId5"/>
            </p:cNvPr>
            <p:cNvSpPr txBox="1"/>
            <p:nvPr/>
          </p:nvSpPr>
          <p:spPr>
            <a:xfrm>
              <a:off x="8002126" y="3808189"/>
              <a:ext cx="3822173" cy="253916"/>
            </a:xfrm>
            <a:prstGeom prst="rect">
              <a:avLst/>
            </a:prstGeom>
            <a:noFill/>
            <a:ln w="3175">
              <a:noFill/>
            </a:ln>
          </p:spPr>
          <p:txBody>
            <a:bodyPr wrap="square" rtlCol="0">
              <a:spAutoFit/>
            </a:bodyPr>
            <a:lstStyle/>
            <a:p>
              <a:pPr algn="just"/>
              <a:r>
                <a:rPr lang="fr-FR" sz="1050" dirty="0">
                  <a:latin typeface="Marianne" panose="02000000000000000000" pitchFamily="2" charset="0"/>
                  <a:hlinkClick r:id="rId7"/>
                </a:rPr>
                <a:t>👆 </a:t>
              </a:r>
              <a:r>
                <a:rPr lang="fr-FR" sz="1000" dirty="0">
                  <a:latin typeface="Marianne" panose="02000000000000000000" pitchFamily="2" charset="0"/>
                  <a:hlinkClick r:id="rId7"/>
                </a:rPr>
                <a:t>Démarche EPC OMéDIT PACA-Corse, Novembre 2024</a:t>
              </a:r>
              <a:endParaRPr lang="fr-FR" sz="1000" dirty="0">
                <a:latin typeface="Marianne" panose="02000000000000000000" pitchFamily="2" charset="0"/>
              </a:endParaRPr>
            </a:p>
          </p:txBody>
        </p:sp>
      </p:grpSp>
    </p:spTree>
    <p:extLst>
      <p:ext uri="{BB962C8B-B14F-4D97-AF65-F5344CB8AC3E}">
        <p14:creationId xmlns:p14="http://schemas.microsoft.com/office/powerpoint/2010/main" val="23918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e 68"/>
          <p:cNvGrpSpPr/>
          <p:nvPr/>
        </p:nvGrpSpPr>
        <p:grpSpPr>
          <a:xfrm>
            <a:off x="5388751" y="4123241"/>
            <a:ext cx="1414499" cy="2022582"/>
            <a:chOff x="190321" y="2709293"/>
            <a:chExt cx="2901411" cy="4148707"/>
          </a:xfrm>
          <a:effectLst>
            <a:outerShdw blurRad="63500" sx="102000" sy="102000" algn="ctr" rotWithShape="0">
              <a:prstClr val="black">
                <a:alpha val="40000"/>
              </a:prstClr>
            </a:outerShdw>
          </a:effectLst>
        </p:grpSpPr>
        <p:grpSp>
          <p:nvGrpSpPr>
            <p:cNvPr id="70" name="Groupe 69"/>
            <p:cNvGrpSpPr/>
            <p:nvPr/>
          </p:nvGrpSpPr>
          <p:grpSpPr>
            <a:xfrm>
              <a:off x="190321" y="3378302"/>
              <a:ext cx="935824" cy="935746"/>
              <a:chOff x="3569196" y="1356059"/>
              <a:chExt cx="935824" cy="935746"/>
            </a:xfrm>
          </p:grpSpPr>
          <p:sp>
            <p:nvSpPr>
              <p:cNvPr id="118"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roupe 70"/>
            <p:cNvGrpSpPr/>
            <p:nvPr/>
          </p:nvGrpSpPr>
          <p:grpSpPr>
            <a:xfrm>
              <a:off x="876246" y="2709293"/>
              <a:ext cx="2215486" cy="4148707"/>
              <a:chOff x="3995936" y="498026"/>
              <a:chExt cx="3396343" cy="6359974"/>
            </a:xfrm>
          </p:grpSpPr>
          <p:sp>
            <p:nvSpPr>
              <p:cNvPr id="73" name="Forme libre 72"/>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Forme libre 73"/>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Forme libre 74"/>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Forme libre 75"/>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7" name="Connecteur droit 76"/>
              <p:cNvCxnSpPr>
                <a:stCxn id="74" idx="21"/>
                <a:endCxn id="74"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a:stCxn id="74" idx="1"/>
                <a:endCxn id="74"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75"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a:stCxn id="76" idx="6"/>
                <a:endCxn id="76"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1" name="Groupe 112"/>
              <p:cNvGrpSpPr/>
              <p:nvPr/>
            </p:nvGrpSpPr>
            <p:grpSpPr>
              <a:xfrm>
                <a:off x="4572000" y="498026"/>
                <a:ext cx="2304256" cy="2947769"/>
                <a:chOff x="4572000" y="498026"/>
                <a:chExt cx="2304256" cy="2947769"/>
              </a:xfrm>
            </p:grpSpPr>
            <p:grpSp>
              <p:nvGrpSpPr>
                <p:cNvPr id="85" name="Groupe 88"/>
                <p:cNvGrpSpPr/>
                <p:nvPr/>
              </p:nvGrpSpPr>
              <p:grpSpPr>
                <a:xfrm>
                  <a:off x="4572000" y="498026"/>
                  <a:ext cx="2304256" cy="2947769"/>
                  <a:chOff x="4572000" y="498026"/>
                  <a:chExt cx="2304256" cy="2947769"/>
                </a:xfrm>
              </p:grpSpPr>
              <p:grpSp>
                <p:nvGrpSpPr>
                  <p:cNvPr id="92" name="Groupe 87"/>
                  <p:cNvGrpSpPr/>
                  <p:nvPr/>
                </p:nvGrpSpPr>
                <p:grpSpPr>
                  <a:xfrm>
                    <a:off x="4860032" y="1052736"/>
                    <a:ext cx="1732280" cy="2376264"/>
                    <a:chOff x="4860032" y="1052736"/>
                    <a:chExt cx="1732280" cy="2376264"/>
                  </a:xfrm>
                </p:grpSpPr>
                <p:sp>
                  <p:nvSpPr>
                    <p:cNvPr id="113" name="Forme libre 112"/>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14" name="Groupe 77"/>
                    <p:cNvGrpSpPr/>
                    <p:nvPr/>
                  </p:nvGrpSpPr>
                  <p:grpSpPr>
                    <a:xfrm>
                      <a:off x="5366132" y="2276872"/>
                      <a:ext cx="720080" cy="144016"/>
                      <a:chOff x="5364088" y="2276872"/>
                      <a:chExt cx="720080" cy="144016"/>
                    </a:xfrm>
                  </p:grpSpPr>
                  <p:sp>
                    <p:nvSpPr>
                      <p:cNvPr id="116" name="Organigramme : Connecteur 115"/>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Organigramme : Connecteur 116"/>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5" name="Forme libre 114"/>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93" name="Groupe 86"/>
                  <p:cNvGrpSpPr/>
                  <p:nvPr/>
                </p:nvGrpSpPr>
                <p:grpSpPr>
                  <a:xfrm>
                    <a:off x="4572000" y="498026"/>
                    <a:ext cx="2304256" cy="2947769"/>
                    <a:chOff x="4572000" y="498026"/>
                    <a:chExt cx="2304256" cy="2947769"/>
                  </a:xfrm>
                </p:grpSpPr>
                <p:sp>
                  <p:nvSpPr>
                    <p:cNvPr id="94" name="Forme libre 93"/>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Forme libre 94"/>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orme libre 95"/>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rgbClr val="A5715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Forme libre 96"/>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8" name="Forme libre 97"/>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9" name="Forme libre 98"/>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 name="Forme libre 99"/>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1" name="Forme libre 100"/>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2" name="Forme libre 101"/>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3" name="Forme libre 102"/>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4" name="Forme libre 103"/>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5" name="Forme libre 104"/>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6" name="Forme libre 105"/>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7" name="Forme libre 106"/>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8" name="Forme libre 107"/>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9" name="Forme libre 108"/>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0" name="Forme libre 109"/>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1" name="Forme libre 110"/>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2" name="Forme libre 111"/>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86" name="Forme libre 85"/>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1" name="Forme libre 90"/>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82" name="Groupe 116"/>
              <p:cNvGrpSpPr/>
              <p:nvPr/>
            </p:nvGrpSpPr>
            <p:grpSpPr>
              <a:xfrm rot="381936">
                <a:off x="5322849" y="4255193"/>
                <a:ext cx="648072" cy="591058"/>
                <a:chOff x="7380312" y="2721443"/>
                <a:chExt cx="648072" cy="591058"/>
              </a:xfrm>
            </p:grpSpPr>
            <p:sp>
              <p:nvSpPr>
                <p:cNvPr id="83" name="Forme libre 82"/>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4" name="Forme libre 83"/>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72" name="Forme libre 71"/>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0" y="6082748"/>
            <a:ext cx="12192000" cy="775252"/>
          </a:xfrm>
          <a:prstGeom prst="rect">
            <a:avLst/>
          </a:prstGeom>
          <a:solidFill>
            <a:srgbClr val="EBF7FB"/>
          </a:solidFill>
          <a:ln w="31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354" name="Tableau 353"/>
          <p:cNvGraphicFramePr>
            <a:graphicFrameLocks noGrp="1"/>
          </p:cNvGraphicFramePr>
          <p:nvPr>
            <p:extLst>
              <p:ext uri="{D42A27DB-BD31-4B8C-83A1-F6EECF244321}">
                <p14:modId xmlns:p14="http://schemas.microsoft.com/office/powerpoint/2010/main" val="770382657"/>
              </p:ext>
            </p:extLst>
          </p:nvPr>
        </p:nvGraphicFramePr>
        <p:xfrm>
          <a:off x="403879" y="6196054"/>
          <a:ext cx="10131599" cy="548640"/>
        </p:xfrm>
        <a:graphic>
          <a:graphicData uri="http://schemas.openxmlformats.org/drawingml/2006/table">
            <a:tbl>
              <a:tblPr>
                <a:tableStyleId>{5C22544A-7EE6-4342-B048-85BDC9FD1C3A}</a:tableStyleId>
              </a:tblPr>
              <a:tblGrid>
                <a:gridCol w="660736">
                  <a:extLst>
                    <a:ext uri="{9D8B030D-6E8A-4147-A177-3AD203B41FA5}">
                      <a16:colId xmlns:a16="http://schemas.microsoft.com/office/drawing/2014/main" val="3629636494"/>
                    </a:ext>
                  </a:extLst>
                </a:gridCol>
                <a:gridCol w="3467629">
                  <a:extLst>
                    <a:ext uri="{9D8B030D-6E8A-4147-A177-3AD203B41FA5}">
                      <a16:colId xmlns:a16="http://schemas.microsoft.com/office/drawing/2014/main" val="2976481996"/>
                    </a:ext>
                  </a:extLst>
                </a:gridCol>
                <a:gridCol w="6003234">
                  <a:extLst>
                    <a:ext uri="{9D8B030D-6E8A-4147-A177-3AD203B41FA5}">
                      <a16:colId xmlns:a16="http://schemas.microsoft.com/office/drawing/2014/main" val="2930977463"/>
                    </a:ext>
                  </a:extLst>
                </a:gridCol>
              </a:tblGrid>
              <a:tr h="303068">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000" dirty="0">
                          <a:solidFill>
                            <a:srgbClr val="000000"/>
                          </a:solidFill>
                          <a:latin typeface="Arial Narrow" panose="020B0606020202030204" pitchFamily="34" charset="0"/>
                        </a:rPr>
                        <a:t>Légende</a:t>
                      </a:r>
                      <a:r>
                        <a:rPr lang="fr-FR" sz="1000" baseline="0" dirty="0">
                          <a:solidFill>
                            <a:srgbClr val="000000"/>
                          </a:solidFill>
                          <a:latin typeface="Arial Narrow" panose="020B0606020202030204" pitchFamily="34" charset="0"/>
                        </a:rPr>
                        <a:t> :</a:t>
                      </a:r>
                      <a:endParaRPr lang="fr-FR" sz="1000" dirty="0">
                        <a:solidFill>
                          <a:srgbClr val="000000"/>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PS : professionnels de santé</a:t>
                      </a:r>
                    </a:p>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BPPC : bonnes pratiques de pharmacie clinique (</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hlinkClick r:id="rId3"/>
                        </a:rPr>
                        <a:t>SFPC 2022</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a:t>
                      </a:r>
                    </a:p>
                    <a:p>
                      <a:pPr marL="342900" marR="0" lvl="0" indent="-1728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000" kern="1200" dirty="0">
                          <a:solidFill>
                            <a:srgbClr val="000000"/>
                          </a:solidFill>
                          <a:latin typeface="Arial Narrow" panose="020B0606020202030204" pitchFamily="34" charset="0"/>
                          <a:ea typeface="Arial" panose="020B0604020202020204" pitchFamily="34" charset="0"/>
                          <a:cs typeface="Arial" panose="020B0604020202020204" pitchFamily="34" charset="0"/>
                        </a:rPr>
                        <a:t>EPC : expertise pharmaceutique clinique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Modèle SOC-SPV : modèle Subjectif Objectif Comportements de santé (SOC) – Savoir Pouvoir Vouloir (SPV)</a:t>
                      </a:r>
                    </a:p>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RAP : renouvellement et adaptation des prescriptions (</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hlinkClick r:id="rId4"/>
                        </a:rPr>
                        <a:t>Arrêté du 21 février 2023</a:t>
                      </a: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a:t>
                      </a:r>
                    </a:p>
                    <a:p>
                      <a:pPr marL="342900" lvl="0" indent="-172800">
                        <a:lnSpc>
                          <a:spcPct val="100000"/>
                        </a:lnSpc>
                        <a:buFont typeface="Symbol" panose="05050102010706020507" pitchFamily="18" charset="2"/>
                        <a:buChar char="-"/>
                      </a:pPr>
                      <a:r>
                        <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rPr>
                        <a:t>CTM : conciliation des traitements</a:t>
                      </a:r>
                      <a:r>
                        <a:rPr lang="fr-FR" sz="1000" baseline="0" dirty="0">
                          <a:solidFill>
                            <a:srgbClr val="000000"/>
                          </a:solidFill>
                          <a:latin typeface="Arial Narrow" panose="020B0606020202030204" pitchFamily="34" charset="0"/>
                          <a:ea typeface="Arial" panose="020B0604020202020204" pitchFamily="34" charset="0"/>
                          <a:cs typeface="Arial" panose="020B0604020202020204" pitchFamily="34" charset="0"/>
                        </a:rPr>
                        <a:t> médicamenteux</a:t>
                      </a:r>
                      <a:endParaRPr lang="fr-FR" sz="1000" dirty="0">
                        <a:solidFill>
                          <a:srgbClr val="000000"/>
                        </a:solidFill>
                        <a:latin typeface="Arial Narrow" panose="020B0606020202030204" pitchFamily="34" charset="0"/>
                        <a:ea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5676222"/>
                  </a:ext>
                </a:extLst>
              </a:tr>
            </a:tbl>
          </a:graphicData>
        </a:graphic>
      </p:graphicFrame>
      <p:sp>
        <p:nvSpPr>
          <p:cNvPr id="8" name="Titre 1"/>
          <p:cNvSpPr>
            <a:spLocks noGrp="1"/>
          </p:cNvSpPr>
          <p:nvPr>
            <p:ph type="title"/>
          </p:nvPr>
        </p:nvSpPr>
        <p:spPr>
          <a:xfrm>
            <a:off x="1852194" y="440959"/>
            <a:ext cx="8487612" cy="472798"/>
          </a:xfrm>
        </p:spPr>
        <p:txBody>
          <a:bodyPr>
            <a:normAutofit fontScale="90000"/>
          </a:bodyPr>
          <a:lstStyle/>
          <a:p>
            <a:pPr algn="ctr"/>
            <a:r>
              <a:rPr lang="fr-FR" sz="4000" dirty="0"/>
              <a:t>PROCESSUS BILAN DE MÉDICATION</a:t>
            </a:r>
          </a:p>
        </p:txBody>
      </p:sp>
      <p:pic>
        <p:nvPicPr>
          <p:cNvPr id="258"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05" y="449904"/>
            <a:ext cx="1159825" cy="454909"/>
          </a:xfrm>
          <a:prstGeom prst="rect">
            <a:avLst/>
          </a:prstGeom>
          <a:noFill/>
          <a:extLst>
            <a:ext uri="{909E8E84-426E-40DD-AFC4-6F175D3DCCD1}">
              <a14:hiddenFill xmlns:a14="http://schemas.microsoft.com/office/drawing/2010/main">
                <a:solidFill>
                  <a:srgbClr val="FFFFFF"/>
                </a:solidFill>
              </a14:hiddenFill>
            </a:ext>
          </a:extLst>
        </p:spPr>
      </p:pic>
      <p:sp>
        <p:nvSpPr>
          <p:cNvPr id="89" name="Zone de texte 57"/>
          <p:cNvSpPr txBox="1"/>
          <p:nvPr/>
        </p:nvSpPr>
        <p:spPr>
          <a:xfrm>
            <a:off x="9382125" y="1698972"/>
            <a:ext cx="1750060" cy="281305"/>
          </a:xfrm>
          <a:prstGeom prst="rect">
            <a:avLst/>
          </a:prstGeom>
          <a:noFill/>
          <a:ln w="6350">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fr-FR" sz="1200" b="1" dirty="0">
                <a:solidFill>
                  <a:srgbClr val="33CC33"/>
                </a:solidFill>
                <a:effectLst/>
                <a:latin typeface="Marianne" panose="02000000000000000000" pitchFamily="2" charset="0"/>
                <a:ea typeface="Times New Roman" panose="02020603050405020304" pitchFamily="18" charset="0"/>
                <a:cs typeface="Times New Roman" panose="02020603050405020304" pitchFamily="18" charset="0"/>
              </a:rPr>
              <a:t>3. PLAN D’ACTION</a:t>
            </a:r>
            <a:endParaRPr lang="fr-FR" b="1" dirty="0">
              <a:solidFill>
                <a:srgbClr val="33CC33"/>
              </a:solidFill>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90" name="Zone de texte 55"/>
          <p:cNvSpPr txBox="1"/>
          <p:nvPr/>
        </p:nvSpPr>
        <p:spPr>
          <a:xfrm>
            <a:off x="982569" y="1698971"/>
            <a:ext cx="2151156" cy="281306"/>
          </a:xfrm>
          <a:prstGeom prst="rect">
            <a:avLst/>
          </a:prstGeom>
          <a:noFill/>
          <a:ln w="6350">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fr-FR" sz="1200" b="1" dirty="0">
                <a:solidFill>
                  <a:schemeClr val="accent1">
                    <a:lumMod val="50000"/>
                  </a:schemeClr>
                </a:solidFill>
                <a:effectLst/>
                <a:latin typeface="Marianne" panose="02000000000000000000" pitchFamily="2" charset="0"/>
                <a:ea typeface="Times New Roman" panose="02020603050405020304" pitchFamily="18" charset="0"/>
                <a:cs typeface="Times New Roman" panose="02020603050405020304" pitchFamily="18" charset="0"/>
              </a:rPr>
              <a:t>1. RECUEIL DE DONNÉES</a:t>
            </a:r>
            <a:endParaRPr lang="fr-FR" b="1" dirty="0">
              <a:solidFill>
                <a:schemeClr val="accent1">
                  <a:lumMod val="50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156" name="Zone de texte 60"/>
          <p:cNvSpPr txBox="1"/>
          <p:nvPr/>
        </p:nvSpPr>
        <p:spPr>
          <a:xfrm>
            <a:off x="8734425" y="2293076"/>
            <a:ext cx="3028950" cy="821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Compte-rendu</a:t>
            </a:r>
            <a:r>
              <a:rPr lang="fr-FR" sz="1000" dirty="0">
                <a:solidFill>
                  <a:srgbClr val="000000"/>
                </a:solidFill>
                <a:latin typeface="+mj-lt"/>
                <a:ea typeface="Arial" panose="020B0604020202020204" pitchFamily="34" charset="0"/>
                <a:cs typeface="Arial" panose="020B0604020202020204" pitchFamily="34" charset="0"/>
              </a:rPr>
              <a:t> de consultation pharmaceutique, contenant l’avis pharmaceutique</a:t>
            </a:r>
          </a:p>
          <a:p>
            <a:pPr marL="171450" indent="-171450">
              <a:spcAft>
                <a:spcPts val="0"/>
              </a:spcAft>
              <a:buFont typeface="Arial" panose="020B0604020202020204" pitchFamily="34" charset="0"/>
              <a:buChar char="•"/>
            </a:pPr>
            <a:r>
              <a:rPr lang="fr-FR" sz="1000" dirty="0">
                <a:solidFill>
                  <a:srgbClr val="000000"/>
                </a:solidFill>
                <a:latin typeface="+mj-lt"/>
                <a:ea typeface="Arial" panose="020B0604020202020204" pitchFamily="34" charset="0"/>
                <a:cs typeface="Arial" panose="020B0604020202020204" pitchFamily="34" charset="0"/>
              </a:rPr>
              <a:t>± Echanges médico-pharmaceutiques</a:t>
            </a:r>
          </a:p>
          <a:p>
            <a:pPr algn="just">
              <a:spcAft>
                <a:spcPts val="0"/>
              </a:spcAft>
            </a:pPr>
            <a:endParaRPr lang="fr-FR" sz="1000" dirty="0">
              <a:effectLst/>
              <a:latin typeface="+mj-lt"/>
              <a:ea typeface="Times New Roman" panose="02020603050405020304" pitchFamily="18" charset="0"/>
              <a:cs typeface="Times New Roman" panose="02020603050405020304" pitchFamily="18" charset="0"/>
            </a:endParaRPr>
          </a:p>
        </p:txBody>
      </p:sp>
      <p:sp>
        <p:nvSpPr>
          <p:cNvPr id="158" name="Zone de texte 59"/>
          <p:cNvSpPr txBox="1"/>
          <p:nvPr/>
        </p:nvSpPr>
        <p:spPr>
          <a:xfrm>
            <a:off x="5028897" y="2293074"/>
            <a:ext cx="3482368" cy="13051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00" dirty="0">
                <a:latin typeface="Marianne" panose="02000000000000000000" pitchFamily="2" charset="0"/>
                <a:ea typeface="Times New Roman" panose="02020603050405020304" pitchFamily="18" charset="0"/>
                <a:cs typeface="Times New Roman" panose="02020603050405020304" pitchFamily="18" charset="0"/>
              </a:rPr>
              <a:t>Evaluation de : </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L’efficacité</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La tolérance </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L’adhésion</a:t>
            </a:r>
          </a:p>
          <a:p>
            <a:pPr marL="171450" indent="-17145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Etc…</a:t>
            </a:r>
          </a:p>
          <a:p>
            <a:pPr>
              <a:spcAft>
                <a:spcPts val="0"/>
              </a:spcAft>
            </a:pPr>
            <a:endParaRPr lang="fr-FR" sz="1000" dirty="0">
              <a:latin typeface="Marianne" panose="02000000000000000000" pitchFamily="2" charset="0"/>
              <a:ea typeface="Times New Roman" panose="02020603050405020304" pitchFamily="18" charset="0"/>
              <a:cs typeface="Times New Roman" panose="02020603050405020304" pitchFamily="18" charset="0"/>
            </a:endParaRPr>
          </a:p>
          <a:p>
            <a:pPr>
              <a:spcAft>
                <a:spcPts val="0"/>
              </a:spcAft>
            </a:pPr>
            <a:r>
              <a:rPr lang="fr-FR" sz="1000" dirty="0">
                <a:latin typeface="Marianne" panose="02000000000000000000" pitchFamily="2" charset="0"/>
                <a:ea typeface="Times New Roman" panose="02020603050405020304" pitchFamily="18" charset="0"/>
                <a:cs typeface="Times New Roman" panose="02020603050405020304" pitchFamily="18" charset="0"/>
              </a:rPr>
              <a:t>Identification des problèmes liés à la thérapeutique</a:t>
            </a:r>
          </a:p>
        </p:txBody>
      </p:sp>
      <p:sp>
        <p:nvSpPr>
          <p:cNvPr id="88" name="Zone de texte 56"/>
          <p:cNvSpPr txBox="1"/>
          <p:nvPr/>
        </p:nvSpPr>
        <p:spPr>
          <a:xfrm>
            <a:off x="4580845" y="1698971"/>
            <a:ext cx="3969543" cy="281305"/>
          </a:xfrm>
          <a:prstGeom prst="rect">
            <a:avLst/>
          </a:prstGeom>
          <a:noFill/>
          <a:ln w="6350">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fr-FR" sz="1200" b="1" dirty="0">
                <a:solidFill>
                  <a:srgbClr val="33CC33"/>
                </a:solidFill>
                <a:effectLst/>
                <a:latin typeface="Marianne" panose="02000000000000000000" pitchFamily="2" charset="0"/>
                <a:ea typeface="Times New Roman" panose="02020603050405020304" pitchFamily="18" charset="0"/>
                <a:cs typeface="Times New Roman" panose="02020603050405020304" pitchFamily="18" charset="0"/>
              </a:rPr>
              <a:t>2. ORGANISATION ET ANALYSE DES DONNÉES</a:t>
            </a:r>
            <a:endParaRPr lang="fr-FR" b="1" dirty="0">
              <a:solidFill>
                <a:srgbClr val="33CC33"/>
              </a:solidFill>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30" name="Rectangle 529"/>
          <p:cNvSpPr/>
          <p:nvPr/>
        </p:nvSpPr>
        <p:spPr>
          <a:xfrm>
            <a:off x="9000839" y="3635568"/>
            <a:ext cx="2496123" cy="430887"/>
          </a:xfrm>
          <a:prstGeom prst="rect">
            <a:avLst/>
          </a:prstGeom>
        </p:spPr>
        <p:txBody>
          <a:bodyPr wrap="square">
            <a:spAutoFit/>
          </a:bodyPr>
          <a:lstStyle/>
          <a:p>
            <a:pPr algn="ctr">
              <a:spcAft>
                <a:spcPts val="0"/>
              </a:spcAft>
            </a:pPr>
            <a:r>
              <a:rPr lang="fr-FR" sz="1200" b="1" dirty="0">
                <a:solidFill>
                  <a:schemeClr val="accent1">
                    <a:lumMod val="50000"/>
                  </a:schemeClr>
                </a:solidFill>
                <a:ea typeface="Arial" panose="020B0604020202020204" pitchFamily="34" charset="0"/>
                <a:cs typeface="Arial" panose="020B0604020202020204" pitchFamily="34" charset="0"/>
              </a:rPr>
              <a:t>ENTRETIEN DE RESTITUTION</a:t>
            </a:r>
            <a:endParaRPr lang="fr-FR" sz="1200" dirty="0">
              <a:solidFill>
                <a:schemeClr val="accent1">
                  <a:lumMod val="50000"/>
                </a:schemeClr>
              </a:solidFill>
              <a:ea typeface="Times New Roman" panose="02020603050405020304" pitchFamily="18" charset="0"/>
              <a:cs typeface="Times New Roman" panose="02020603050405020304" pitchFamily="18" charset="0"/>
            </a:endParaRPr>
          </a:p>
          <a:p>
            <a:pPr algn="ctr">
              <a:spcAft>
                <a:spcPts val="0"/>
              </a:spcAft>
            </a:pPr>
            <a:r>
              <a:rPr lang="fr-FR" sz="1000" dirty="0">
                <a:ea typeface="Arial" panose="020B0604020202020204" pitchFamily="34" charset="0"/>
                <a:cs typeface="Arial" panose="020B0604020202020204" pitchFamily="34" charset="0"/>
              </a:rPr>
              <a:t>avec le patient</a:t>
            </a:r>
            <a:endParaRPr lang="fr-FR" sz="1000" dirty="0">
              <a:ea typeface="Times New Roman" panose="02020603050405020304" pitchFamily="18" charset="0"/>
              <a:cs typeface="Times New Roman" panose="02020603050405020304" pitchFamily="18" charset="0"/>
            </a:endParaRPr>
          </a:p>
        </p:txBody>
      </p:sp>
      <p:cxnSp>
        <p:nvCxnSpPr>
          <p:cNvPr id="532" name="Connecteur droit avec flèche 531"/>
          <p:cNvCxnSpPr>
            <a:stCxn id="156" idx="2"/>
            <a:endCxn id="530" idx="0"/>
          </p:cNvCxnSpPr>
          <p:nvPr/>
        </p:nvCxnSpPr>
        <p:spPr>
          <a:xfrm>
            <a:off x="10248900" y="3114676"/>
            <a:ext cx="1" cy="520892"/>
          </a:xfrm>
          <a:prstGeom prst="straightConnector1">
            <a:avLst/>
          </a:prstGeom>
          <a:ln w="9525">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0" name="Bouton d’action : Suivant 129">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aphicFrame>
        <p:nvGraphicFramePr>
          <p:cNvPr id="353" name="Diagramme 352"/>
          <p:cNvGraphicFramePr/>
          <p:nvPr>
            <p:extLst>
              <p:ext uri="{D42A27DB-BD31-4B8C-83A1-F6EECF244321}">
                <p14:modId xmlns:p14="http://schemas.microsoft.com/office/powerpoint/2010/main" val="3771006897"/>
              </p:ext>
            </p:extLst>
          </p:nvPr>
        </p:nvGraphicFramePr>
        <p:xfrm>
          <a:off x="391467" y="3183205"/>
          <a:ext cx="3970650" cy="26915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e 6"/>
          <p:cNvGrpSpPr/>
          <p:nvPr/>
        </p:nvGrpSpPr>
        <p:grpSpPr>
          <a:xfrm>
            <a:off x="418055" y="1753916"/>
            <a:ext cx="11355890" cy="759791"/>
            <a:chOff x="418055" y="1753916"/>
            <a:chExt cx="11355890" cy="759791"/>
          </a:xfrm>
        </p:grpSpPr>
        <p:graphicFrame>
          <p:nvGraphicFramePr>
            <p:cNvPr id="121" name="Diagramme 120"/>
            <p:cNvGraphicFramePr/>
            <p:nvPr>
              <p:extLst>
                <p:ext uri="{D42A27DB-BD31-4B8C-83A1-F6EECF244321}">
                  <p14:modId xmlns:p14="http://schemas.microsoft.com/office/powerpoint/2010/main" val="676396112"/>
                </p:ext>
              </p:extLst>
            </p:nvPr>
          </p:nvGraphicFramePr>
          <p:xfrm>
            <a:off x="418055" y="1753916"/>
            <a:ext cx="11355890" cy="75979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Rectangle 3"/>
            <p:cNvSpPr/>
            <p:nvPr/>
          </p:nvSpPr>
          <p:spPr>
            <a:xfrm>
              <a:off x="5648420" y="2010701"/>
              <a:ext cx="431528" cy="246221"/>
            </a:xfrm>
            <a:prstGeom prst="rect">
              <a:avLst/>
            </a:prstGeom>
          </p:spPr>
          <p:txBody>
            <a:bodyPr wrap="none">
              <a:spAutoFit/>
            </a:bodyPr>
            <a:lstStyle/>
            <a:p>
              <a:pPr algn="ctr">
                <a:spcAft>
                  <a:spcPts val="0"/>
                </a:spcAft>
              </a:pPr>
              <a:r>
                <a:rPr lang="fr-FR" sz="1000" b="1" dirty="0">
                  <a:solidFill>
                    <a:schemeClr val="bg1"/>
                  </a:solidFill>
                  <a:ea typeface="Arial" panose="020B0604020202020204" pitchFamily="34" charset="0"/>
                  <a:cs typeface="Arial" panose="020B0604020202020204" pitchFamily="34" charset="0"/>
                </a:rPr>
                <a:t>EPC</a:t>
              </a:r>
              <a:endParaRPr lang="fr-FR" sz="1000" dirty="0">
                <a:solidFill>
                  <a:schemeClr val="bg1"/>
                </a:solidFill>
                <a:ea typeface="Times New Roman" panose="02020603050405020304" pitchFamily="18" charset="0"/>
                <a:cs typeface="Times New Roman" panose="02020603050405020304" pitchFamily="18" charset="0"/>
              </a:endParaRPr>
            </a:p>
          </p:txBody>
        </p:sp>
        <p:sp>
          <p:nvSpPr>
            <p:cNvPr id="124" name="Rectangle 123"/>
            <p:cNvSpPr/>
            <p:nvPr/>
          </p:nvSpPr>
          <p:spPr>
            <a:xfrm>
              <a:off x="9166361" y="2010701"/>
              <a:ext cx="431528" cy="246221"/>
            </a:xfrm>
            <a:prstGeom prst="rect">
              <a:avLst/>
            </a:prstGeom>
          </p:spPr>
          <p:txBody>
            <a:bodyPr wrap="none">
              <a:spAutoFit/>
            </a:bodyPr>
            <a:lstStyle/>
            <a:p>
              <a:pPr algn="ctr">
                <a:spcAft>
                  <a:spcPts val="0"/>
                </a:spcAft>
              </a:pPr>
              <a:r>
                <a:rPr lang="fr-FR" sz="1000" b="1" dirty="0">
                  <a:solidFill>
                    <a:schemeClr val="bg1"/>
                  </a:solidFill>
                  <a:ea typeface="Arial" panose="020B0604020202020204" pitchFamily="34" charset="0"/>
                  <a:cs typeface="Arial" panose="020B0604020202020204" pitchFamily="34" charset="0"/>
                </a:rPr>
                <a:t>EPC</a:t>
              </a:r>
              <a:endParaRPr lang="fr-FR" sz="1000" dirty="0">
                <a:solidFill>
                  <a:schemeClr val="bg1"/>
                </a:solidFill>
                <a:ea typeface="Times New Roman" panose="02020603050405020304" pitchFamily="18" charset="0"/>
                <a:cs typeface="Times New Roman" panose="02020603050405020304" pitchFamily="18" charset="0"/>
              </a:endParaRPr>
            </a:p>
          </p:txBody>
        </p:sp>
      </p:grpSp>
      <p:grpSp>
        <p:nvGrpSpPr>
          <p:cNvPr id="21" name="Groupe 20"/>
          <p:cNvGrpSpPr/>
          <p:nvPr/>
        </p:nvGrpSpPr>
        <p:grpSpPr>
          <a:xfrm>
            <a:off x="3503361" y="1194568"/>
            <a:ext cx="707848" cy="1031479"/>
            <a:chOff x="3236711" y="182509"/>
            <a:chExt cx="2083554" cy="3036164"/>
          </a:xfrm>
        </p:grpSpPr>
        <p:grpSp>
          <p:nvGrpSpPr>
            <p:cNvPr id="22" name="Groupe 21"/>
            <p:cNvGrpSpPr/>
            <p:nvPr/>
          </p:nvGrpSpPr>
          <p:grpSpPr>
            <a:xfrm rot="18393212">
              <a:off x="3745143" y="150937"/>
              <a:ext cx="896524" cy="959668"/>
              <a:chOff x="7710508" y="1353531"/>
              <a:chExt cx="896524" cy="959668"/>
            </a:xfrm>
          </p:grpSpPr>
          <p:sp>
            <p:nvSpPr>
              <p:cNvPr id="67" name="Forme libre 66"/>
              <p:cNvSpPr/>
              <p:nvPr/>
            </p:nvSpPr>
            <p:spPr>
              <a:xfrm rot="1732826">
                <a:off x="7710508" y="1353531"/>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8" name="Forme libre 67"/>
              <p:cNvSpPr/>
              <p:nvPr/>
            </p:nvSpPr>
            <p:spPr>
              <a:xfrm rot="19741345">
                <a:off x="8072665" y="1690316"/>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3" name="Groupe 22"/>
            <p:cNvGrpSpPr/>
            <p:nvPr/>
          </p:nvGrpSpPr>
          <p:grpSpPr>
            <a:xfrm rot="21372764" flipH="1">
              <a:off x="3236711" y="741676"/>
              <a:ext cx="2083554" cy="2476997"/>
              <a:chOff x="369111" y="2229907"/>
              <a:chExt cx="3126503" cy="3716888"/>
            </a:xfrm>
          </p:grpSpPr>
          <p:sp>
            <p:nvSpPr>
              <p:cNvPr id="24" name="Forme libre 23"/>
              <p:cNvSpPr/>
              <p:nvPr/>
            </p:nvSpPr>
            <p:spPr>
              <a:xfrm rot="21348395" flipH="1">
                <a:off x="747794" y="4924112"/>
                <a:ext cx="2525844" cy="1022683"/>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Cœur 93"/>
              <p:cNvSpPr/>
              <p:nvPr/>
            </p:nvSpPr>
            <p:spPr>
              <a:xfrm rot="21237620" flipH="1" flipV="1">
                <a:off x="1133796" y="4718730"/>
                <a:ext cx="1722868" cy="418368"/>
              </a:xfrm>
              <a:custGeom>
                <a:avLst/>
                <a:gdLst>
                  <a:gd name="connsiteX0" fmla="*/ 427298 w 854596"/>
                  <a:gd name="connsiteY0" fmla="*/ 159676 h 638705"/>
                  <a:gd name="connsiteX1" fmla="*/ 427298 w 854596"/>
                  <a:gd name="connsiteY1" fmla="*/ 638705 h 638705"/>
                  <a:gd name="connsiteX2" fmla="*/ 427298 w 854596"/>
                  <a:gd name="connsiteY2" fmla="*/ 159676 h 638705"/>
                  <a:gd name="connsiteX0" fmla="*/ 422137 w 860885"/>
                  <a:gd name="connsiteY0" fmla="*/ 168924 h 568482"/>
                  <a:gd name="connsiteX1" fmla="*/ 434137 w 860885"/>
                  <a:gd name="connsiteY1" fmla="*/ 568482 h 568482"/>
                  <a:gd name="connsiteX2" fmla="*/ 422137 w 860885"/>
                  <a:gd name="connsiteY2" fmla="*/ 168924 h 568482"/>
                  <a:gd name="connsiteX0" fmla="*/ 418835 w 860941"/>
                  <a:gd name="connsiteY0" fmla="*/ 191833 h 503893"/>
                  <a:gd name="connsiteX1" fmla="*/ 435645 w 860941"/>
                  <a:gd name="connsiteY1" fmla="*/ 503893 h 503893"/>
                  <a:gd name="connsiteX2" fmla="*/ 418835 w 860941"/>
                  <a:gd name="connsiteY2" fmla="*/ 191833 h 503893"/>
                </a:gdLst>
                <a:ahLst/>
                <a:cxnLst>
                  <a:cxn ang="0">
                    <a:pos x="connsiteX0" y="connsiteY0"/>
                  </a:cxn>
                  <a:cxn ang="0">
                    <a:pos x="connsiteX1" y="connsiteY1"/>
                  </a:cxn>
                  <a:cxn ang="0">
                    <a:pos x="connsiteX2" y="connsiteY2"/>
                  </a:cxn>
                </a:cxnLst>
                <a:rect l="l" t="t" r="r" b="b"/>
                <a:pathLst>
                  <a:path w="860941" h="503893">
                    <a:moveTo>
                      <a:pt x="418835" y="191833"/>
                    </a:moveTo>
                    <a:cubicBezTo>
                      <a:pt x="596876" y="-180745"/>
                      <a:pt x="1308045" y="24864"/>
                      <a:pt x="435645" y="503893"/>
                    </a:cubicBezTo>
                    <a:cubicBezTo>
                      <a:pt x="-436755" y="24864"/>
                      <a:pt x="240794" y="-180745"/>
                      <a:pt x="418835" y="191833"/>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25"/>
              <p:cNvSpPr/>
              <p:nvPr/>
            </p:nvSpPr>
            <p:spPr>
              <a:xfrm rot="11161388" flipH="1">
                <a:off x="1558176" y="4206503"/>
                <a:ext cx="534631" cy="750274"/>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6B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Forme libre 26"/>
              <p:cNvSpPr/>
              <p:nvPr/>
            </p:nvSpPr>
            <p:spPr>
              <a:xfrm rot="8672933">
                <a:off x="1871169" y="4459566"/>
                <a:ext cx="425586" cy="443542"/>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6B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Larme 27"/>
              <p:cNvSpPr/>
              <p:nvPr/>
            </p:nvSpPr>
            <p:spPr>
              <a:xfrm rot="7618006">
                <a:off x="1592630" y="4099757"/>
                <a:ext cx="697669" cy="725346"/>
              </a:xfrm>
              <a:prstGeom prst="teardrop">
                <a:avLst/>
              </a:prstGeom>
              <a:solidFill>
                <a:srgbClr val="F6B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9" name="Groupe 28"/>
              <p:cNvGrpSpPr/>
              <p:nvPr/>
            </p:nvGrpSpPr>
            <p:grpSpPr>
              <a:xfrm flipH="1">
                <a:off x="369387" y="2229907"/>
                <a:ext cx="3054474" cy="2461044"/>
                <a:chOff x="8607161" y="1050631"/>
                <a:chExt cx="3054474" cy="2461044"/>
              </a:xfrm>
            </p:grpSpPr>
            <p:sp>
              <p:nvSpPr>
                <p:cNvPr id="51" name="Forme libre 50"/>
                <p:cNvSpPr/>
                <p:nvPr/>
              </p:nvSpPr>
              <p:spPr>
                <a:xfrm>
                  <a:off x="8729467" y="1296716"/>
                  <a:ext cx="2768002" cy="2214959"/>
                </a:xfrm>
                <a:custGeom>
                  <a:avLst/>
                  <a:gdLst>
                    <a:gd name="connsiteX0" fmla="*/ 1487302 w 2768001"/>
                    <a:gd name="connsiteY0" fmla="*/ 2786 h 2288891"/>
                    <a:gd name="connsiteX1" fmla="*/ 190130 w 2768001"/>
                    <a:gd name="connsiteY1" fmla="*/ 268600 h 2288891"/>
                    <a:gd name="connsiteX2" fmla="*/ 20009 w 2768001"/>
                    <a:gd name="connsiteY2" fmla="*/ 1406284 h 2288891"/>
                    <a:gd name="connsiteX3" fmla="*/ 317721 w 2768001"/>
                    <a:gd name="connsiteY3" fmla="*/ 1991074 h 2288891"/>
                    <a:gd name="connsiteX4" fmla="*/ 945042 w 2768001"/>
                    <a:gd name="connsiteY4" fmla="*/ 2139930 h 2288891"/>
                    <a:gd name="connsiteX5" fmla="*/ 1306549 w 2768001"/>
                    <a:gd name="connsiteY5" fmla="*/ 2288786 h 2288891"/>
                    <a:gd name="connsiteX6" fmla="*/ 1763749 w 2768001"/>
                    <a:gd name="connsiteY6" fmla="*/ 2161195 h 2288891"/>
                    <a:gd name="connsiteX7" fmla="*/ 2369805 w 2768001"/>
                    <a:gd name="connsiteY7" fmla="*/ 2022972 h 2288891"/>
                    <a:gd name="connsiteX8" fmla="*/ 2678149 w 2768001"/>
                    <a:gd name="connsiteY8" fmla="*/ 1629567 h 2288891"/>
                    <a:gd name="connsiteX9" fmla="*/ 2763209 w 2768001"/>
                    <a:gd name="connsiteY9" fmla="*/ 949084 h 2288891"/>
                    <a:gd name="connsiteX10" fmla="*/ 2614353 w 2768001"/>
                    <a:gd name="connsiteY10" fmla="*/ 364293 h 2288891"/>
                    <a:gd name="connsiteX11" fmla="*/ 1487302 w 2768001"/>
                    <a:gd name="connsiteY11" fmla="*/ 2786 h 2288891"/>
                    <a:gd name="connsiteX0" fmla="*/ 1487302 w 2768001"/>
                    <a:gd name="connsiteY0" fmla="*/ 2786 h 2214960"/>
                    <a:gd name="connsiteX1" fmla="*/ 190130 w 2768001"/>
                    <a:gd name="connsiteY1" fmla="*/ 268600 h 2214960"/>
                    <a:gd name="connsiteX2" fmla="*/ 20009 w 2768001"/>
                    <a:gd name="connsiteY2" fmla="*/ 1406284 h 2214960"/>
                    <a:gd name="connsiteX3" fmla="*/ 317721 w 2768001"/>
                    <a:gd name="connsiteY3" fmla="*/ 1991074 h 2214960"/>
                    <a:gd name="connsiteX4" fmla="*/ 945042 w 2768001"/>
                    <a:gd name="connsiteY4" fmla="*/ 2139930 h 2214960"/>
                    <a:gd name="connsiteX5" fmla="*/ 1311458 w 2768001"/>
                    <a:gd name="connsiteY5" fmla="*/ 2214626 h 2214960"/>
                    <a:gd name="connsiteX6" fmla="*/ 1763749 w 2768001"/>
                    <a:gd name="connsiteY6" fmla="*/ 2161195 h 2214960"/>
                    <a:gd name="connsiteX7" fmla="*/ 2369805 w 2768001"/>
                    <a:gd name="connsiteY7" fmla="*/ 2022972 h 2214960"/>
                    <a:gd name="connsiteX8" fmla="*/ 2678149 w 2768001"/>
                    <a:gd name="connsiteY8" fmla="*/ 1629567 h 2214960"/>
                    <a:gd name="connsiteX9" fmla="*/ 2763209 w 2768001"/>
                    <a:gd name="connsiteY9" fmla="*/ 949084 h 2214960"/>
                    <a:gd name="connsiteX10" fmla="*/ 2614353 w 2768001"/>
                    <a:gd name="connsiteY10" fmla="*/ 364293 h 2214960"/>
                    <a:gd name="connsiteX11" fmla="*/ 1487302 w 2768001"/>
                    <a:gd name="connsiteY11" fmla="*/ 2786 h 22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001" h="2214960">
                      <a:moveTo>
                        <a:pt x="1487302" y="2786"/>
                      </a:moveTo>
                      <a:cubicBezTo>
                        <a:pt x="1083265" y="-13163"/>
                        <a:pt x="434679" y="34684"/>
                        <a:pt x="190130" y="268600"/>
                      </a:cubicBezTo>
                      <a:cubicBezTo>
                        <a:pt x="-54419" y="502516"/>
                        <a:pt x="-1256" y="1119205"/>
                        <a:pt x="20009" y="1406284"/>
                      </a:cubicBezTo>
                      <a:cubicBezTo>
                        <a:pt x="41274" y="1693363"/>
                        <a:pt x="163549" y="1868800"/>
                        <a:pt x="317721" y="1991074"/>
                      </a:cubicBezTo>
                      <a:cubicBezTo>
                        <a:pt x="471893" y="2113348"/>
                        <a:pt x="779419" y="2102671"/>
                        <a:pt x="945042" y="2139930"/>
                      </a:cubicBezTo>
                      <a:cubicBezTo>
                        <a:pt x="1110665" y="2177189"/>
                        <a:pt x="1175007" y="2211082"/>
                        <a:pt x="1311458" y="2214626"/>
                      </a:cubicBezTo>
                      <a:cubicBezTo>
                        <a:pt x="1447909" y="2218170"/>
                        <a:pt x="1587358" y="2193137"/>
                        <a:pt x="1763749" y="2161195"/>
                      </a:cubicBezTo>
                      <a:cubicBezTo>
                        <a:pt x="1940140" y="2129253"/>
                        <a:pt x="2217405" y="2111577"/>
                        <a:pt x="2369805" y="2022972"/>
                      </a:cubicBezTo>
                      <a:cubicBezTo>
                        <a:pt x="2522205" y="1934367"/>
                        <a:pt x="2612582" y="1808548"/>
                        <a:pt x="2678149" y="1629567"/>
                      </a:cubicBezTo>
                      <a:cubicBezTo>
                        <a:pt x="2743716" y="1450586"/>
                        <a:pt x="2773842" y="1159963"/>
                        <a:pt x="2763209" y="949084"/>
                      </a:cubicBezTo>
                      <a:cubicBezTo>
                        <a:pt x="2752576" y="738205"/>
                        <a:pt x="2828776" y="522009"/>
                        <a:pt x="2614353" y="364293"/>
                      </a:cubicBezTo>
                      <a:cubicBezTo>
                        <a:pt x="2399930" y="206577"/>
                        <a:pt x="1891339" y="18735"/>
                        <a:pt x="1487302" y="2786"/>
                      </a:cubicBezTo>
                      <a:close/>
                    </a:path>
                  </a:pathLst>
                </a:custGeom>
                <a:solidFill>
                  <a:srgbClr val="F8CBAA"/>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2" name="Groupe 51"/>
                <p:cNvGrpSpPr/>
                <p:nvPr/>
              </p:nvGrpSpPr>
              <p:grpSpPr>
                <a:xfrm>
                  <a:off x="8607161" y="1050631"/>
                  <a:ext cx="3054474" cy="1497678"/>
                  <a:chOff x="7493585" y="2002702"/>
                  <a:chExt cx="3054474" cy="1497678"/>
                </a:xfrm>
              </p:grpSpPr>
              <p:sp>
                <p:nvSpPr>
                  <p:cNvPr id="61" name="Forme libre 60"/>
                  <p:cNvSpPr/>
                  <p:nvPr/>
                </p:nvSpPr>
                <p:spPr>
                  <a:xfrm>
                    <a:off x="8914422" y="2019159"/>
                    <a:ext cx="1633637" cy="1432673"/>
                  </a:xfrm>
                  <a:custGeom>
                    <a:avLst/>
                    <a:gdLst>
                      <a:gd name="connsiteX0" fmla="*/ 867531 w 1633637"/>
                      <a:gd name="connsiteY0" fmla="*/ 1028 h 1432672"/>
                      <a:gd name="connsiteX1" fmla="*/ 1399159 w 1633637"/>
                      <a:gd name="connsiteY1" fmla="*/ 330637 h 1432672"/>
                      <a:gd name="connsiteX2" fmla="*/ 1633076 w 1633637"/>
                      <a:gd name="connsiteY2" fmla="*/ 862265 h 1432672"/>
                      <a:gd name="connsiteX3" fmla="*/ 1462955 w 1633637"/>
                      <a:gd name="connsiteY3" fmla="*/ 1425791 h 1432672"/>
                      <a:gd name="connsiteX4" fmla="*/ 1409792 w 1633637"/>
                      <a:gd name="connsiteY4" fmla="*/ 1159977 h 1432672"/>
                      <a:gd name="connsiteX5" fmla="*/ 1218406 w 1633637"/>
                      <a:gd name="connsiteY5" fmla="*/ 926061 h 1432672"/>
                      <a:gd name="connsiteX6" fmla="*/ 973857 w 1633637"/>
                      <a:gd name="connsiteY6" fmla="*/ 872898 h 1432672"/>
                      <a:gd name="connsiteX7" fmla="*/ 761206 w 1633637"/>
                      <a:gd name="connsiteY7" fmla="*/ 872898 h 1432672"/>
                      <a:gd name="connsiteX8" fmla="*/ 548555 w 1633637"/>
                      <a:gd name="connsiteY8" fmla="*/ 851633 h 1432672"/>
                      <a:gd name="connsiteX9" fmla="*/ 197680 w 1633637"/>
                      <a:gd name="connsiteY9" fmla="*/ 638982 h 1432672"/>
                      <a:gd name="connsiteX10" fmla="*/ 101987 w 1633637"/>
                      <a:gd name="connsiteY10" fmla="*/ 458228 h 1432672"/>
                      <a:gd name="connsiteX11" fmla="*/ 48825 w 1633637"/>
                      <a:gd name="connsiteY11" fmla="*/ 234944 h 1432672"/>
                      <a:gd name="connsiteX12" fmla="*/ 867531 w 1633637"/>
                      <a:gd name="connsiteY12" fmla="*/ 1028 h 14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637" h="1432672">
                        <a:moveTo>
                          <a:pt x="867531" y="1028"/>
                        </a:moveTo>
                        <a:cubicBezTo>
                          <a:pt x="1092587" y="16977"/>
                          <a:pt x="1271568" y="187098"/>
                          <a:pt x="1399159" y="330637"/>
                        </a:cubicBezTo>
                        <a:cubicBezTo>
                          <a:pt x="1526750" y="474177"/>
                          <a:pt x="1622443" y="679739"/>
                          <a:pt x="1633076" y="862265"/>
                        </a:cubicBezTo>
                        <a:cubicBezTo>
                          <a:pt x="1643709" y="1044791"/>
                          <a:pt x="1500169" y="1376172"/>
                          <a:pt x="1462955" y="1425791"/>
                        </a:cubicBezTo>
                        <a:cubicBezTo>
                          <a:pt x="1425741" y="1475410"/>
                          <a:pt x="1450550" y="1243265"/>
                          <a:pt x="1409792" y="1159977"/>
                        </a:cubicBezTo>
                        <a:cubicBezTo>
                          <a:pt x="1369034" y="1076689"/>
                          <a:pt x="1291062" y="973908"/>
                          <a:pt x="1218406" y="926061"/>
                        </a:cubicBezTo>
                        <a:cubicBezTo>
                          <a:pt x="1145750" y="878214"/>
                          <a:pt x="1050057" y="881758"/>
                          <a:pt x="973857" y="872898"/>
                        </a:cubicBezTo>
                        <a:cubicBezTo>
                          <a:pt x="897657" y="864038"/>
                          <a:pt x="832090" y="876442"/>
                          <a:pt x="761206" y="872898"/>
                        </a:cubicBezTo>
                        <a:cubicBezTo>
                          <a:pt x="690322" y="869354"/>
                          <a:pt x="642476" y="890619"/>
                          <a:pt x="548555" y="851633"/>
                        </a:cubicBezTo>
                        <a:cubicBezTo>
                          <a:pt x="454634" y="812647"/>
                          <a:pt x="272108" y="704549"/>
                          <a:pt x="197680" y="638982"/>
                        </a:cubicBezTo>
                        <a:cubicBezTo>
                          <a:pt x="123252" y="573415"/>
                          <a:pt x="126796" y="525568"/>
                          <a:pt x="101987" y="458228"/>
                        </a:cubicBezTo>
                        <a:cubicBezTo>
                          <a:pt x="77178" y="390888"/>
                          <a:pt x="-76994" y="311144"/>
                          <a:pt x="48825" y="234944"/>
                        </a:cubicBezTo>
                        <a:cubicBezTo>
                          <a:pt x="174644" y="158744"/>
                          <a:pt x="642475" y="-14921"/>
                          <a:pt x="867531" y="1028"/>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orme libre 61"/>
                  <p:cNvSpPr/>
                  <p:nvPr/>
                </p:nvSpPr>
                <p:spPr>
                  <a:xfrm>
                    <a:off x="7493585" y="2002702"/>
                    <a:ext cx="1602373" cy="1497678"/>
                  </a:xfrm>
                  <a:custGeom>
                    <a:avLst/>
                    <a:gdLst>
                      <a:gd name="connsiteX0" fmla="*/ 704117 w 1602373"/>
                      <a:gd name="connsiteY0" fmla="*/ 38749 h 1497678"/>
                      <a:gd name="connsiteX1" fmla="*/ 236285 w 1602373"/>
                      <a:gd name="connsiteY1" fmla="*/ 219503 h 1497678"/>
                      <a:gd name="connsiteX2" fmla="*/ 2368 w 1602373"/>
                      <a:gd name="connsiteY2" fmla="*/ 719233 h 1497678"/>
                      <a:gd name="connsiteX3" fmla="*/ 119327 w 1602373"/>
                      <a:gd name="connsiteY3" fmla="*/ 1484777 h 1497678"/>
                      <a:gd name="connsiteX4" fmla="*/ 183122 w 1602373"/>
                      <a:gd name="connsiteY4" fmla="*/ 1187065 h 1497678"/>
                      <a:gd name="connsiteX5" fmla="*/ 268182 w 1602373"/>
                      <a:gd name="connsiteY5" fmla="*/ 1016945 h 1497678"/>
                      <a:gd name="connsiteX6" fmla="*/ 406406 w 1602373"/>
                      <a:gd name="connsiteY6" fmla="*/ 942517 h 1497678"/>
                      <a:gd name="connsiteX7" fmla="*/ 629689 w 1602373"/>
                      <a:gd name="connsiteY7" fmla="*/ 868089 h 1497678"/>
                      <a:gd name="connsiteX8" fmla="*/ 767913 w 1602373"/>
                      <a:gd name="connsiteY8" fmla="*/ 868089 h 1497678"/>
                      <a:gd name="connsiteX9" fmla="*/ 906136 w 1602373"/>
                      <a:gd name="connsiteY9" fmla="*/ 878721 h 1497678"/>
                      <a:gd name="connsiteX10" fmla="*/ 1086889 w 1602373"/>
                      <a:gd name="connsiteY10" fmla="*/ 846824 h 1497678"/>
                      <a:gd name="connsiteX11" fmla="*/ 1246378 w 1602373"/>
                      <a:gd name="connsiteY11" fmla="*/ 783028 h 1497678"/>
                      <a:gd name="connsiteX12" fmla="*/ 1469662 w 1602373"/>
                      <a:gd name="connsiteY12" fmla="*/ 634172 h 1497678"/>
                      <a:gd name="connsiteX13" fmla="*/ 1533457 w 1602373"/>
                      <a:gd name="connsiteY13" fmla="*/ 368358 h 1497678"/>
                      <a:gd name="connsiteX14" fmla="*/ 1544089 w 1602373"/>
                      <a:gd name="connsiteY14" fmla="*/ 123810 h 1497678"/>
                      <a:gd name="connsiteX15" fmla="*/ 746648 w 1602373"/>
                      <a:gd name="connsiteY15" fmla="*/ 6851 h 1497678"/>
                      <a:gd name="connsiteX16" fmla="*/ 704117 w 1602373"/>
                      <a:gd name="connsiteY16" fmla="*/ 38749 h 149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2373" h="1497678">
                        <a:moveTo>
                          <a:pt x="704117" y="38749"/>
                        </a:moveTo>
                        <a:cubicBezTo>
                          <a:pt x="619056" y="74191"/>
                          <a:pt x="353243" y="106089"/>
                          <a:pt x="236285" y="219503"/>
                        </a:cubicBezTo>
                        <a:cubicBezTo>
                          <a:pt x="119327" y="332917"/>
                          <a:pt x="21861" y="508354"/>
                          <a:pt x="2368" y="719233"/>
                        </a:cubicBezTo>
                        <a:cubicBezTo>
                          <a:pt x="-17125" y="930112"/>
                          <a:pt x="89201" y="1406805"/>
                          <a:pt x="119327" y="1484777"/>
                        </a:cubicBezTo>
                        <a:cubicBezTo>
                          <a:pt x="149453" y="1562749"/>
                          <a:pt x="158313" y="1265037"/>
                          <a:pt x="183122" y="1187065"/>
                        </a:cubicBezTo>
                        <a:cubicBezTo>
                          <a:pt x="207931" y="1109093"/>
                          <a:pt x="230968" y="1057703"/>
                          <a:pt x="268182" y="1016945"/>
                        </a:cubicBezTo>
                        <a:cubicBezTo>
                          <a:pt x="305396" y="976187"/>
                          <a:pt x="346155" y="967326"/>
                          <a:pt x="406406" y="942517"/>
                        </a:cubicBezTo>
                        <a:cubicBezTo>
                          <a:pt x="466657" y="917708"/>
                          <a:pt x="569438" y="880494"/>
                          <a:pt x="629689" y="868089"/>
                        </a:cubicBezTo>
                        <a:cubicBezTo>
                          <a:pt x="689940" y="855684"/>
                          <a:pt x="721839" y="866317"/>
                          <a:pt x="767913" y="868089"/>
                        </a:cubicBezTo>
                        <a:cubicBezTo>
                          <a:pt x="813987" y="869861"/>
                          <a:pt x="852973" y="882265"/>
                          <a:pt x="906136" y="878721"/>
                        </a:cubicBezTo>
                        <a:cubicBezTo>
                          <a:pt x="959299" y="875177"/>
                          <a:pt x="1030182" y="862773"/>
                          <a:pt x="1086889" y="846824"/>
                        </a:cubicBezTo>
                        <a:cubicBezTo>
                          <a:pt x="1143596" y="830875"/>
                          <a:pt x="1182583" y="818470"/>
                          <a:pt x="1246378" y="783028"/>
                        </a:cubicBezTo>
                        <a:cubicBezTo>
                          <a:pt x="1310173" y="747586"/>
                          <a:pt x="1421816" y="703284"/>
                          <a:pt x="1469662" y="634172"/>
                        </a:cubicBezTo>
                        <a:cubicBezTo>
                          <a:pt x="1517508" y="565060"/>
                          <a:pt x="1521053" y="453418"/>
                          <a:pt x="1533457" y="368358"/>
                        </a:cubicBezTo>
                        <a:cubicBezTo>
                          <a:pt x="1545862" y="283298"/>
                          <a:pt x="1675224" y="184061"/>
                          <a:pt x="1544089" y="123810"/>
                        </a:cubicBezTo>
                        <a:cubicBezTo>
                          <a:pt x="1412954" y="63559"/>
                          <a:pt x="886643" y="22800"/>
                          <a:pt x="746648" y="6851"/>
                        </a:cubicBezTo>
                        <a:cubicBezTo>
                          <a:pt x="606653" y="-9098"/>
                          <a:pt x="789178" y="3307"/>
                          <a:pt x="704117" y="38749"/>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Forme libre 62"/>
                  <p:cNvSpPr/>
                  <p:nvPr/>
                </p:nvSpPr>
                <p:spPr>
                  <a:xfrm>
                    <a:off x="7622003" y="2138748"/>
                    <a:ext cx="1320691" cy="811672"/>
                  </a:xfrm>
                  <a:custGeom>
                    <a:avLst/>
                    <a:gdLst>
                      <a:gd name="connsiteX0" fmla="*/ 603 w 1320691"/>
                      <a:gd name="connsiteY0" fmla="*/ 809774 h 811672"/>
                      <a:gd name="connsiteX1" fmla="*/ 160091 w 1320691"/>
                      <a:gd name="connsiteY1" fmla="*/ 448267 h 811672"/>
                      <a:gd name="connsiteX2" fmla="*/ 468435 w 1320691"/>
                      <a:gd name="connsiteY2" fmla="*/ 299411 h 811672"/>
                      <a:gd name="connsiteX3" fmla="*/ 840575 w 1320691"/>
                      <a:gd name="connsiteY3" fmla="*/ 246248 h 811672"/>
                      <a:gd name="connsiteX4" fmla="*/ 1319040 w 1320691"/>
                      <a:gd name="connsiteY4" fmla="*/ 1699 h 811672"/>
                      <a:gd name="connsiteX5" fmla="*/ 978798 w 1320691"/>
                      <a:gd name="connsiteY5" fmla="*/ 384471 h 811672"/>
                      <a:gd name="connsiteX6" fmla="*/ 479068 w 1320691"/>
                      <a:gd name="connsiteY6" fmla="*/ 522695 h 811672"/>
                      <a:gd name="connsiteX7" fmla="*/ 213254 w 1320691"/>
                      <a:gd name="connsiteY7" fmla="*/ 586490 h 811672"/>
                      <a:gd name="connsiteX8" fmla="*/ 603 w 1320691"/>
                      <a:gd name="connsiteY8" fmla="*/ 809774 h 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691" h="811672">
                        <a:moveTo>
                          <a:pt x="603" y="809774"/>
                        </a:moveTo>
                        <a:cubicBezTo>
                          <a:pt x="-8257" y="786737"/>
                          <a:pt x="82119" y="533327"/>
                          <a:pt x="160091" y="448267"/>
                        </a:cubicBezTo>
                        <a:cubicBezTo>
                          <a:pt x="238063" y="363207"/>
                          <a:pt x="355021" y="333081"/>
                          <a:pt x="468435" y="299411"/>
                        </a:cubicBezTo>
                        <a:cubicBezTo>
                          <a:pt x="581849" y="265741"/>
                          <a:pt x="698807" y="295867"/>
                          <a:pt x="840575" y="246248"/>
                        </a:cubicBezTo>
                        <a:cubicBezTo>
                          <a:pt x="982343" y="196629"/>
                          <a:pt x="1296003" y="-21338"/>
                          <a:pt x="1319040" y="1699"/>
                        </a:cubicBezTo>
                        <a:cubicBezTo>
                          <a:pt x="1342077" y="24736"/>
                          <a:pt x="1118793" y="297638"/>
                          <a:pt x="978798" y="384471"/>
                        </a:cubicBezTo>
                        <a:cubicBezTo>
                          <a:pt x="838803" y="471304"/>
                          <a:pt x="606659" y="489025"/>
                          <a:pt x="479068" y="522695"/>
                        </a:cubicBezTo>
                        <a:cubicBezTo>
                          <a:pt x="351477" y="556365"/>
                          <a:pt x="298314" y="533327"/>
                          <a:pt x="213254" y="586490"/>
                        </a:cubicBezTo>
                        <a:cubicBezTo>
                          <a:pt x="128194" y="639653"/>
                          <a:pt x="9463" y="832811"/>
                          <a:pt x="603" y="809774"/>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Forme libre 63"/>
                  <p:cNvSpPr/>
                  <p:nvPr/>
                </p:nvSpPr>
                <p:spPr>
                  <a:xfrm>
                    <a:off x="9151442" y="2210044"/>
                    <a:ext cx="1294440" cy="811672"/>
                  </a:xfrm>
                  <a:custGeom>
                    <a:avLst/>
                    <a:gdLst>
                      <a:gd name="connsiteX0" fmla="*/ 0 w 1396497"/>
                      <a:gd name="connsiteY0" fmla="*/ 0 h 999460"/>
                      <a:gd name="connsiteX1" fmla="*/ 212652 w 1396497"/>
                      <a:gd name="connsiteY1" fmla="*/ 414670 h 999460"/>
                      <a:gd name="connsiteX2" fmla="*/ 999461 w 1396497"/>
                      <a:gd name="connsiteY2" fmla="*/ 627321 h 999460"/>
                      <a:gd name="connsiteX3" fmla="*/ 1350335 w 1396497"/>
                      <a:gd name="connsiteY3" fmla="*/ 776177 h 999460"/>
                      <a:gd name="connsiteX4" fmla="*/ 1382233 w 1396497"/>
                      <a:gd name="connsiteY4" fmla="*/ 999460 h 9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97" h="999460">
                        <a:moveTo>
                          <a:pt x="0" y="0"/>
                        </a:moveTo>
                        <a:cubicBezTo>
                          <a:pt x="23037" y="155058"/>
                          <a:pt x="46075" y="310117"/>
                          <a:pt x="212652" y="414670"/>
                        </a:cubicBezTo>
                        <a:cubicBezTo>
                          <a:pt x="379229" y="519224"/>
                          <a:pt x="809847" y="567070"/>
                          <a:pt x="999461" y="627321"/>
                        </a:cubicBezTo>
                        <a:cubicBezTo>
                          <a:pt x="1189075" y="687572"/>
                          <a:pt x="1286540" y="714154"/>
                          <a:pt x="1350335" y="776177"/>
                        </a:cubicBezTo>
                        <a:cubicBezTo>
                          <a:pt x="1414130" y="838200"/>
                          <a:pt x="1398181" y="918830"/>
                          <a:pt x="1382233" y="99946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5" name="Connecteur droit 64"/>
                  <p:cNvCxnSpPr>
                    <a:stCxn id="61" idx="10"/>
                    <a:endCxn id="62" idx="14"/>
                  </p:cNvCxnSpPr>
                  <p:nvPr/>
                </p:nvCxnSpPr>
                <p:spPr>
                  <a:xfrm flipV="1">
                    <a:off x="9016409" y="2126512"/>
                    <a:ext cx="21265" cy="350874"/>
                  </a:xfrm>
                  <a:prstGeom prst="line">
                    <a:avLst/>
                  </a:prstGeom>
                  <a:ln w="3175">
                    <a:solidFill>
                      <a:srgbClr val="433F3A"/>
                    </a:solidFill>
                  </a:ln>
                </p:spPr>
                <p:style>
                  <a:lnRef idx="1">
                    <a:schemeClr val="accent1"/>
                  </a:lnRef>
                  <a:fillRef idx="0">
                    <a:schemeClr val="accent1"/>
                  </a:fillRef>
                  <a:effectRef idx="0">
                    <a:schemeClr val="accent1"/>
                  </a:effectRef>
                  <a:fontRef idx="minor">
                    <a:schemeClr val="tx1"/>
                  </a:fontRef>
                </p:style>
              </p:cxnSp>
              <p:sp>
                <p:nvSpPr>
                  <p:cNvPr id="66" name="Forme libre 65"/>
                  <p:cNvSpPr/>
                  <p:nvPr/>
                </p:nvSpPr>
                <p:spPr>
                  <a:xfrm>
                    <a:off x="9164173" y="2128426"/>
                    <a:ext cx="946298" cy="371023"/>
                  </a:xfrm>
                  <a:custGeom>
                    <a:avLst/>
                    <a:gdLst>
                      <a:gd name="connsiteX0" fmla="*/ 0 w 946298"/>
                      <a:gd name="connsiteY0" fmla="*/ 73311 h 371023"/>
                      <a:gd name="connsiteX1" fmla="*/ 542261 w 946298"/>
                      <a:gd name="connsiteY1" fmla="*/ 20149 h 371023"/>
                      <a:gd name="connsiteX2" fmla="*/ 946298 w 946298"/>
                      <a:gd name="connsiteY2" fmla="*/ 371023 h 371023"/>
                    </a:gdLst>
                    <a:ahLst/>
                    <a:cxnLst>
                      <a:cxn ang="0">
                        <a:pos x="connsiteX0" y="connsiteY0"/>
                      </a:cxn>
                      <a:cxn ang="0">
                        <a:pos x="connsiteX1" y="connsiteY1"/>
                      </a:cxn>
                      <a:cxn ang="0">
                        <a:pos x="connsiteX2" y="connsiteY2"/>
                      </a:cxn>
                    </a:cxnLst>
                    <a:rect l="l" t="t" r="r" b="b"/>
                    <a:pathLst>
                      <a:path w="946298" h="371023">
                        <a:moveTo>
                          <a:pt x="0" y="73311"/>
                        </a:moveTo>
                        <a:cubicBezTo>
                          <a:pt x="192272" y="21920"/>
                          <a:pt x="384545" y="-29470"/>
                          <a:pt x="542261" y="20149"/>
                        </a:cubicBezTo>
                        <a:cubicBezTo>
                          <a:pt x="699977" y="69768"/>
                          <a:pt x="823137" y="220395"/>
                          <a:pt x="946298" y="371023"/>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3" name="Ellipse 52"/>
                <p:cNvSpPr/>
                <p:nvPr/>
              </p:nvSpPr>
              <p:spPr>
                <a:xfrm rot="725202">
                  <a:off x="9106292" y="2568188"/>
                  <a:ext cx="518992" cy="244094"/>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Ellipse 53"/>
                <p:cNvSpPr/>
                <p:nvPr/>
              </p:nvSpPr>
              <p:spPr>
                <a:xfrm rot="20874798" flipH="1">
                  <a:off x="10584466" y="2492791"/>
                  <a:ext cx="518992" cy="244094"/>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5" name="Groupe 54"/>
                <p:cNvGrpSpPr/>
                <p:nvPr/>
              </p:nvGrpSpPr>
              <p:grpSpPr>
                <a:xfrm>
                  <a:off x="9548380" y="2266110"/>
                  <a:ext cx="954645" cy="199912"/>
                  <a:chOff x="5735973" y="2036552"/>
                  <a:chExt cx="572680" cy="90673"/>
                </a:xfrm>
              </p:grpSpPr>
              <p:sp>
                <p:nvSpPr>
                  <p:cNvPr id="59" name="Organigramme : Connecteur 58"/>
                  <p:cNvSpPr/>
                  <p:nvPr/>
                </p:nvSpPr>
                <p:spPr>
                  <a:xfrm>
                    <a:off x="5735973"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Organigramme : Connecteur 59"/>
                  <p:cNvSpPr/>
                  <p:nvPr/>
                </p:nvSpPr>
                <p:spPr>
                  <a:xfrm>
                    <a:off x="6217980"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6" name="Forme libre 55"/>
                <p:cNvSpPr/>
                <p:nvPr/>
              </p:nvSpPr>
              <p:spPr>
                <a:xfrm rot="19039621">
                  <a:off x="9882955" y="3019312"/>
                  <a:ext cx="496281" cy="275862"/>
                </a:xfrm>
                <a:custGeom>
                  <a:avLst/>
                  <a:gdLst>
                    <a:gd name="connsiteX0" fmla="*/ 0 w 297712"/>
                    <a:gd name="connsiteY0" fmla="*/ 0 h 178768"/>
                    <a:gd name="connsiteX1" fmla="*/ 95693 w 297712"/>
                    <a:gd name="connsiteY1" fmla="*/ 159489 h 178768"/>
                    <a:gd name="connsiteX2" fmla="*/ 297712 w 297712"/>
                    <a:gd name="connsiteY2" fmla="*/ 170121 h 178768"/>
                  </a:gdLst>
                  <a:ahLst/>
                  <a:cxnLst>
                    <a:cxn ang="0">
                      <a:pos x="connsiteX0" y="connsiteY0"/>
                    </a:cxn>
                    <a:cxn ang="0">
                      <a:pos x="connsiteX1" y="connsiteY1"/>
                    </a:cxn>
                    <a:cxn ang="0">
                      <a:pos x="connsiteX2" y="connsiteY2"/>
                    </a:cxn>
                  </a:cxnLst>
                  <a:rect l="l" t="t" r="r" b="b"/>
                  <a:pathLst>
                    <a:path w="297712" h="178768">
                      <a:moveTo>
                        <a:pt x="0" y="0"/>
                      </a:moveTo>
                      <a:cubicBezTo>
                        <a:pt x="23037" y="65568"/>
                        <a:pt x="46074" y="131136"/>
                        <a:pt x="95693" y="159489"/>
                      </a:cubicBezTo>
                      <a:cubicBezTo>
                        <a:pt x="145312" y="187843"/>
                        <a:pt x="221512" y="178982"/>
                        <a:pt x="297712" y="170121"/>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57" name="Forme libre 56"/>
                <p:cNvSpPr/>
                <p:nvPr/>
              </p:nvSpPr>
              <p:spPr>
                <a:xfrm flipH="1">
                  <a:off x="9890811" y="2062695"/>
                  <a:ext cx="219439" cy="769467"/>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Forme libre 57"/>
                <p:cNvSpPr/>
                <p:nvPr/>
              </p:nvSpPr>
              <p:spPr>
                <a:xfrm>
                  <a:off x="9343176" y="1068308"/>
                  <a:ext cx="1548143" cy="90574"/>
                </a:xfrm>
                <a:custGeom>
                  <a:avLst/>
                  <a:gdLst>
                    <a:gd name="connsiteX0" fmla="*/ 0 w 1548143"/>
                    <a:gd name="connsiteY0" fmla="*/ 9053 h 90574"/>
                    <a:gd name="connsiteX1" fmla="*/ 751438 w 1548143"/>
                    <a:gd name="connsiteY1" fmla="*/ 90535 h 90574"/>
                    <a:gd name="connsiteX2" fmla="*/ 1548143 w 1548143"/>
                    <a:gd name="connsiteY2" fmla="*/ 0 h 90574"/>
                  </a:gdLst>
                  <a:ahLst/>
                  <a:cxnLst>
                    <a:cxn ang="0">
                      <a:pos x="connsiteX0" y="connsiteY0"/>
                    </a:cxn>
                    <a:cxn ang="0">
                      <a:pos x="connsiteX1" y="connsiteY1"/>
                    </a:cxn>
                    <a:cxn ang="0">
                      <a:pos x="connsiteX2" y="connsiteY2"/>
                    </a:cxn>
                  </a:cxnLst>
                  <a:rect l="l" t="t" r="r" b="b"/>
                  <a:pathLst>
                    <a:path w="1548143" h="90574">
                      <a:moveTo>
                        <a:pt x="0" y="9053"/>
                      </a:moveTo>
                      <a:cubicBezTo>
                        <a:pt x="246707" y="50548"/>
                        <a:pt x="493414" y="92044"/>
                        <a:pt x="751438" y="90535"/>
                      </a:cubicBezTo>
                      <a:cubicBezTo>
                        <a:pt x="1009462" y="89026"/>
                        <a:pt x="1278802" y="44513"/>
                        <a:pt x="1548143" y="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Organigramme : Connecteur 29"/>
              <p:cNvSpPr/>
              <p:nvPr/>
            </p:nvSpPr>
            <p:spPr>
              <a:xfrm rot="811535" flipH="1">
                <a:off x="3229800" y="3574463"/>
                <a:ext cx="265814" cy="480834"/>
              </a:xfrm>
              <a:prstGeom prst="flowChartConnector">
                <a:avLst/>
              </a:prstGeom>
              <a:solidFill>
                <a:srgbClr val="F8C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Organigramme : Connecteur 30"/>
              <p:cNvSpPr/>
              <p:nvPr/>
            </p:nvSpPr>
            <p:spPr>
              <a:xfrm rot="20788465">
                <a:off x="369111" y="3574464"/>
                <a:ext cx="265814" cy="480834"/>
              </a:xfrm>
              <a:prstGeom prst="flowChartConnector">
                <a:avLst/>
              </a:prstGeom>
              <a:solidFill>
                <a:srgbClr val="F8C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Organigramme : Terminateur 31"/>
              <p:cNvSpPr/>
              <p:nvPr/>
            </p:nvSpPr>
            <p:spPr>
              <a:xfrm rot="823909" flipH="1">
                <a:off x="2338779" y="3230326"/>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Organigramme : Terminateur 32"/>
              <p:cNvSpPr/>
              <p:nvPr/>
            </p:nvSpPr>
            <p:spPr>
              <a:xfrm rot="20776091">
                <a:off x="1401226" y="3218411"/>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rot="289388" flipH="1">
                <a:off x="3323446" y="3705687"/>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5" name="Forme libre 34"/>
              <p:cNvSpPr/>
              <p:nvPr/>
            </p:nvSpPr>
            <p:spPr>
              <a:xfrm rot="21310612">
                <a:off x="420281" y="3685042"/>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6" name="Organigramme : Connecteur 35"/>
              <p:cNvSpPr/>
              <p:nvPr/>
            </p:nvSpPr>
            <p:spPr>
              <a:xfrm flipH="1">
                <a:off x="3231053" y="401847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Organigramme : Connecteur 36"/>
              <p:cNvSpPr/>
              <p:nvPr/>
            </p:nvSpPr>
            <p:spPr>
              <a:xfrm flipH="1">
                <a:off x="530064" y="399544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Organigramme : Connecteur 37"/>
              <p:cNvSpPr/>
              <p:nvPr/>
            </p:nvSpPr>
            <p:spPr>
              <a:xfrm flipH="1">
                <a:off x="2170801" y="3155363"/>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Organigramme : Connecteur 38"/>
              <p:cNvSpPr/>
              <p:nvPr/>
            </p:nvSpPr>
            <p:spPr>
              <a:xfrm flipH="1">
                <a:off x="1095454" y="3154836"/>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0" name="Connecteur droit 39"/>
              <p:cNvCxnSpPr>
                <a:stCxn id="39" idx="6"/>
                <a:endCxn id="31" idx="7"/>
              </p:cNvCxnSpPr>
              <p:nvPr/>
            </p:nvCxnSpPr>
            <p:spPr>
              <a:xfrm flipH="1">
                <a:off x="553631" y="3526121"/>
                <a:ext cx="541823" cy="101495"/>
              </a:xfrm>
              <a:prstGeom prst="line">
                <a:avLst/>
              </a:prstGeom>
              <a:ln w="3175"/>
            </p:spPr>
            <p:style>
              <a:lnRef idx="1">
                <a:schemeClr val="dk1"/>
              </a:lnRef>
              <a:fillRef idx="0">
                <a:schemeClr val="dk1"/>
              </a:fillRef>
              <a:effectRef idx="0">
                <a:schemeClr val="dk1"/>
              </a:effectRef>
              <a:fontRef idx="minor">
                <a:schemeClr val="tx1"/>
              </a:fontRef>
            </p:style>
          </p:cxnSp>
          <p:cxnSp>
            <p:nvCxnSpPr>
              <p:cNvPr id="41" name="Connecteur droit 40"/>
              <p:cNvCxnSpPr>
                <a:stCxn id="38" idx="2"/>
                <a:endCxn id="30" idx="7"/>
              </p:cNvCxnSpPr>
              <p:nvPr/>
            </p:nvCxnSpPr>
            <p:spPr>
              <a:xfrm>
                <a:off x="2913370" y="3526648"/>
                <a:ext cx="397724" cy="100967"/>
              </a:xfrm>
              <a:prstGeom prst="line">
                <a:avLst/>
              </a:prstGeom>
              <a:ln w="3175"/>
            </p:spPr>
            <p:style>
              <a:lnRef idx="1">
                <a:schemeClr val="dk1"/>
              </a:lnRef>
              <a:fillRef idx="0">
                <a:schemeClr val="dk1"/>
              </a:fillRef>
              <a:effectRef idx="0">
                <a:schemeClr val="dk1"/>
              </a:effectRef>
              <a:fontRef idx="minor">
                <a:schemeClr val="tx1"/>
              </a:fontRef>
            </p:style>
          </p:cxnSp>
          <p:sp>
            <p:nvSpPr>
              <p:cNvPr id="42" name="Forme libre 41"/>
              <p:cNvSpPr/>
              <p:nvPr/>
            </p:nvSpPr>
            <p:spPr>
              <a:xfrm flipH="1" flipV="1">
                <a:off x="1836820" y="3496963"/>
                <a:ext cx="334978" cy="72428"/>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 name="Connecteur droit 42"/>
              <p:cNvCxnSpPr/>
              <p:nvPr/>
            </p:nvCxnSpPr>
            <p:spPr>
              <a:xfrm>
                <a:off x="2025588" y="5183856"/>
                <a:ext cx="78897" cy="493506"/>
              </a:xfrm>
              <a:prstGeom prst="line">
                <a:avLst/>
              </a:prstGeom>
            </p:spPr>
            <p:style>
              <a:lnRef idx="1">
                <a:schemeClr val="dk1"/>
              </a:lnRef>
              <a:fillRef idx="0">
                <a:schemeClr val="dk1"/>
              </a:fillRef>
              <a:effectRef idx="0">
                <a:schemeClr val="dk1"/>
              </a:effectRef>
              <a:fontRef idx="minor">
                <a:schemeClr val="tx1"/>
              </a:fontRef>
            </p:style>
          </p:cxnSp>
          <p:sp>
            <p:nvSpPr>
              <p:cNvPr id="44" name="Forme libre 43"/>
              <p:cNvSpPr/>
              <p:nvPr/>
            </p:nvSpPr>
            <p:spPr>
              <a:xfrm flipH="1">
                <a:off x="1930943" y="5287726"/>
                <a:ext cx="261158" cy="307975"/>
              </a:xfrm>
              <a:custGeom>
                <a:avLst/>
                <a:gdLst>
                  <a:gd name="connsiteX0" fmla="*/ 48029 w 261158"/>
                  <a:gd name="connsiteY0" fmla="*/ 0 h 307975"/>
                  <a:gd name="connsiteX1" fmla="*/ 260754 w 261158"/>
                  <a:gd name="connsiteY1" fmla="*/ 63500 h 307975"/>
                  <a:gd name="connsiteX2" fmla="*/ 404 w 261158"/>
                  <a:gd name="connsiteY2" fmla="*/ 234950 h 307975"/>
                  <a:gd name="connsiteX3" fmla="*/ 213129 w 261158"/>
                  <a:gd name="connsiteY3" fmla="*/ 307975 h 307975"/>
                </a:gdLst>
                <a:ahLst/>
                <a:cxnLst>
                  <a:cxn ang="0">
                    <a:pos x="connsiteX0" y="connsiteY0"/>
                  </a:cxn>
                  <a:cxn ang="0">
                    <a:pos x="connsiteX1" y="connsiteY1"/>
                  </a:cxn>
                  <a:cxn ang="0">
                    <a:pos x="connsiteX2" y="connsiteY2"/>
                  </a:cxn>
                  <a:cxn ang="0">
                    <a:pos x="connsiteX3" y="connsiteY3"/>
                  </a:cxn>
                </a:cxnLst>
                <a:rect l="l" t="t" r="r" b="b"/>
                <a:pathLst>
                  <a:path w="261158" h="307975">
                    <a:moveTo>
                      <a:pt x="48029" y="0"/>
                    </a:moveTo>
                    <a:cubicBezTo>
                      <a:pt x="158360" y="12171"/>
                      <a:pt x="268691" y="24342"/>
                      <a:pt x="260754" y="63500"/>
                    </a:cubicBezTo>
                    <a:cubicBezTo>
                      <a:pt x="252817" y="102658"/>
                      <a:pt x="8341" y="194204"/>
                      <a:pt x="404" y="234950"/>
                    </a:cubicBezTo>
                    <a:cubicBezTo>
                      <a:pt x="-7533" y="275696"/>
                      <a:pt x="102798" y="291835"/>
                      <a:pt x="213129" y="30797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Organigramme : Connecteur 44"/>
              <p:cNvSpPr/>
              <p:nvPr/>
            </p:nvSpPr>
            <p:spPr>
              <a:xfrm rot="21395100" flipH="1" flipV="1">
                <a:off x="1900214" y="5321660"/>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Organigramme : Connecteur 45"/>
              <p:cNvSpPr/>
              <p:nvPr/>
            </p:nvSpPr>
            <p:spPr>
              <a:xfrm rot="21395100" flipH="1" flipV="1">
                <a:off x="1950706" y="556826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Organigramme : Connecteur 46"/>
              <p:cNvSpPr/>
              <p:nvPr/>
            </p:nvSpPr>
            <p:spPr>
              <a:xfrm rot="21294285" flipH="1" flipV="1">
                <a:off x="2115237" y="525510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Organigramme : Connecteur 47"/>
              <p:cNvSpPr/>
              <p:nvPr/>
            </p:nvSpPr>
            <p:spPr>
              <a:xfrm rot="21294285" flipH="1" flipV="1">
                <a:off x="2172937" y="550012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Forme libre 48"/>
              <p:cNvSpPr/>
              <p:nvPr/>
            </p:nvSpPr>
            <p:spPr>
              <a:xfrm>
                <a:off x="1701867" y="4759799"/>
                <a:ext cx="532991" cy="100700"/>
              </a:xfrm>
              <a:custGeom>
                <a:avLst/>
                <a:gdLst>
                  <a:gd name="connsiteX0" fmla="*/ 0 w 525930"/>
                  <a:gd name="connsiteY0" fmla="*/ 47812 h 97006"/>
                  <a:gd name="connsiteX1" fmla="*/ 197224 w 525930"/>
                  <a:gd name="connsiteY1" fmla="*/ 95624 h 97006"/>
                  <a:gd name="connsiteX2" fmla="*/ 525930 w 525930"/>
                  <a:gd name="connsiteY2" fmla="*/ 0 h 97006"/>
                  <a:gd name="connsiteX0" fmla="*/ 0 w 532991"/>
                  <a:gd name="connsiteY0" fmla="*/ 51342 h 100700"/>
                  <a:gd name="connsiteX1" fmla="*/ 197224 w 532991"/>
                  <a:gd name="connsiteY1" fmla="*/ 99154 h 100700"/>
                  <a:gd name="connsiteX2" fmla="*/ 532991 w 532991"/>
                  <a:gd name="connsiteY2" fmla="*/ 0 h 100700"/>
                </a:gdLst>
                <a:ahLst/>
                <a:cxnLst>
                  <a:cxn ang="0">
                    <a:pos x="connsiteX0" y="connsiteY0"/>
                  </a:cxn>
                  <a:cxn ang="0">
                    <a:pos x="connsiteX1" y="connsiteY1"/>
                  </a:cxn>
                  <a:cxn ang="0">
                    <a:pos x="connsiteX2" y="connsiteY2"/>
                  </a:cxn>
                </a:cxnLst>
                <a:rect l="l" t="t" r="r" b="b"/>
                <a:pathLst>
                  <a:path w="532991" h="100700">
                    <a:moveTo>
                      <a:pt x="0" y="51342"/>
                    </a:moveTo>
                    <a:cubicBezTo>
                      <a:pt x="54784" y="79232"/>
                      <a:pt x="108392" y="107711"/>
                      <a:pt x="197224" y="99154"/>
                    </a:cubicBezTo>
                    <a:cubicBezTo>
                      <a:pt x="286056" y="90597"/>
                      <a:pt x="412465" y="43827"/>
                      <a:pt x="53299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0" name="Cœur 139"/>
              <p:cNvSpPr/>
              <p:nvPr/>
            </p:nvSpPr>
            <p:spPr>
              <a:xfrm rot="9711327">
                <a:off x="1890683" y="4843978"/>
                <a:ext cx="238268" cy="96093"/>
              </a:xfrm>
              <a:custGeom>
                <a:avLst/>
                <a:gdLst>
                  <a:gd name="connsiteX0" fmla="*/ 118272 w 236544"/>
                  <a:gd name="connsiteY0" fmla="*/ 45936 h 183743"/>
                  <a:gd name="connsiteX1" fmla="*/ 118272 w 236544"/>
                  <a:gd name="connsiteY1" fmla="*/ 183743 h 183743"/>
                  <a:gd name="connsiteX2" fmla="*/ 118272 w 236544"/>
                  <a:gd name="connsiteY2" fmla="*/ 45936 h 183743"/>
                  <a:gd name="connsiteX0" fmla="*/ 119134 w 238268"/>
                  <a:gd name="connsiteY0" fmla="*/ 96093 h 96093"/>
                  <a:gd name="connsiteX1" fmla="*/ 119134 w 238268"/>
                  <a:gd name="connsiteY1" fmla="*/ 89149 h 96093"/>
                  <a:gd name="connsiteX2" fmla="*/ 119134 w 238268"/>
                  <a:gd name="connsiteY2" fmla="*/ 96093 h 96093"/>
                </a:gdLst>
                <a:ahLst/>
                <a:cxnLst>
                  <a:cxn ang="0">
                    <a:pos x="connsiteX0" y="connsiteY0"/>
                  </a:cxn>
                  <a:cxn ang="0">
                    <a:pos x="connsiteX1" y="connsiteY1"/>
                  </a:cxn>
                  <a:cxn ang="0">
                    <a:pos x="connsiteX2" y="connsiteY2"/>
                  </a:cxn>
                </a:cxnLst>
                <a:rect l="l" t="t" r="r" b="b"/>
                <a:pathLst>
                  <a:path w="238268" h="96093">
                    <a:moveTo>
                      <a:pt x="119134" y="96093"/>
                    </a:moveTo>
                    <a:cubicBezTo>
                      <a:pt x="168414" y="-11091"/>
                      <a:pt x="360606" y="-48658"/>
                      <a:pt x="119134" y="89149"/>
                    </a:cubicBezTo>
                    <a:cubicBezTo>
                      <a:pt x="-122338" y="-48658"/>
                      <a:pt x="69854" y="-11091"/>
                      <a:pt x="119134" y="96093"/>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0" name="Groupe 9"/>
          <p:cNvGrpSpPr/>
          <p:nvPr/>
        </p:nvGrpSpPr>
        <p:grpSpPr>
          <a:xfrm>
            <a:off x="7655182" y="4967933"/>
            <a:ext cx="4118763" cy="415498"/>
            <a:chOff x="7655182" y="4317293"/>
            <a:chExt cx="4118763" cy="415498"/>
          </a:xfrm>
        </p:grpSpPr>
        <p:pic>
          <p:nvPicPr>
            <p:cNvPr id="90114" name="Picture 2" descr="Icône pointeur, jusq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59883" y="4379957"/>
              <a:ext cx="132051" cy="1320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55182" y="4317293"/>
              <a:ext cx="4118763" cy="415498"/>
            </a:xfrm>
            <a:prstGeom prst="rect">
              <a:avLst/>
            </a:prstGeom>
          </p:spPr>
          <p:txBody>
            <a:bodyPr wrap="square">
              <a:spAutoFit/>
            </a:bodyPr>
            <a:lstStyle/>
            <a:p>
              <a:pPr algn="r"/>
              <a:r>
                <a:rPr lang="fr-FR" sz="1000" u="sng" dirty="0">
                  <a:solidFill>
                    <a:srgbClr val="2271B1"/>
                  </a:solidFill>
                  <a:latin typeface="+mj-lt"/>
                  <a:ea typeface="Calibri" panose="020F0502020204030204" pitchFamily="34" charset="0"/>
                  <a:hlinkClick r:id="rId17"/>
                </a:rPr>
                <a:t>Fiche - Démarche expertise pharmaceutique clinique, OMéDIT PACA-Corse</a:t>
              </a:r>
              <a:endParaRPr lang="fr-FR" sz="1000" dirty="0">
                <a:latin typeface="+mj-lt"/>
              </a:endParaRPr>
            </a:p>
          </p:txBody>
        </p:sp>
      </p:grpSp>
      <p:grpSp>
        <p:nvGrpSpPr>
          <p:cNvPr id="5" name="Groupe 4"/>
          <p:cNvGrpSpPr/>
          <p:nvPr/>
        </p:nvGrpSpPr>
        <p:grpSpPr>
          <a:xfrm>
            <a:off x="455005" y="2293074"/>
            <a:ext cx="3706857" cy="635418"/>
            <a:chOff x="455005" y="2293074"/>
            <a:chExt cx="3706857" cy="635418"/>
          </a:xfrm>
        </p:grpSpPr>
        <p:sp>
          <p:nvSpPr>
            <p:cNvPr id="157" name="Zone de texte 58"/>
            <p:cNvSpPr txBox="1"/>
            <p:nvPr/>
          </p:nvSpPr>
          <p:spPr>
            <a:xfrm>
              <a:off x="455005" y="2293074"/>
              <a:ext cx="3706857" cy="6354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dirty="0">
                  <a:solidFill>
                    <a:schemeClr val="accent1">
                      <a:lumMod val="50000"/>
                    </a:schemeClr>
                  </a:solidFill>
                  <a:effectLst/>
                  <a:latin typeface="+mj-lt"/>
                  <a:ea typeface="Arial" panose="020B0604020202020204" pitchFamily="34" charset="0"/>
                  <a:cs typeface="Arial" panose="020B0604020202020204" pitchFamily="34" charset="0"/>
                </a:rPr>
                <a:t>ENTRETIEN DE RECUEIL </a:t>
              </a:r>
              <a:r>
                <a:rPr lang="fr-FR" sz="1200" b="1" dirty="0">
                  <a:solidFill>
                    <a:schemeClr val="accent1">
                      <a:lumMod val="50000"/>
                    </a:schemeClr>
                  </a:solidFill>
                  <a:latin typeface="+mj-lt"/>
                  <a:ea typeface="Arial" panose="020B0604020202020204" pitchFamily="34" charset="0"/>
                  <a:cs typeface="Arial" panose="020B0604020202020204" pitchFamily="34" charset="0"/>
                </a:rPr>
                <a:t>:</a:t>
              </a:r>
              <a:endParaRPr lang="fr-FR" sz="1200" b="1" dirty="0">
                <a:solidFill>
                  <a:schemeClr val="accent1">
                    <a:lumMod val="50000"/>
                  </a:schemeClr>
                </a:solidFill>
                <a:effectLst/>
                <a:latin typeface="+mj-lt"/>
                <a:ea typeface="Times New Roman" panose="02020603050405020304" pitchFamily="18" charset="0"/>
                <a:cs typeface="Times New Roman" panose="02020603050405020304" pitchFamily="18" charset="0"/>
              </a:endParaRPr>
            </a:p>
            <a:p>
              <a:pPr marL="171450" indent="-8640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rPr>
                <a:t>Modèle SOC-SPV (BPPC, SFPC 2022)</a:t>
              </a:r>
            </a:p>
            <a:p>
              <a:pPr marL="171450" indent="-86400">
                <a:spcAft>
                  <a:spcPts val="0"/>
                </a:spcAft>
                <a:buFont typeface="Arial" panose="020B0604020202020204" pitchFamily="34" charset="0"/>
                <a:buChar char="•"/>
              </a:pPr>
              <a:r>
                <a:rPr lang="fr-FR" sz="1000" dirty="0">
                  <a:latin typeface="Marianne" panose="02000000000000000000" pitchFamily="2" charset="0"/>
                  <a:ea typeface="Times New Roman" panose="02020603050405020304" pitchFamily="18" charset="0"/>
                  <a:cs typeface="Times New Roman" panose="02020603050405020304" pitchFamily="18" charset="0"/>
                  <a:hlinkClick r:id="rId18"/>
                </a:rPr>
                <a:t>Fiche de recueil de données OMéDIT PACA-Corse</a:t>
              </a:r>
              <a:endParaRPr lang="fr-FR" sz="1000" dirty="0">
                <a:latin typeface="Marianne" panose="02000000000000000000" pitchFamily="2" charset="0"/>
                <a:ea typeface="Times New Roman" panose="02020603050405020304" pitchFamily="18" charset="0"/>
                <a:cs typeface="Times New Roman" panose="02020603050405020304" pitchFamily="18" charset="0"/>
              </a:endParaRPr>
            </a:p>
          </p:txBody>
        </p:sp>
        <p:pic>
          <p:nvPicPr>
            <p:cNvPr id="122" name="Picture 2" descr="Icône pointeur, jusq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19435" y="2680068"/>
              <a:ext cx="132051" cy="1320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42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62" y="328949"/>
            <a:ext cx="1159825" cy="454909"/>
          </a:xfrm>
          <a:prstGeom prst="rect">
            <a:avLst/>
          </a:prstGeom>
          <a:noFill/>
          <a:extLst>
            <a:ext uri="{909E8E84-426E-40DD-AFC4-6F175D3DCCD1}">
              <a14:hiddenFill xmlns:a14="http://schemas.microsoft.com/office/drawing/2010/main">
                <a:solidFill>
                  <a:srgbClr val="FFFFFF"/>
                </a:solidFill>
              </a14:hiddenFill>
            </a:ext>
          </a:extLst>
        </p:spPr>
      </p:pic>
      <p:sp>
        <p:nvSpPr>
          <p:cNvPr id="132" name="Titre 1"/>
          <p:cNvSpPr>
            <a:spLocks noGrp="1"/>
          </p:cNvSpPr>
          <p:nvPr>
            <p:ph type="title"/>
          </p:nvPr>
        </p:nvSpPr>
        <p:spPr>
          <a:xfrm>
            <a:off x="838200" y="242593"/>
            <a:ext cx="10515600" cy="627623"/>
          </a:xfrm>
        </p:spPr>
        <p:txBody>
          <a:bodyPr>
            <a:normAutofit/>
          </a:bodyPr>
          <a:lstStyle/>
          <a:p>
            <a:pPr algn="ctr"/>
            <a:r>
              <a:rPr lang="fr-FR" sz="3600" dirty="0"/>
              <a:t>Traçabilité et codification</a:t>
            </a:r>
          </a:p>
        </p:txBody>
      </p:sp>
      <p:sp>
        <p:nvSpPr>
          <p:cNvPr id="3" name="ZoneTexte 2"/>
          <p:cNvSpPr txBox="1"/>
          <p:nvPr/>
        </p:nvSpPr>
        <p:spPr>
          <a:xfrm>
            <a:off x="731875" y="1371597"/>
            <a:ext cx="10728250" cy="2354491"/>
          </a:xfrm>
          <a:prstGeom prst="rect">
            <a:avLst/>
          </a:prstGeom>
          <a:noFill/>
        </p:spPr>
        <p:txBody>
          <a:bodyPr wrap="square" rtlCol="0">
            <a:spAutoFit/>
          </a:bodyPr>
          <a:lstStyle/>
          <a:p>
            <a:pPr marL="342900" indent="-342900">
              <a:buAutoNum type="alphaLcParenR"/>
            </a:pPr>
            <a:r>
              <a:rPr lang="fr-FR" sz="1400" b="1" dirty="0"/>
              <a:t>Objectifs</a:t>
            </a:r>
          </a:p>
          <a:p>
            <a:endParaRPr lang="fr-FR" sz="400" b="1" dirty="0"/>
          </a:p>
          <a:p>
            <a:pPr marL="342000" algn="just"/>
            <a:r>
              <a:rPr lang="fr-FR" sz="1100" dirty="0"/>
              <a:t>La traçabilité des actes et la transmission des documents produits au cours du processus du bilan de médication et PPP sont un gage de qualité dans la PECM du patient. Elles concourent au partage des informations entre les professionnels de santé, garantissent l’impact qualitatif de l’expertise pharmaceutique clinique sur la continuité de la PECM du patient, et font le lien entre la ville et l’hôpital.</a:t>
            </a:r>
          </a:p>
          <a:p>
            <a:pPr marL="720000" indent="-171450" algn="just">
              <a:buFont typeface="Arial" panose="020B0604020202020204" pitchFamily="34" charset="0"/>
              <a:buChar char="•"/>
            </a:pPr>
            <a:r>
              <a:rPr lang="fr-FR" sz="1100" dirty="0"/>
              <a:t>Associer le bon code LOINC aux documents produits (bilan médicamenteux, formulaire de conciliation médicamenteuse, plan de prise, CR de consultation pharmaceutique, lettre liaison de sortie…) permet leurs adressages corrects dans le DMP.</a:t>
            </a:r>
          </a:p>
          <a:p>
            <a:pPr marL="720000" indent="-171450" algn="just">
              <a:buFont typeface="Arial" panose="020B0604020202020204" pitchFamily="34" charset="0"/>
              <a:buChar char="•"/>
            </a:pPr>
            <a:r>
              <a:rPr lang="fr-FR" sz="1100" dirty="0"/>
              <a:t>Tracer les actes permet de retrouver les patients ayant bénéficié d’un bilan de médication (ou d’un PPP) et ainsi la réalisation d’études d’impact en vie réelle. </a:t>
            </a:r>
          </a:p>
          <a:p>
            <a:pPr marL="342000" algn="just"/>
            <a:r>
              <a:rPr lang="fr-FR" sz="1100" dirty="0"/>
              <a:t>Enfin, la codification doit concourir au recueil automatique des données dans le cadre de l’Unité d’Œuvre (UO) Pharmacie, afin d’assurer leur traçabilité et leur valorisation.</a:t>
            </a:r>
            <a:endParaRPr lang="fr-FR" sz="1400" dirty="0"/>
          </a:p>
          <a:p>
            <a:endParaRPr lang="fr-FR" sz="1600" dirty="0"/>
          </a:p>
          <a:p>
            <a:pPr marL="342900" indent="-342900">
              <a:buFont typeface="+mj-lt"/>
              <a:buAutoNum type="alphaLcParenR" startAt="2"/>
            </a:pPr>
            <a:r>
              <a:rPr lang="fr-FR" sz="1400" b="1" dirty="0"/>
              <a:t>Codification</a:t>
            </a:r>
          </a:p>
        </p:txBody>
      </p:sp>
      <p:graphicFrame>
        <p:nvGraphicFramePr>
          <p:cNvPr id="5" name="Tableau 4"/>
          <p:cNvGraphicFramePr>
            <a:graphicFrameLocks noGrp="1"/>
          </p:cNvGraphicFramePr>
          <p:nvPr>
            <p:extLst>
              <p:ext uri="{D42A27DB-BD31-4B8C-83A1-F6EECF244321}">
                <p14:modId xmlns:p14="http://schemas.microsoft.com/office/powerpoint/2010/main" val="1454414276"/>
              </p:ext>
            </p:extLst>
          </p:nvPr>
        </p:nvGraphicFramePr>
        <p:xfrm>
          <a:off x="1176337" y="3852748"/>
          <a:ext cx="9839326" cy="2390194"/>
        </p:xfrm>
        <a:graphic>
          <a:graphicData uri="http://schemas.openxmlformats.org/drawingml/2006/table">
            <a:tbl>
              <a:tblPr firstRow="1" bandRow="1">
                <a:tableStyleId>{6E25E649-3F16-4E02-A733-19D2CDBF48F0}</a:tableStyleId>
              </a:tblPr>
              <a:tblGrid>
                <a:gridCol w="3975360">
                  <a:extLst>
                    <a:ext uri="{9D8B030D-6E8A-4147-A177-3AD203B41FA5}">
                      <a16:colId xmlns:a16="http://schemas.microsoft.com/office/drawing/2014/main" val="1514094425"/>
                    </a:ext>
                  </a:extLst>
                </a:gridCol>
                <a:gridCol w="3973253">
                  <a:extLst>
                    <a:ext uri="{9D8B030D-6E8A-4147-A177-3AD203B41FA5}">
                      <a16:colId xmlns:a16="http://schemas.microsoft.com/office/drawing/2014/main" val="916546192"/>
                    </a:ext>
                  </a:extLst>
                </a:gridCol>
                <a:gridCol w="1890713">
                  <a:extLst>
                    <a:ext uri="{9D8B030D-6E8A-4147-A177-3AD203B41FA5}">
                      <a16:colId xmlns:a16="http://schemas.microsoft.com/office/drawing/2014/main" val="1429027339"/>
                    </a:ext>
                  </a:extLst>
                </a:gridCol>
              </a:tblGrid>
              <a:tr h="265282">
                <a:tc>
                  <a:txBody>
                    <a:bodyPr/>
                    <a:lstStyle/>
                    <a:p>
                      <a:pPr algn="ctr">
                        <a:lnSpc>
                          <a:spcPct val="115000"/>
                        </a:lnSpc>
                        <a:spcAft>
                          <a:spcPts val="0"/>
                        </a:spcAft>
                      </a:pPr>
                      <a:r>
                        <a:rPr lang="fr-FR" sz="1200" dirty="0">
                          <a:effectLst/>
                        </a:rPr>
                        <a:t>Document</a:t>
                      </a:r>
                      <a:endParaRPr lang="fr-FR"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fr-FR" sz="1200" dirty="0">
                          <a:effectLst/>
                        </a:rPr>
                        <a:t>Intitulé DMP</a:t>
                      </a:r>
                      <a:endParaRPr lang="fr-FR"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fr-FR" sz="1200" dirty="0">
                          <a:effectLst/>
                        </a:rPr>
                        <a:t>Code LOINC</a:t>
                      </a:r>
                      <a:endParaRPr lang="fr-FR"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1397230523"/>
                  </a:ext>
                </a:extLst>
              </a:tr>
              <a:tr h="332266">
                <a:tc>
                  <a:txBody>
                    <a:bodyPr/>
                    <a:lstStyle/>
                    <a:p>
                      <a:pPr algn="just">
                        <a:lnSpc>
                          <a:spcPct val="115000"/>
                        </a:lnSpc>
                        <a:spcAft>
                          <a:spcPts val="0"/>
                        </a:spcAft>
                      </a:pPr>
                      <a:r>
                        <a:rPr lang="fr-FR" sz="1100" dirty="0">
                          <a:effectLst/>
                        </a:rPr>
                        <a:t>Bilan médicamenteux</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Bilan médicamenteux</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56445-0</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99119"/>
                  </a:ext>
                </a:extLst>
              </a:tr>
              <a:tr h="332266">
                <a:tc>
                  <a:txBody>
                    <a:bodyPr/>
                    <a:lstStyle/>
                    <a:p>
                      <a:pPr algn="just">
                        <a:lnSpc>
                          <a:spcPct val="115000"/>
                        </a:lnSpc>
                        <a:spcAft>
                          <a:spcPts val="0"/>
                        </a:spcAft>
                      </a:pPr>
                      <a:r>
                        <a:rPr lang="fr-FR" sz="1100" dirty="0">
                          <a:effectLst/>
                        </a:rPr>
                        <a:t>Formulaire (ou fiche) de conciliation médicamenteuse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Formulaire de conciliation médicamenteuse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80820-4</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729549"/>
                  </a:ext>
                </a:extLst>
              </a:tr>
              <a:tr h="332266">
                <a:tc>
                  <a:txBody>
                    <a:bodyPr/>
                    <a:lstStyle/>
                    <a:p>
                      <a:pPr algn="just">
                        <a:lnSpc>
                          <a:spcPct val="115000"/>
                        </a:lnSpc>
                        <a:spcAft>
                          <a:spcPts val="0"/>
                        </a:spcAft>
                      </a:pPr>
                      <a:r>
                        <a:rPr lang="fr-FR" sz="1100" dirty="0">
                          <a:effectLst/>
                        </a:rPr>
                        <a:t>Plan de prise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Planification thérapeutique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77604-7</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8745057"/>
                  </a:ext>
                </a:extLst>
              </a:tr>
              <a:tr h="332266">
                <a:tc>
                  <a:txBody>
                    <a:bodyPr/>
                    <a:lstStyle/>
                    <a:p>
                      <a:pPr algn="just">
                        <a:lnSpc>
                          <a:spcPct val="115000"/>
                        </a:lnSpc>
                        <a:spcAft>
                          <a:spcPts val="0"/>
                        </a:spcAft>
                      </a:pPr>
                      <a:r>
                        <a:rPr lang="fr-FR" sz="1100" dirty="0">
                          <a:effectLst/>
                        </a:rPr>
                        <a:t>Lettre de liaison à la sortie d'un établissement de soins</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Lettre de liaison à la sortie d'un établissement de soins</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11490-0</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5616040"/>
                  </a:ext>
                </a:extLst>
              </a:tr>
              <a:tr h="530566">
                <a:tc>
                  <a:txBody>
                    <a:bodyPr/>
                    <a:lstStyle/>
                    <a:p>
                      <a:pPr algn="just">
                        <a:lnSpc>
                          <a:spcPct val="115000"/>
                        </a:lnSpc>
                        <a:spcAft>
                          <a:spcPts val="0"/>
                        </a:spcAft>
                      </a:pPr>
                      <a:r>
                        <a:rPr lang="fr-FR" sz="1100" dirty="0">
                          <a:effectLst/>
                        </a:rPr>
                        <a:t>Lettre de liaison à la sortie d'une structure sociale ou médico-sociale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Lettre de liaison à la sortie d'une structure sociale ou médico-sociale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83981-1</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4138"/>
                  </a:ext>
                </a:extLst>
              </a:tr>
              <a:tr h="265282">
                <a:tc>
                  <a:txBody>
                    <a:bodyPr/>
                    <a:lstStyle/>
                    <a:p>
                      <a:pPr algn="just">
                        <a:lnSpc>
                          <a:spcPct val="115000"/>
                        </a:lnSpc>
                        <a:spcAft>
                          <a:spcPts val="0"/>
                        </a:spcAft>
                      </a:pPr>
                      <a:r>
                        <a:rPr lang="fr-FR" sz="1100" dirty="0">
                          <a:effectLst/>
                        </a:rPr>
                        <a:t>Compte rendu de consultation pharmaceutique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100" dirty="0">
                          <a:effectLst/>
                        </a:rPr>
                        <a:t>Compte rendu de consultation pharmaceutique</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100" dirty="0">
                          <a:effectLst/>
                        </a:rPr>
                        <a:t>93024-8</a:t>
                      </a:r>
                      <a:endParaRPr lang="fr-FR" sz="1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8035711"/>
                  </a:ext>
                </a:extLst>
              </a:tr>
            </a:tbl>
          </a:graphicData>
        </a:graphic>
      </p:graphicFrame>
      <p:sp>
        <p:nvSpPr>
          <p:cNvPr id="7" name="Bouton d’action : Suivant 6">
            <a:hlinkClick r:id="" action="ppaction://hlinkshowjump?jump=nextslide" highlightClick="1"/>
          </p:cNvPr>
          <p:cNvSpPr/>
          <p:nvPr/>
        </p:nvSpPr>
        <p:spPr>
          <a:xfrm>
            <a:off x="11441924" y="624278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51442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itre 1">
            <a:hlinkClick r:id="rId2" action="ppaction://hlinksldjump"/>
          </p:cNvPr>
          <p:cNvSpPr txBox="1">
            <a:spLocks/>
          </p:cNvSpPr>
          <p:nvPr/>
        </p:nvSpPr>
        <p:spPr>
          <a:xfrm>
            <a:off x="871568" y="1122363"/>
            <a:ext cx="10448865" cy="1035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356193"/>
                </a:solidFill>
              </a:rPr>
              <a:t>Introduction</a:t>
            </a:r>
          </a:p>
        </p:txBody>
      </p:sp>
      <p:sp>
        <p:nvSpPr>
          <p:cNvPr id="27" name="Sous-titre 2">
            <a:hlinkClick r:id="rId2" action="ppaction://hlinksldjump"/>
          </p:cNvPr>
          <p:cNvSpPr txBox="1">
            <a:spLocks/>
          </p:cNvSpPr>
          <p:nvPr/>
        </p:nvSpPr>
        <p:spPr>
          <a:xfrm>
            <a:off x="871567" y="2327275"/>
            <a:ext cx="10448866" cy="256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1300" u="sng" dirty="0">
                <a:solidFill>
                  <a:srgbClr val="356193"/>
                </a:solidFill>
                <a:latin typeface="Marianne" panose="02000000000000000000" pitchFamily="2" charset="0"/>
              </a:rPr>
              <a:t>Objectif</a:t>
            </a:r>
            <a:r>
              <a:rPr lang="fr-FR" sz="1300" dirty="0">
                <a:solidFill>
                  <a:srgbClr val="356193"/>
                </a:solidFill>
                <a:latin typeface="Marianne" panose="02000000000000000000" pitchFamily="2" charset="0"/>
              </a:rPr>
              <a:t> : </a:t>
            </a:r>
            <a:r>
              <a:rPr lang="fr-FR" sz="1300" dirty="0">
                <a:latin typeface="Marianne" panose="02000000000000000000" pitchFamily="2" charset="0"/>
              </a:rPr>
              <a:t>former les professionnels de santé au processus de réalisation de bilans de médication</a:t>
            </a:r>
          </a:p>
          <a:p>
            <a:pPr marL="0" indent="0">
              <a:lnSpc>
                <a:spcPct val="120000"/>
              </a:lnSpc>
              <a:buNone/>
            </a:pPr>
            <a:endParaRPr lang="fr-FR" sz="500" dirty="0">
              <a:latin typeface="Marianne" panose="02000000000000000000" pitchFamily="2" charset="0"/>
            </a:endParaRPr>
          </a:p>
          <a:p>
            <a:pPr marL="0" indent="0" algn="just">
              <a:lnSpc>
                <a:spcPct val="120000"/>
              </a:lnSpc>
              <a:spcBef>
                <a:spcPts val="0"/>
              </a:spcBef>
              <a:buNone/>
            </a:pPr>
            <a:r>
              <a:rPr lang="fr-FR" sz="1300" dirty="0">
                <a:latin typeface="Marianne" panose="02000000000000000000" pitchFamily="2" charset="0"/>
              </a:rPr>
              <a:t>Ce module s’adresse en particulier aux pharmaciens, aux docteurs juniors en pharmacie hospitalière, aux étudiants en pharmacie de 3</a:t>
            </a:r>
            <a:r>
              <a:rPr lang="fr-FR" sz="1300" baseline="30000" dirty="0">
                <a:latin typeface="Marianne" panose="02000000000000000000" pitchFamily="2" charset="0"/>
              </a:rPr>
              <a:t>ème</a:t>
            </a:r>
            <a:r>
              <a:rPr lang="fr-FR" sz="1300" dirty="0">
                <a:latin typeface="Marianne" panose="02000000000000000000" pitchFamily="2" charset="0"/>
              </a:rPr>
              <a:t> cycle, et aux étudiants hospitaliers en pharmacie.</a:t>
            </a:r>
          </a:p>
          <a:p>
            <a:pPr marL="0" indent="0">
              <a:lnSpc>
                <a:spcPct val="120000"/>
              </a:lnSpc>
              <a:spcBef>
                <a:spcPts val="0"/>
              </a:spcBef>
              <a:buNone/>
            </a:pPr>
            <a:endParaRPr lang="fr-FR" sz="500" dirty="0">
              <a:latin typeface="Marianne" panose="02000000000000000000" pitchFamily="2" charset="0"/>
            </a:endParaRPr>
          </a:p>
          <a:p>
            <a:pPr marL="0" indent="0" algn="just">
              <a:lnSpc>
                <a:spcPct val="120000"/>
              </a:lnSpc>
              <a:spcBef>
                <a:spcPts val="0"/>
              </a:spcBef>
              <a:buNone/>
            </a:pPr>
            <a:r>
              <a:rPr lang="fr-FR" sz="1300" u="sng" dirty="0">
                <a:solidFill>
                  <a:srgbClr val="356193"/>
                </a:solidFill>
                <a:latin typeface="Marianne" panose="02000000000000000000" pitchFamily="2" charset="0"/>
              </a:rPr>
              <a:t>Mode d’emploi</a:t>
            </a:r>
            <a:r>
              <a:rPr lang="fr-FR" sz="1300" dirty="0">
                <a:solidFill>
                  <a:srgbClr val="356193"/>
                </a:solidFill>
                <a:latin typeface="Marianne" panose="02000000000000000000" pitchFamily="2" charset="0"/>
              </a:rPr>
              <a:t> :</a:t>
            </a:r>
          </a:p>
          <a:p>
            <a:pPr marL="540000" algn="just">
              <a:lnSpc>
                <a:spcPct val="100000"/>
              </a:lnSpc>
              <a:spcBef>
                <a:spcPts val="0"/>
              </a:spcBef>
              <a:buClr>
                <a:srgbClr val="000000"/>
              </a:buClr>
              <a:buFontTx/>
              <a:buChar char="-"/>
            </a:pPr>
            <a:r>
              <a:rPr lang="fr-FR" sz="1300" dirty="0">
                <a:latin typeface="Marianne" panose="02000000000000000000" pitchFamily="2" charset="0"/>
              </a:rPr>
              <a:t>Mettez-vous en mode diaporama</a:t>
            </a:r>
          </a:p>
          <a:p>
            <a:pPr marL="540000" algn="just">
              <a:lnSpc>
                <a:spcPct val="100000"/>
              </a:lnSpc>
              <a:spcBef>
                <a:spcPts val="0"/>
              </a:spcBef>
              <a:buClr>
                <a:srgbClr val="000000"/>
              </a:buClr>
              <a:buFontTx/>
              <a:buChar char="-"/>
            </a:pPr>
            <a:r>
              <a:rPr lang="fr-FR" sz="1300" dirty="0">
                <a:latin typeface="Marianne" panose="02000000000000000000" pitchFamily="2" charset="0"/>
              </a:rPr>
              <a:t>Pour un affichage optimal, ce fichier est conçu pour être consulté sur ordinateur, idéalement sous Windows. L'affichage pourrait être moins adapté sur appareils mobiles ou tablettes</a:t>
            </a:r>
          </a:p>
          <a:p>
            <a:pPr marL="540000" algn="just">
              <a:lnSpc>
                <a:spcPct val="100000"/>
              </a:lnSpc>
              <a:spcBef>
                <a:spcPts val="0"/>
              </a:spcBef>
              <a:buClr>
                <a:srgbClr val="000000"/>
              </a:buClr>
              <a:buFontTx/>
              <a:buChar char="-"/>
            </a:pPr>
            <a:r>
              <a:rPr lang="fr-FR" sz="1300" dirty="0">
                <a:solidFill>
                  <a:srgbClr val="356193"/>
                </a:solidFill>
                <a:latin typeface="Marianne" panose="02000000000000000000" pitchFamily="2" charset="0"/>
              </a:rPr>
              <a:t>Cliquez sur les « </a:t>
            </a:r>
            <a:r>
              <a:rPr lang="fr-FR" sz="1300" dirty="0">
                <a:solidFill>
                  <a:srgbClr val="356193"/>
                </a:solidFill>
                <a:latin typeface="Marianne" panose="02000000000000000000" pitchFamily="2" charset="0"/>
                <a:sym typeface="Webdings" panose="05030102010509060703" pitchFamily="18" charset="2"/>
              </a:rPr>
              <a:t> » et boutons pour vous déplacer entre les diapositives, ne pas faire défiler avec le clavier</a:t>
            </a:r>
          </a:p>
          <a:p>
            <a:pPr marL="540000" algn="just">
              <a:lnSpc>
                <a:spcPct val="100000"/>
              </a:lnSpc>
              <a:spcBef>
                <a:spcPts val="0"/>
              </a:spcBef>
              <a:buClr>
                <a:srgbClr val="000000"/>
              </a:buClr>
              <a:buFontTx/>
              <a:buChar char="-"/>
            </a:pPr>
            <a:r>
              <a:rPr lang="fr-FR" sz="1300" dirty="0">
                <a:uFill>
                  <a:solidFill>
                    <a:schemeClr val="accent3">
                      <a:lumMod val="50000"/>
                    </a:schemeClr>
                  </a:solidFill>
                </a:uFill>
                <a:latin typeface="Marianne" panose="02000000000000000000" pitchFamily="2" charset="0"/>
              </a:rPr>
              <a:t>Document Annexe : </a:t>
            </a:r>
            <a:r>
              <a:rPr lang="fr-FR" sz="1300" i="1" dirty="0">
                <a:uFill>
                  <a:solidFill>
                    <a:schemeClr val="accent3">
                      <a:lumMod val="50000"/>
                    </a:schemeClr>
                  </a:solidFill>
                </a:uFill>
                <a:latin typeface="Marianne" panose="02000000000000000000" pitchFamily="2" charset="0"/>
              </a:rPr>
              <a:t>Guide – Autoformation bilans de médication </a:t>
            </a:r>
            <a:r>
              <a:rPr lang="fr-FR" sz="1300" dirty="0">
                <a:uFill>
                  <a:solidFill>
                    <a:schemeClr val="accent3">
                      <a:lumMod val="50000"/>
                    </a:schemeClr>
                  </a:solidFill>
                </a:uFill>
                <a:latin typeface="Marianne" panose="02000000000000000000" pitchFamily="2" charset="0"/>
              </a:rPr>
              <a:t>et fichier ZIP</a:t>
            </a:r>
            <a:endParaRPr lang="fr-FR" sz="1300" i="1" dirty="0">
              <a:uFill>
                <a:solidFill>
                  <a:schemeClr val="accent3">
                    <a:lumMod val="50000"/>
                  </a:schemeClr>
                </a:solidFill>
              </a:uFill>
              <a:latin typeface="Marianne" panose="02000000000000000000" pitchFamily="2" charset="0"/>
            </a:endParaRPr>
          </a:p>
          <a:p>
            <a:pPr marL="311400" indent="0" algn="just">
              <a:lnSpc>
                <a:spcPct val="100000"/>
              </a:lnSpc>
              <a:spcBef>
                <a:spcPts val="0"/>
              </a:spcBef>
              <a:buClr>
                <a:srgbClr val="000000"/>
              </a:buClr>
              <a:buNone/>
            </a:pPr>
            <a:endParaRPr lang="fr-FR" sz="1300" dirty="0">
              <a:uFill>
                <a:solidFill>
                  <a:schemeClr val="accent3">
                    <a:lumMod val="50000"/>
                  </a:schemeClr>
                </a:solidFill>
              </a:uFill>
              <a:latin typeface="Marianne" panose="02000000000000000000" pitchFamily="2" charset="0"/>
            </a:endParaRPr>
          </a:p>
          <a:p>
            <a:pPr marL="0" indent="0" algn="just">
              <a:lnSpc>
                <a:spcPct val="120000"/>
              </a:lnSpc>
              <a:spcBef>
                <a:spcPts val="0"/>
              </a:spcBef>
              <a:buNone/>
            </a:pPr>
            <a:r>
              <a:rPr lang="fr-FR" sz="1300" u="sng" dirty="0">
                <a:solidFill>
                  <a:srgbClr val="356193"/>
                </a:solidFill>
                <a:latin typeface="Marianne" panose="02000000000000000000" pitchFamily="2" charset="0"/>
              </a:rPr>
              <a:t>Rédacteurs</a:t>
            </a:r>
            <a:r>
              <a:rPr lang="fr-FR" sz="1300" dirty="0">
                <a:latin typeface="Marianne" panose="02000000000000000000" pitchFamily="2" charset="0"/>
              </a:rPr>
              <a:t> : Membres de l’OMéDIT PACA-Corse</a:t>
            </a:r>
          </a:p>
        </p:txBody>
      </p:sp>
      <p:pic>
        <p:nvPicPr>
          <p:cNvPr id="28" name="Picture 2" descr="https://www.omeditpacacorse.fr/wp-content/uploads/2018/05/Logo-omedit-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295561"/>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4" name="Bouton d’action : Suivant 3">
            <a:hlinkClick r:id="" action="ppaction://hlinkshowjump?jump=nextslide" highlightClick="1"/>
          </p:cNvPr>
          <p:cNvSpPr/>
          <p:nvPr/>
        </p:nvSpPr>
        <p:spPr>
          <a:xfrm>
            <a:off x="10865249" y="5206721"/>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 name="Rectangle 4"/>
          <p:cNvSpPr/>
          <p:nvPr/>
        </p:nvSpPr>
        <p:spPr>
          <a:xfrm>
            <a:off x="904934" y="5980659"/>
            <a:ext cx="10448866" cy="738664"/>
          </a:xfrm>
          <a:prstGeom prst="rect">
            <a:avLst/>
          </a:prstGeom>
        </p:spPr>
        <p:txBody>
          <a:bodyPr wrap="square">
            <a:spAutoFit/>
          </a:bodyPr>
          <a:lstStyle/>
          <a:p>
            <a:pPr algn="ctr"/>
            <a:r>
              <a:rPr lang="fr-FR" sz="1050" i="1" dirty="0"/>
              <a:t>Avertissement : les documents, ressources et liens figurant dans ce module de formation sont proposés en l'état. Leur utilisation ne dispense en aucun cas les internautes d'exercer leur sens critique vis-à-vis des données présentes et doit se faire sous leur responsabilité. Les professionnels doivent se référer aux dernières recommandations en vigueur. Les informations fournies sont destinées à améliorer, et non à remplacer, la relation qui existe entre le patient (ou visiteur du site) et le professionnel de santé.</a:t>
            </a:r>
            <a:endParaRPr lang="fr-FR" sz="1050" dirty="0"/>
          </a:p>
        </p:txBody>
      </p:sp>
      <p:sp>
        <p:nvSpPr>
          <p:cNvPr id="7" name="ZoneTexte 6">
            <a:hlinkClick r:id="rId2" action="ppaction://hlinksldjump"/>
          </p:cNvPr>
          <p:cNvSpPr txBox="1"/>
          <p:nvPr/>
        </p:nvSpPr>
        <p:spPr>
          <a:xfrm>
            <a:off x="9560084" y="5318897"/>
            <a:ext cx="1305165" cy="230832"/>
          </a:xfrm>
          <a:prstGeom prst="rect">
            <a:avLst/>
          </a:prstGeom>
          <a:noFill/>
        </p:spPr>
        <p:txBody>
          <a:bodyPr wrap="none" rtlCol="0">
            <a:spAutoFit/>
          </a:bodyPr>
          <a:lstStyle/>
          <a:p>
            <a:r>
              <a:rPr lang="fr-FR" sz="900" i="1" dirty="0"/>
              <a:t>Diapositive suivante</a:t>
            </a:r>
          </a:p>
        </p:txBody>
      </p:sp>
    </p:spTree>
    <p:extLst>
      <p:ext uri="{BB962C8B-B14F-4D97-AF65-F5344CB8AC3E}">
        <p14:creationId xmlns:p14="http://schemas.microsoft.com/office/powerpoint/2010/main" val="4153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267">
            <a:hlinkClick r:id="rId3"/>
          </p:cNvPr>
          <p:cNvSpPr/>
          <p:nvPr/>
        </p:nvSpPr>
        <p:spPr>
          <a:xfrm rot="10800000">
            <a:off x="0" y="4121564"/>
            <a:ext cx="12192000" cy="2736437"/>
          </a:xfrm>
          <a:prstGeom prst="rect">
            <a:avLst/>
          </a:prstGeom>
          <a:gradFill>
            <a:gsLst>
              <a:gs pos="94000">
                <a:srgbClr val="FFFFFF"/>
              </a:gs>
              <a:gs pos="66000">
                <a:srgbClr val="FEF8F4"/>
              </a:gs>
              <a:gs pos="39000">
                <a:srgbClr val="FCEEE4"/>
              </a:gs>
              <a:gs pos="0">
                <a:srgbClr val="FBE2D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p>
        </p:txBody>
      </p:sp>
      <p:sp>
        <p:nvSpPr>
          <p:cNvPr id="262" name="Rectangle 261">
            <a:hlinkClick r:id="rId3"/>
          </p:cNvPr>
          <p:cNvSpPr/>
          <p:nvPr/>
        </p:nvSpPr>
        <p:spPr>
          <a:xfrm>
            <a:off x="0" y="525051"/>
            <a:ext cx="12192000" cy="3595975"/>
          </a:xfrm>
          <a:prstGeom prst="rect">
            <a:avLst/>
          </a:prstGeom>
          <a:gradFill>
            <a:gsLst>
              <a:gs pos="65000">
                <a:srgbClr val="FDFEFC"/>
              </a:gs>
              <a:gs pos="38000">
                <a:srgbClr val="E9F4E2"/>
              </a:gs>
              <a:gs pos="0">
                <a:srgbClr val="E0EFD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33" dirty="0"/>
          </a:p>
        </p:txBody>
      </p:sp>
      <p:cxnSp>
        <p:nvCxnSpPr>
          <p:cNvPr id="321" name="Connecteur droit avec flèche 320"/>
          <p:cNvCxnSpPr/>
          <p:nvPr/>
        </p:nvCxnSpPr>
        <p:spPr>
          <a:xfrm>
            <a:off x="815288" y="1270343"/>
            <a:ext cx="0" cy="2846588"/>
          </a:xfrm>
          <a:prstGeom prst="straightConnector1">
            <a:avLst/>
          </a:prstGeom>
          <a:ln w="12700">
            <a:solidFill>
              <a:srgbClr val="008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Google Shape;1903;p72"/>
          <p:cNvCxnSpPr/>
          <p:nvPr/>
        </p:nvCxnSpPr>
        <p:spPr>
          <a:xfrm flipH="1">
            <a:off x="5570467" y="768241"/>
            <a:ext cx="1422" cy="892883"/>
          </a:xfrm>
          <a:prstGeom prst="straightConnector1">
            <a:avLst/>
          </a:prstGeom>
          <a:noFill/>
          <a:ln w="12700" cap="flat" cmpd="sng">
            <a:solidFill>
              <a:schemeClr val="tx2">
                <a:lumMod val="50000"/>
              </a:schemeClr>
            </a:solidFill>
            <a:prstDash val="solid"/>
            <a:round/>
            <a:headEnd type="none" w="med" len="med"/>
            <a:tailEnd type="oval" w="med" len="med"/>
          </a:ln>
        </p:spPr>
      </p:cxnSp>
      <p:cxnSp>
        <p:nvCxnSpPr>
          <p:cNvPr id="237" name="Connecteur droit avec flèche 236"/>
          <p:cNvCxnSpPr>
            <a:stCxn id="2" idx="2"/>
          </p:cNvCxnSpPr>
          <p:nvPr/>
        </p:nvCxnSpPr>
        <p:spPr>
          <a:xfrm>
            <a:off x="3470892" y="1991503"/>
            <a:ext cx="0" cy="1893366"/>
          </a:xfrm>
          <a:prstGeom prst="straightConnector1">
            <a:avLst/>
          </a:prstGeom>
          <a:ln w="12700">
            <a:solidFill>
              <a:srgbClr val="005FEA"/>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815288" y="1268842"/>
            <a:ext cx="10045005" cy="0"/>
          </a:xfrm>
          <a:prstGeom prst="line">
            <a:avLst/>
          </a:prstGeom>
          <a:ln w="12700">
            <a:headEnd type="oval"/>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2990052" y="3824178"/>
            <a:ext cx="2886951" cy="391946"/>
          </a:xfrm>
          <a:prstGeom prst="rect">
            <a:avLst/>
          </a:prstGeom>
          <a:noFill/>
          <a:ln w="12700">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56" name="Rectangle 55"/>
          <p:cNvSpPr/>
          <p:nvPr/>
        </p:nvSpPr>
        <p:spPr>
          <a:xfrm>
            <a:off x="3607147" y="5203507"/>
            <a:ext cx="1500206" cy="238976"/>
          </a:xfrm>
          <a:prstGeom prst="rect">
            <a:avLst/>
          </a:prstGeom>
          <a:noFill/>
          <a:ln>
            <a:noFill/>
          </a:ln>
        </p:spPr>
        <p:txBody>
          <a:bodyPr wrap="square">
            <a:spAutoFit/>
          </a:bodyPr>
          <a:lstStyle/>
          <a:p>
            <a:r>
              <a:rPr lang="fr-FR" sz="953" dirty="0">
                <a:solidFill>
                  <a:srgbClr val="6C0000"/>
                </a:solidFill>
                <a:latin typeface="Marianne" pitchFamily="50" charset="0"/>
              </a:rPr>
              <a:t>= PBIL001 (SFPC)</a:t>
            </a:r>
            <a:endParaRPr lang="fr-FR" sz="953" dirty="0">
              <a:solidFill>
                <a:srgbClr val="6C0000"/>
              </a:solidFill>
            </a:endParaRPr>
          </a:p>
        </p:txBody>
      </p:sp>
      <p:grpSp>
        <p:nvGrpSpPr>
          <p:cNvPr id="123" name="Google Shape;12152;p134"/>
          <p:cNvGrpSpPr/>
          <p:nvPr/>
        </p:nvGrpSpPr>
        <p:grpSpPr>
          <a:xfrm>
            <a:off x="1660696" y="3884869"/>
            <a:ext cx="636288" cy="483204"/>
            <a:chOff x="2182643" y="3386320"/>
            <a:chExt cx="382030" cy="320452"/>
          </a:xfrm>
          <a:effectLst>
            <a:outerShdw blurRad="50800" dist="38100" dir="2700000" algn="tl" rotWithShape="0">
              <a:prstClr val="black">
                <a:alpha val="40000"/>
              </a:prstClr>
            </a:outerShdw>
          </a:effectLst>
        </p:grpSpPr>
        <p:sp>
          <p:nvSpPr>
            <p:cNvPr id="124" name="Google Shape;12153;p134"/>
            <p:cNvSpPr/>
            <p:nvPr/>
          </p:nvSpPr>
          <p:spPr>
            <a:xfrm>
              <a:off x="2182643" y="3386321"/>
              <a:ext cx="382030" cy="320451"/>
            </a:xfrm>
            <a:custGeom>
              <a:avLst/>
              <a:gdLst/>
              <a:ahLst/>
              <a:cxnLst/>
              <a:rect l="l" t="t" r="r" b="b"/>
              <a:pathLst>
                <a:path w="14548" h="12203" extrusionOk="0">
                  <a:moveTo>
                    <a:pt x="709" y="0"/>
                  </a:moveTo>
                  <a:cubicBezTo>
                    <a:pt x="317" y="0"/>
                    <a:pt x="1" y="316"/>
                    <a:pt x="1" y="709"/>
                  </a:cubicBezTo>
                  <a:lnTo>
                    <a:pt x="1" y="11504"/>
                  </a:lnTo>
                  <a:cubicBezTo>
                    <a:pt x="1" y="11887"/>
                    <a:pt x="317" y="12202"/>
                    <a:pt x="709" y="12202"/>
                  </a:cubicBezTo>
                  <a:lnTo>
                    <a:pt x="13840" y="12202"/>
                  </a:lnTo>
                  <a:cubicBezTo>
                    <a:pt x="14232" y="12202"/>
                    <a:pt x="14548" y="11887"/>
                    <a:pt x="14548" y="11504"/>
                  </a:cubicBezTo>
                  <a:lnTo>
                    <a:pt x="14548" y="2115"/>
                  </a:lnTo>
                  <a:cubicBezTo>
                    <a:pt x="14548" y="1723"/>
                    <a:pt x="14232" y="1407"/>
                    <a:pt x="13840" y="1407"/>
                  </a:cubicBezTo>
                  <a:lnTo>
                    <a:pt x="9619" y="1407"/>
                  </a:lnTo>
                  <a:lnTo>
                    <a:pt x="8490" y="278"/>
                  </a:lnTo>
                  <a:cubicBezTo>
                    <a:pt x="8308" y="96"/>
                    <a:pt x="8078" y="0"/>
                    <a:pt x="7829" y="0"/>
                  </a:cubicBezTo>
                  <a:close/>
                </a:path>
              </a:pathLst>
            </a:custGeom>
            <a:solidFill>
              <a:srgbClr val="D1D8DF"/>
            </a:solidFill>
            <a:ln>
              <a:noFill/>
            </a:ln>
          </p:spPr>
          <p:txBody>
            <a:bodyPr spcFirstLastPara="1" wrap="square" lIns="82939" tIns="82939" rIns="82939" bIns="82939" anchor="ctr" anchorCtr="0">
              <a:noAutofit/>
            </a:bodyPr>
            <a:lstStyle/>
            <a:p>
              <a:endParaRPr sz="1633" dirty="0"/>
            </a:p>
          </p:txBody>
        </p:sp>
        <p:sp>
          <p:nvSpPr>
            <p:cNvPr id="125" name="Google Shape;12154;p134"/>
            <p:cNvSpPr/>
            <p:nvPr/>
          </p:nvSpPr>
          <p:spPr>
            <a:xfrm>
              <a:off x="2281171" y="3466492"/>
              <a:ext cx="185002" cy="184739"/>
            </a:xfrm>
            <a:custGeom>
              <a:avLst/>
              <a:gdLst/>
              <a:ahLst/>
              <a:cxnLst/>
              <a:rect l="l" t="t" r="r" b="b"/>
              <a:pathLst>
                <a:path w="7045" h="7035" extrusionOk="0">
                  <a:moveTo>
                    <a:pt x="3522" y="0"/>
                  </a:moveTo>
                  <a:cubicBezTo>
                    <a:pt x="1580" y="0"/>
                    <a:pt x="0" y="1579"/>
                    <a:pt x="0" y="3522"/>
                  </a:cubicBezTo>
                  <a:cubicBezTo>
                    <a:pt x="0" y="5465"/>
                    <a:pt x="1580" y="7034"/>
                    <a:pt x="3522" y="7034"/>
                  </a:cubicBezTo>
                  <a:cubicBezTo>
                    <a:pt x="5465" y="7034"/>
                    <a:pt x="7044" y="5465"/>
                    <a:pt x="7044" y="3522"/>
                  </a:cubicBezTo>
                  <a:cubicBezTo>
                    <a:pt x="7044" y="1579"/>
                    <a:pt x="5465"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126" name="Google Shape;12155;p134"/>
            <p:cNvSpPr/>
            <p:nvPr/>
          </p:nvSpPr>
          <p:spPr>
            <a:xfrm>
              <a:off x="2299763" y="3484821"/>
              <a:ext cx="147791" cy="148054"/>
            </a:xfrm>
            <a:custGeom>
              <a:avLst/>
              <a:gdLst/>
              <a:ahLst/>
              <a:cxnLst/>
              <a:rect l="l" t="t" r="r" b="b"/>
              <a:pathLst>
                <a:path w="5628" h="5638" extrusionOk="0">
                  <a:moveTo>
                    <a:pt x="2814" y="1"/>
                  </a:moveTo>
                  <a:cubicBezTo>
                    <a:pt x="1254" y="1"/>
                    <a:pt x="1" y="1264"/>
                    <a:pt x="1" y="2824"/>
                  </a:cubicBezTo>
                  <a:cubicBezTo>
                    <a:pt x="1" y="4374"/>
                    <a:pt x="1254" y="5638"/>
                    <a:pt x="2814" y="5638"/>
                  </a:cubicBezTo>
                  <a:cubicBezTo>
                    <a:pt x="4374" y="5638"/>
                    <a:pt x="5628" y="4374"/>
                    <a:pt x="5628" y="2824"/>
                  </a:cubicBezTo>
                  <a:cubicBezTo>
                    <a:pt x="5628" y="1264"/>
                    <a:pt x="4374" y="1"/>
                    <a:pt x="2814"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127" name="Google Shape;12156;p134"/>
            <p:cNvSpPr/>
            <p:nvPr/>
          </p:nvSpPr>
          <p:spPr>
            <a:xfrm>
              <a:off x="2336711" y="3564993"/>
              <a:ext cx="73922" cy="67830"/>
            </a:xfrm>
            <a:custGeom>
              <a:avLst/>
              <a:gdLst/>
              <a:ahLst/>
              <a:cxnLst/>
              <a:rect l="l" t="t" r="r" b="b"/>
              <a:pathLst>
                <a:path w="2815" h="2583" extrusionOk="0">
                  <a:moveTo>
                    <a:pt x="938" y="1"/>
                  </a:moveTo>
                  <a:lnTo>
                    <a:pt x="938" y="470"/>
                  </a:lnTo>
                  <a:cubicBezTo>
                    <a:pt x="938" y="556"/>
                    <a:pt x="891" y="642"/>
                    <a:pt x="814" y="680"/>
                  </a:cubicBezTo>
                  <a:lnTo>
                    <a:pt x="259" y="958"/>
                  </a:lnTo>
                  <a:cubicBezTo>
                    <a:pt x="96" y="1034"/>
                    <a:pt x="0" y="1197"/>
                    <a:pt x="0" y="1379"/>
                  </a:cubicBezTo>
                  <a:lnTo>
                    <a:pt x="0" y="2202"/>
                  </a:lnTo>
                  <a:cubicBezTo>
                    <a:pt x="436" y="2456"/>
                    <a:pt x="922" y="2582"/>
                    <a:pt x="1407" y="2582"/>
                  </a:cubicBezTo>
                  <a:cubicBezTo>
                    <a:pt x="1893" y="2582"/>
                    <a:pt x="2379" y="2456"/>
                    <a:pt x="2814" y="2202"/>
                  </a:cubicBezTo>
                  <a:lnTo>
                    <a:pt x="2814" y="1379"/>
                  </a:lnTo>
                  <a:cubicBezTo>
                    <a:pt x="2814" y="1197"/>
                    <a:pt x="2718" y="1034"/>
                    <a:pt x="2556" y="958"/>
                  </a:cubicBezTo>
                  <a:lnTo>
                    <a:pt x="2010" y="680"/>
                  </a:lnTo>
                  <a:cubicBezTo>
                    <a:pt x="1924" y="642"/>
                    <a:pt x="1876" y="565"/>
                    <a:pt x="1876" y="470"/>
                  </a:cubicBezTo>
                  <a:lnTo>
                    <a:pt x="1876" y="1"/>
                  </a:ln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128" name="Google Shape;12157;p134"/>
            <p:cNvSpPr/>
            <p:nvPr/>
          </p:nvSpPr>
          <p:spPr>
            <a:xfrm>
              <a:off x="2295745" y="3386320"/>
              <a:ext cx="139519" cy="36974"/>
            </a:xfrm>
            <a:custGeom>
              <a:avLst/>
              <a:gdLst/>
              <a:ahLst/>
              <a:cxnLst/>
              <a:rect l="l" t="t" r="r" b="b"/>
              <a:pathLst>
                <a:path w="5313" h="1408" extrusionOk="0">
                  <a:moveTo>
                    <a:pt x="1" y="0"/>
                  </a:moveTo>
                  <a:cubicBezTo>
                    <a:pt x="249" y="0"/>
                    <a:pt x="489" y="96"/>
                    <a:pt x="661" y="278"/>
                  </a:cubicBezTo>
                  <a:lnTo>
                    <a:pt x="1589" y="1206"/>
                  </a:lnTo>
                  <a:cubicBezTo>
                    <a:pt x="1723" y="1331"/>
                    <a:pt x="1895" y="1407"/>
                    <a:pt x="2087" y="1407"/>
                  </a:cubicBezTo>
                  <a:lnTo>
                    <a:pt x="5312" y="1407"/>
                  </a:lnTo>
                  <a:lnTo>
                    <a:pt x="4183" y="278"/>
                  </a:lnTo>
                  <a:cubicBezTo>
                    <a:pt x="4010" y="96"/>
                    <a:pt x="3771"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129" name="Google Shape;12158;p134"/>
            <p:cNvSpPr/>
            <p:nvPr/>
          </p:nvSpPr>
          <p:spPr>
            <a:xfrm>
              <a:off x="2342987" y="3386320"/>
              <a:ext cx="92514" cy="36974"/>
            </a:xfrm>
            <a:custGeom>
              <a:avLst/>
              <a:gdLst/>
              <a:ahLst/>
              <a:cxnLst/>
              <a:rect l="l" t="t" r="r" b="b"/>
              <a:pathLst>
                <a:path w="3523" h="1408" extrusionOk="0">
                  <a:moveTo>
                    <a:pt x="1" y="0"/>
                  </a:moveTo>
                  <a:cubicBezTo>
                    <a:pt x="250" y="0"/>
                    <a:pt x="479" y="96"/>
                    <a:pt x="661" y="278"/>
                  </a:cubicBezTo>
                  <a:lnTo>
                    <a:pt x="1589" y="1206"/>
                  </a:lnTo>
                  <a:cubicBezTo>
                    <a:pt x="1723" y="1340"/>
                    <a:pt x="1896" y="1407"/>
                    <a:pt x="2087" y="1407"/>
                  </a:cubicBezTo>
                  <a:lnTo>
                    <a:pt x="3523" y="1407"/>
                  </a:lnTo>
                  <a:lnTo>
                    <a:pt x="2384" y="278"/>
                  </a:lnTo>
                  <a:cubicBezTo>
                    <a:pt x="2211" y="96"/>
                    <a:pt x="1972" y="0"/>
                    <a:pt x="1723"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130" name="Google Shape;12159;p134"/>
            <p:cNvSpPr/>
            <p:nvPr/>
          </p:nvSpPr>
          <p:spPr>
            <a:xfrm>
              <a:off x="2182643" y="3676073"/>
              <a:ext cx="382030" cy="30698"/>
            </a:xfrm>
            <a:custGeom>
              <a:avLst/>
              <a:gdLst/>
              <a:ahLst/>
              <a:cxnLst/>
              <a:rect l="l" t="t" r="r" b="b"/>
              <a:pathLst>
                <a:path w="14548" h="1169" extrusionOk="0">
                  <a:moveTo>
                    <a:pt x="1" y="1"/>
                  </a:moveTo>
                  <a:lnTo>
                    <a:pt x="1" y="470"/>
                  </a:lnTo>
                  <a:cubicBezTo>
                    <a:pt x="1" y="853"/>
                    <a:pt x="317" y="1168"/>
                    <a:pt x="709" y="1168"/>
                  </a:cubicBezTo>
                  <a:lnTo>
                    <a:pt x="13840" y="1168"/>
                  </a:lnTo>
                  <a:cubicBezTo>
                    <a:pt x="14232" y="1168"/>
                    <a:pt x="14548" y="853"/>
                    <a:pt x="14548" y="470"/>
                  </a:cubicBezTo>
                  <a:lnTo>
                    <a:pt x="14548" y="1"/>
                  </a:ln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131" name="Google Shape;12160;p134"/>
            <p:cNvSpPr/>
            <p:nvPr/>
          </p:nvSpPr>
          <p:spPr>
            <a:xfrm>
              <a:off x="2336711" y="3584609"/>
              <a:ext cx="74158" cy="48213"/>
            </a:xfrm>
            <a:custGeom>
              <a:avLst/>
              <a:gdLst/>
              <a:ahLst/>
              <a:cxnLst/>
              <a:rect l="l" t="t" r="r" b="b"/>
              <a:pathLst>
                <a:path w="2824" h="1836" extrusionOk="0">
                  <a:moveTo>
                    <a:pt x="690" y="0"/>
                  </a:moveTo>
                  <a:lnTo>
                    <a:pt x="268" y="211"/>
                  </a:lnTo>
                  <a:cubicBezTo>
                    <a:pt x="106" y="287"/>
                    <a:pt x="0" y="450"/>
                    <a:pt x="0" y="632"/>
                  </a:cubicBezTo>
                  <a:lnTo>
                    <a:pt x="0" y="1455"/>
                  </a:lnTo>
                  <a:cubicBezTo>
                    <a:pt x="436" y="1709"/>
                    <a:pt x="924" y="1835"/>
                    <a:pt x="1412" y="1835"/>
                  </a:cubicBezTo>
                  <a:cubicBezTo>
                    <a:pt x="1900" y="1835"/>
                    <a:pt x="2388" y="1709"/>
                    <a:pt x="2824" y="1455"/>
                  </a:cubicBezTo>
                  <a:lnTo>
                    <a:pt x="2824" y="632"/>
                  </a:lnTo>
                  <a:cubicBezTo>
                    <a:pt x="2824" y="450"/>
                    <a:pt x="2718" y="287"/>
                    <a:pt x="2556" y="211"/>
                  </a:cubicBezTo>
                  <a:lnTo>
                    <a:pt x="2125" y="0"/>
                  </a:lnTo>
                  <a:cubicBezTo>
                    <a:pt x="1938" y="225"/>
                    <a:pt x="1673" y="338"/>
                    <a:pt x="1407" y="338"/>
                  </a:cubicBezTo>
                  <a:cubicBezTo>
                    <a:pt x="1142" y="338"/>
                    <a:pt x="876" y="225"/>
                    <a:pt x="690" y="0"/>
                  </a:cubicBezTo>
                  <a:close/>
                </a:path>
              </a:pathLst>
            </a:custGeom>
            <a:solidFill>
              <a:srgbClr val="5D7487"/>
            </a:solidFill>
            <a:ln>
              <a:noFill/>
            </a:ln>
          </p:spPr>
          <p:txBody>
            <a:bodyPr spcFirstLastPara="1" wrap="square" lIns="82939" tIns="82939" rIns="82939" bIns="82939" anchor="ctr" anchorCtr="0">
              <a:noAutofit/>
            </a:bodyPr>
            <a:lstStyle/>
            <a:p>
              <a:endParaRPr sz="1633" dirty="0"/>
            </a:p>
          </p:txBody>
        </p:sp>
        <p:sp>
          <p:nvSpPr>
            <p:cNvPr id="132" name="Google Shape;12161;p134"/>
            <p:cNvSpPr/>
            <p:nvPr/>
          </p:nvSpPr>
          <p:spPr>
            <a:xfrm>
              <a:off x="2360082" y="3564993"/>
              <a:ext cx="27179" cy="18513"/>
            </a:xfrm>
            <a:custGeom>
              <a:avLst/>
              <a:gdLst/>
              <a:ahLst/>
              <a:cxnLst/>
              <a:rect l="l" t="t" r="r" b="b"/>
              <a:pathLst>
                <a:path w="1035" h="705" extrusionOk="0">
                  <a:moveTo>
                    <a:pt x="48" y="1"/>
                  </a:moveTo>
                  <a:lnTo>
                    <a:pt x="48" y="470"/>
                  </a:lnTo>
                  <a:cubicBezTo>
                    <a:pt x="48" y="518"/>
                    <a:pt x="29" y="565"/>
                    <a:pt x="1" y="604"/>
                  </a:cubicBezTo>
                  <a:cubicBezTo>
                    <a:pt x="168" y="671"/>
                    <a:pt x="343" y="704"/>
                    <a:pt x="517" y="704"/>
                  </a:cubicBezTo>
                  <a:cubicBezTo>
                    <a:pt x="692" y="704"/>
                    <a:pt x="867" y="671"/>
                    <a:pt x="1034" y="604"/>
                  </a:cubicBezTo>
                  <a:cubicBezTo>
                    <a:pt x="1005" y="565"/>
                    <a:pt x="986" y="518"/>
                    <a:pt x="986" y="470"/>
                  </a:cubicBezTo>
                  <a:lnTo>
                    <a:pt x="986" y="1"/>
                  </a:lnTo>
                  <a:close/>
                </a:path>
              </a:pathLst>
            </a:custGeom>
            <a:solidFill>
              <a:srgbClr val="99A8B4"/>
            </a:solidFill>
            <a:ln>
              <a:noFill/>
            </a:ln>
          </p:spPr>
          <p:txBody>
            <a:bodyPr spcFirstLastPara="1" wrap="square" lIns="82939" tIns="82939" rIns="82939" bIns="82939" anchor="ctr" anchorCtr="0">
              <a:noAutofit/>
            </a:bodyPr>
            <a:lstStyle/>
            <a:p>
              <a:endParaRPr sz="1633" dirty="0"/>
            </a:p>
          </p:txBody>
        </p:sp>
        <p:sp>
          <p:nvSpPr>
            <p:cNvPr id="133" name="Google Shape;12162;p134"/>
            <p:cNvSpPr/>
            <p:nvPr/>
          </p:nvSpPr>
          <p:spPr>
            <a:xfrm>
              <a:off x="2349027" y="3515756"/>
              <a:ext cx="49290" cy="55566"/>
            </a:xfrm>
            <a:custGeom>
              <a:avLst/>
              <a:gdLst/>
              <a:ahLst/>
              <a:cxnLst/>
              <a:rect l="l" t="t" r="r" b="b"/>
              <a:pathLst>
                <a:path w="1877" h="2116" extrusionOk="0">
                  <a:moveTo>
                    <a:pt x="699" y="0"/>
                  </a:moveTo>
                  <a:cubicBezTo>
                    <a:pt x="316" y="0"/>
                    <a:pt x="0" y="316"/>
                    <a:pt x="0" y="708"/>
                  </a:cubicBezTo>
                  <a:lnTo>
                    <a:pt x="0" y="1177"/>
                  </a:lnTo>
                  <a:cubicBezTo>
                    <a:pt x="0" y="1694"/>
                    <a:pt x="422" y="2115"/>
                    <a:pt x="938" y="2115"/>
                  </a:cubicBezTo>
                  <a:cubicBezTo>
                    <a:pt x="1455" y="2105"/>
                    <a:pt x="1876" y="1694"/>
                    <a:pt x="1876" y="1177"/>
                  </a:cubicBezTo>
                  <a:lnTo>
                    <a:pt x="1876" y="708"/>
                  </a:lnTo>
                  <a:cubicBezTo>
                    <a:pt x="1876" y="316"/>
                    <a:pt x="1560" y="0"/>
                    <a:pt x="1168" y="0"/>
                  </a:cubicBezTo>
                  <a:close/>
                </a:path>
              </a:pathLst>
            </a:custGeom>
            <a:solidFill>
              <a:srgbClr val="BBC6CF"/>
            </a:solidFill>
            <a:ln>
              <a:noFill/>
            </a:ln>
          </p:spPr>
          <p:txBody>
            <a:bodyPr spcFirstLastPara="1" wrap="square" lIns="82939" tIns="82939" rIns="82939" bIns="82939" anchor="ctr" anchorCtr="0">
              <a:noAutofit/>
            </a:bodyPr>
            <a:lstStyle/>
            <a:p>
              <a:endParaRPr sz="1633" dirty="0"/>
            </a:p>
          </p:txBody>
        </p:sp>
        <p:sp>
          <p:nvSpPr>
            <p:cNvPr id="134" name="Google Shape;12163;p134"/>
            <p:cNvSpPr/>
            <p:nvPr/>
          </p:nvSpPr>
          <p:spPr>
            <a:xfrm>
              <a:off x="2349027" y="3515756"/>
              <a:ext cx="33954" cy="55461"/>
            </a:xfrm>
            <a:custGeom>
              <a:avLst/>
              <a:gdLst/>
              <a:ahLst/>
              <a:cxnLst/>
              <a:rect l="l" t="t" r="r" b="b"/>
              <a:pathLst>
                <a:path w="1293" h="2112" extrusionOk="0">
                  <a:moveTo>
                    <a:pt x="699" y="0"/>
                  </a:moveTo>
                  <a:cubicBezTo>
                    <a:pt x="316" y="0"/>
                    <a:pt x="0" y="316"/>
                    <a:pt x="0" y="708"/>
                  </a:cubicBezTo>
                  <a:lnTo>
                    <a:pt x="0" y="1177"/>
                  </a:lnTo>
                  <a:cubicBezTo>
                    <a:pt x="0" y="1710"/>
                    <a:pt x="436" y="2112"/>
                    <a:pt x="931" y="2112"/>
                  </a:cubicBezTo>
                  <a:cubicBezTo>
                    <a:pt x="1050" y="2112"/>
                    <a:pt x="1172" y="2088"/>
                    <a:pt x="1292" y="2038"/>
                  </a:cubicBezTo>
                  <a:cubicBezTo>
                    <a:pt x="938" y="1895"/>
                    <a:pt x="709" y="1550"/>
                    <a:pt x="709" y="1177"/>
                  </a:cubicBezTo>
                  <a:lnTo>
                    <a:pt x="709" y="708"/>
                  </a:lnTo>
                  <a:cubicBezTo>
                    <a:pt x="699" y="364"/>
                    <a:pt x="948" y="67"/>
                    <a:pt x="1292" y="10"/>
                  </a:cubicBezTo>
                  <a:cubicBezTo>
                    <a:pt x="1254" y="0"/>
                    <a:pt x="1206" y="0"/>
                    <a:pt x="1168"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135" name="Google Shape;12164;p134"/>
            <p:cNvSpPr/>
            <p:nvPr/>
          </p:nvSpPr>
          <p:spPr>
            <a:xfrm>
              <a:off x="2349027" y="3515756"/>
              <a:ext cx="49290" cy="24894"/>
            </a:xfrm>
            <a:custGeom>
              <a:avLst/>
              <a:gdLst/>
              <a:ahLst/>
              <a:cxnLst/>
              <a:rect l="l" t="t" r="r" b="b"/>
              <a:pathLst>
                <a:path w="1877" h="948" extrusionOk="0">
                  <a:moveTo>
                    <a:pt x="709" y="0"/>
                  </a:moveTo>
                  <a:cubicBezTo>
                    <a:pt x="316" y="0"/>
                    <a:pt x="0" y="316"/>
                    <a:pt x="0" y="708"/>
                  </a:cubicBezTo>
                  <a:cubicBezTo>
                    <a:pt x="0" y="708"/>
                    <a:pt x="709" y="947"/>
                    <a:pt x="1876" y="947"/>
                  </a:cubicBezTo>
                  <a:lnTo>
                    <a:pt x="1876" y="708"/>
                  </a:lnTo>
                  <a:cubicBezTo>
                    <a:pt x="1876" y="316"/>
                    <a:pt x="1560" y="0"/>
                    <a:pt x="117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136" name="Google Shape;12165;p134"/>
            <p:cNvSpPr/>
            <p:nvPr/>
          </p:nvSpPr>
          <p:spPr>
            <a:xfrm>
              <a:off x="2349027" y="3515755"/>
              <a:ext cx="33954" cy="22374"/>
            </a:xfrm>
            <a:custGeom>
              <a:avLst/>
              <a:gdLst/>
              <a:ahLst/>
              <a:cxnLst/>
              <a:rect l="l" t="t" r="r" b="b"/>
              <a:pathLst>
                <a:path w="1293" h="852" extrusionOk="0">
                  <a:moveTo>
                    <a:pt x="699" y="0"/>
                  </a:moveTo>
                  <a:cubicBezTo>
                    <a:pt x="316" y="0"/>
                    <a:pt x="0" y="316"/>
                    <a:pt x="0" y="708"/>
                  </a:cubicBezTo>
                  <a:cubicBezTo>
                    <a:pt x="230" y="775"/>
                    <a:pt x="460" y="823"/>
                    <a:pt x="699" y="852"/>
                  </a:cubicBezTo>
                  <a:lnTo>
                    <a:pt x="699" y="708"/>
                  </a:lnTo>
                  <a:lnTo>
                    <a:pt x="709" y="708"/>
                  </a:lnTo>
                  <a:cubicBezTo>
                    <a:pt x="699" y="364"/>
                    <a:pt x="948" y="67"/>
                    <a:pt x="1292" y="10"/>
                  </a:cubicBezTo>
                  <a:cubicBezTo>
                    <a:pt x="1254" y="0"/>
                    <a:pt x="1206" y="0"/>
                    <a:pt x="116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137" name="Google Shape;12166;p134"/>
            <p:cNvSpPr/>
            <p:nvPr/>
          </p:nvSpPr>
          <p:spPr>
            <a:xfrm>
              <a:off x="2336711" y="3595402"/>
              <a:ext cx="18382" cy="34978"/>
            </a:xfrm>
            <a:custGeom>
              <a:avLst/>
              <a:gdLst/>
              <a:ahLst/>
              <a:cxnLst/>
              <a:rect l="l" t="t" r="r" b="b"/>
              <a:pathLst>
                <a:path w="700" h="1332" extrusionOk="0">
                  <a:moveTo>
                    <a:pt x="58" y="1"/>
                  </a:moveTo>
                  <a:cubicBezTo>
                    <a:pt x="20" y="58"/>
                    <a:pt x="0" y="135"/>
                    <a:pt x="0" y="211"/>
                  </a:cubicBezTo>
                  <a:lnTo>
                    <a:pt x="0" y="1044"/>
                  </a:lnTo>
                  <a:cubicBezTo>
                    <a:pt x="221" y="1168"/>
                    <a:pt x="460" y="1264"/>
                    <a:pt x="699" y="1331"/>
                  </a:cubicBezTo>
                  <a:lnTo>
                    <a:pt x="699" y="719"/>
                  </a:lnTo>
                  <a:cubicBezTo>
                    <a:pt x="699" y="565"/>
                    <a:pt x="632" y="431"/>
                    <a:pt x="517" y="345"/>
                  </a:cubicBezTo>
                  <a:lnTo>
                    <a:pt x="58" y="1"/>
                  </a:lnTo>
                  <a:close/>
                </a:path>
              </a:pathLst>
            </a:custGeom>
            <a:solidFill>
              <a:srgbClr val="304962"/>
            </a:solidFill>
            <a:ln>
              <a:noFill/>
            </a:ln>
          </p:spPr>
          <p:txBody>
            <a:bodyPr spcFirstLastPara="1" wrap="square" lIns="82939" tIns="82939" rIns="82939" bIns="82939" anchor="ctr" anchorCtr="0">
              <a:noAutofit/>
            </a:bodyPr>
            <a:lstStyle/>
            <a:p>
              <a:endParaRPr sz="1633" dirty="0"/>
            </a:p>
          </p:txBody>
        </p:sp>
        <p:sp>
          <p:nvSpPr>
            <p:cNvPr id="138" name="Google Shape;12167;p134"/>
            <p:cNvSpPr/>
            <p:nvPr/>
          </p:nvSpPr>
          <p:spPr>
            <a:xfrm>
              <a:off x="2392251" y="3595402"/>
              <a:ext cx="18382" cy="34978"/>
            </a:xfrm>
            <a:custGeom>
              <a:avLst/>
              <a:gdLst/>
              <a:ahLst/>
              <a:cxnLst/>
              <a:rect l="l" t="t" r="r" b="b"/>
              <a:pathLst>
                <a:path w="700" h="1332" extrusionOk="0">
                  <a:moveTo>
                    <a:pt x="642" y="1"/>
                  </a:moveTo>
                  <a:lnTo>
                    <a:pt x="182" y="345"/>
                  </a:lnTo>
                  <a:cubicBezTo>
                    <a:pt x="67" y="431"/>
                    <a:pt x="1" y="575"/>
                    <a:pt x="1" y="719"/>
                  </a:cubicBezTo>
                  <a:lnTo>
                    <a:pt x="1" y="1331"/>
                  </a:lnTo>
                  <a:cubicBezTo>
                    <a:pt x="240" y="1274"/>
                    <a:pt x="479" y="1168"/>
                    <a:pt x="699" y="1044"/>
                  </a:cubicBezTo>
                  <a:lnTo>
                    <a:pt x="699" y="221"/>
                  </a:lnTo>
                  <a:cubicBezTo>
                    <a:pt x="699" y="144"/>
                    <a:pt x="680" y="68"/>
                    <a:pt x="642" y="1"/>
                  </a:cubicBezTo>
                  <a:close/>
                </a:path>
              </a:pathLst>
            </a:custGeom>
            <a:solidFill>
              <a:srgbClr val="304962"/>
            </a:solidFill>
            <a:ln>
              <a:noFill/>
            </a:ln>
          </p:spPr>
          <p:txBody>
            <a:bodyPr spcFirstLastPara="1" wrap="square" lIns="82939" tIns="82939" rIns="82939" bIns="82939" anchor="ctr" anchorCtr="0">
              <a:noAutofit/>
            </a:bodyPr>
            <a:lstStyle/>
            <a:p>
              <a:endParaRPr sz="1633" dirty="0"/>
            </a:p>
          </p:txBody>
        </p:sp>
      </p:grpSp>
      <p:sp>
        <p:nvSpPr>
          <p:cNvPr id="94" name="ZoneTexte 93"/>
          <p:cNvSpPr txBox="1"/>
          <p:nvPr/>
        </p:nvSpPr>
        <p:spPr>
          <a:xfrm>
            <a:off x="6568145" y="5551644"/>
            <a:ext cx="1586267" cy="329577"/>
          </a:xfrm>
          <a:prstGeom prst="rect">
            <a:avLst/>
          </a:prstGeom>
          <a:noFill/>
        </p:spPr>
        <p:txBody>
          <a:bodyPr wrap="square" rtlCol="0">
            <a:spAutoFit/>
          </a:bodyPr>
          <a:lstStyle/>
          <a:p>
            <a:pPr algn="ctr"/>
            <a:r>
              <a:rPr lang="fr-FR" sz="816" dirty="0">
                <a:latin typeface="Marianne" panose="02000000000000000000" pitchFamily="2" charset="0"/>
              </a:rPr>
              <a:t>Avant ou après sortie</a:t>
            </a:r>
          </a:p>
          <a:p>
            <a:pPr algn="ctr"/>
            <a:r>
              <a:rPr lang="fr-FR" sz="726" i="1" dirty="0">
                <a:latin typeface="Marianne" panose="02000000000000000000" pitchFamily="2" charset="0"/>
              </a:rPr>
              <a:t>(exemple : patient revu en HDJ)</a:t>
            </a:r>
          </a:p>
        </p:txBody>
      </p:sp>
      <p:sp>
        <p:nvSpPr>
          <p:cNvPr id="243" name="Rectangle 242"/>
          <p:cNvSpPr/>
          <p:nvPr/>
        </p:nvSpPr>
        <p:spPr>
          <a:xfrm>
            <a:off x="7763947" y="1689105"/>
            <a:ext cx="1928066" cy="1139799"/>
          </a:xfrm>
          <a:prstGeom prst="rect">
            <a:avLst/>
          </a:prstGeom>
          <a:noFill/>
          <a:ln>
            <a:noFill/>
          </a:ln>
        </p:spPr>
        <p:txBody>
          <a:bodyPr wrap="square">
            <a:spAutoFit/>
          </a:bodyPr>
          <a:lstStyle/>
          <a:p>
            <a:pPr algn="ctr"/>
            <a:r>
              <a:rPr lang="fr-FR" sz="1089" b="1" dirty="0">
                <a:solidFill>
                  <a:srgbClr val="3D8B3C"/>
                </a:solidFill>
                <a:latin typeface="Marianne" pitchFamily="50" charset="0"/>
              </a:rPr>
              <a:t>DÉLIVRANCE</a:t>
            </a:r>
          </a:p>
          <a:p>
            <a:pPr algn="ctr"/>
            <a:r>
              <a:rPr lang="fr-FR" sz="953" dirty="0">
                <a:solidFill>
                  <a:srgbClr val="3D8B3C"/>
                </a:solidFill>
                <a:latin typeface="Marianne" pitchFamily="50" charset="0"/>
              </a:rPr>
              <a:t>+ conseils associés</a:t>
            </a:r>
          </a:p>
          <a:p>
            <a:pPr algn="ctr"/>
            <a:r>
              <a:rPr lang="fr-FR" sz="953" dirty="0">
                <a:latin typeface="Marianne" pitchFamily="50" charset="0"/>
              </a:rPr>
              <a:t>± </a:t>
            </a:r>
            <a:r>
              <a:rPr lang="fr-FR" sz="953" b="1" dirty="0">
                <a:latin typeface="Marianne" pitchFamily="50" charset="0"/>
              </a:rPr>
              <a:t>Entretiens pharmaceutiques</a:t>
            </a:r>
            <a:endParaRPr lang="fr-FR" sz="953" b="1" cap="all" dirty="0">
              <a:latin typeface="Marianne" pitchFamily="50" charset="0"/>
            </a:endParaRPr>
          </a:p>
          <a:p>
            <a:pPr algn="ctr"/>
            <a:r>
              <a:rPr lang="fr-FR" sz="953" dirty="0">
                <a:solidFill>
                  <a:srgbClr val="6600FF"/>
                </a:solidFill>
                <a:latin typeface="Marianne" pitchFamily="50" charset="0"/>
              </a:rPr>
              <a:t>= PENT1</a:t>
            </a:r>
          </a:p>
          <a:p>
            <a:pPr algn="ctr"/>
            <a:r>
              <a:rPr lang="fr-FR" sz="953" dirty="0">
                <a:latin typeface="Marianne" pitchFamily="50" charset="0"/>
              </a:rPr>
              <a:t>± </a:t>
            </a:r>
            <a:r>
              <a:rPr lang="fr-FR" sz="953" b="1" dirty="0">
                <a:latin typeface="Marianne" pitchFamily="50" charset="0"/>
              </a:rPr>
              <a:t>Education thérapeutique</a:t>
            </a:r>
            <a:endParaRPr lang="fr-FR" sz="953" b="1" cap="all" dirty="0">
              <a:latin typeface="Marianne" pitchFamily="50" charset="0"/>
            </a:endParaRPr>
          </a:p>
          <a:p>
            <a:pPr algn="ctr"/>
            <a:r>
              <a:rPr lang="fr-FR" sz="953" dirty="0">
                <a:solidFill>
                  <a:srgbClr val="6600FF"/>
                </a:solidFill>
                <a:latin typeface="Marianne" pitchFamily="50" charset="0"/>
              </a:rPr>
              <a:t>= PENT2</a:t>
            </a:r>
          </a:p>
        </p:txBody>
      </p:sp>
      <p:cxnSp>
        <p:nvCxnSpPr>
          <p:cNvPr id="286" name="Google Shape;1903;p72"/>
          <p:cNvCxnSpPr/>
          <p:nvPr/>
        </p:nvCxnSpPr>
        <p:spPr>
          <a:xfrm flipH="1">
            <a:off x="8726974" y="768781"/>
            <a:ext cx="1422" cy="892883"/>
          </a:xfrm>
          <a:prstGeom prst="straightConnector1">
            <a:avLst/>
          </a:prstGeom>
          <a:noFill/>
          <a:ln w="12700" cap="flat" cmpd="sng">
            <a:solidFill>
              <a:schemeClr val="tx2">
                <a:lumMod val="50000"/>
              </a:schemeClr>
            </a:solidFill>
            <a:prstDash val="solid"/>
            <a:round/>
            <a:headEnd type="none" w="med" len="med"/>
            <a:tailEnd type="oval" w="med" len="med"/>
          </a:ln>
        </p:spPr>
      </p:cxnSp>
      <p:sp>
        <p:nvSpPr>
          <p:cNvPr id="113" name="ZoneTexte 112"/>
          <p:cNvSpPr txBox="1"/>
          <p:nvPr/>
        </p:nvSpPr>
        <p:spPr>
          <a:xfrm>
            <a:off x="3607165" y="3320250"/>
            <a:ext cx="1599010" cy="231923"/>
          </a:xfrm>
          <a:prstGeom prst="rect">
            <a:avLst/>
          </a:prstGeom>
          <a:noFill/>
        </p:spPr>
        <p:txBody>
          <a:bodyPr wrap="square" rtlCol="0">
            <a:spAutoFit/>
          </a:bodyPr>
          <a:lstStyle/>
          <a:p>
            <a:r>
              <a:rPr lang="fr-FR" sz="907" i="1" dirty="0">
                <a:solidFill>
                  <a:srgbClr val="0066FF"/>
                </a:solidFill>
                <a:latin typeface="Marianne" panose="02000000000000000000" pitchFamily="2" charset="0"/>
              </a:rPr>
              <a:t>Analyse des divergences</a:t>
            </a:r>
          </a:p>
        </p:txBody>
      </p:sp>
      <p:sp>
        <p:nvSpPr>
          <p:cNvPr id="92" name="ZoneTexte 91"/>
          <p:cNvSpPr txBox="1"/>
          <p:nvPr/>
        </p:nvSpPr>
        <p:spPr>
          <a:xfrm>
            <a:off x="203947" y="588810"/>
            <a:ext cx="2470563" cy="259943"/>
          </a:xfrm>
          <a:prstGeom prst="rect">
            <a:avLst/>
          </a:prstGeom>
          <a:solidFill>
            <a:schemeClr val="bg1"/>
          </a:solidFill>
          <a:ln>
            <a:solidFill>
              <a:schemeClr val="accent6">
                <a:lumMod val="50000"/>
              </a:schemeClr>
            </a:solidFill>
          </a:ln>
        </p:spPr>
        <p:txBody>
          <a:bodyPr wrap="square" rtlCol="0" anchor="ctr">
            <a:spAutoFit/>
          </a:bodyPr>
          <a:lstStyle/>
          <a:p>
            <a:r>
              <a:rPr lang="fr-FR" sz="1089" dirty="0">
                <a:solidFill>
                  <a:srgbClr val="3D8B3C"/>
                </a:solidFill>
                <a:sym typeface="Webdings" panose="05030102010509060703" pitchFamily="18" charset="2"/>
              </a:rPr>
              <a:t> </a:t>
            </a:r>
            <a:r>
              <a:rPr lang="fr-FR" sz="1089" b="1" dirty="0">
                <a:solidFill>
                  <a:srgbClr val="3D8B3C"/>
                </a:solidFill>
                <a:latin typeface="Marianne" pitchFamily="50" charset="0"/>
              </a:rPr>
              <a:t>PRISE EN CHARGE STANDARD</a:t>
            </a:r>
          </a:p>
        </p:txBody>
      </p:sp>
      <p:cxnSp>
        <p:nvCxnSpPr>
          <p:cNvPr id="256" name="Connecteur droit avec flèche 255"/>
          <p:cNvCxnSpPr/>
          <p:nvPr/>
        </p:nvCxnSpPr>
        <p:spPr>
          <a:xfrm>
            <a:off x="1970136" y="2017489"/>
            <a:ext cx="0" cy="1738551"/>
          </a:xfrm>
          <a:prstGeom prst="straightConnector1">
            <a:avLst/>
          </a:prstGeom>
          <a:ln w="12700">
            <a:solidFill>
              <a:srgbClr val="008080"/>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95322" y="2796122"/>
            <a:ext cx="1575566" cy="546112"/>
          </a:xfrm>
          <a:prstGeom prst="rect">
            <a:avLst/>
          </a:prstGeom>
          <a:solidFill>
            <a:srgbClr val="FDFEFC"/>
          </a:solidFill>
          <a:ln w="12700">
            <a:noFill/>
            <a:prstDash val="solid"/>
          </a:ln>
        </p:spPr>
        <p:txBody>
          <a:bodyPr wrap="square" rtlCol="0">
            <a:spAutoFit/>
          </a:bodyPr>
          <a:lstStyle/>
          <a:p>
            <a:r>
              <a:rPr lang="fr-FR" sz="998" b="1" dirty="0">
                <a:solidFill>
                  <a:srgbClr val="006600"/>
                </a:solidFill>
                <a:latin typeface="Marianne" pitchFamily="50" charset="0"/>
              </a:rPr>
              <a:t>CTM d’entrée</a:t>
            </a:r>
          </a:p>
          <a:p>
            <a:r>
              <a:rPr lang="fr-FR" sz="953" dirty="0">
                <a:solidFill>
                  <a:srgbClr val="006600"/>
                </a:solidFill>
                <a:latin typeface="Marianne" pitchFamily="50" charset="0"/>
              </a:rPr>
              <a:t>= CONE001-01</a:t>
            </a:r>
          </a:p>
          <a:p>
            <a:r>
              <a:rPr lang="fr-FR" sz="998" dirty="0">
                <a:solidFill>
                  <a:srgbClr val="008080"/>
                </a:solidFill>
                <a:latin typeface="Marianne" pitchFamily="50" charset="0"/>
                <a:sym typeface="Wingdings" panose="05000000000000000000" pitchFamily="2" charset="2"/>
              </a:rPr>
              <a:t> Processus proactif</a:t>
            </a:r>
            <a:endParaRPr lang="fr-FR" sz="998" dirty="0">
              <a:solidFill>
                <a:srgbClr val="008080"/>
              </a:solidFill>
              <a:latin typeface="Marianne" pitchFamily="50" charset="0"/>
            </a:endParaRPr>
          </a:p>
        </p:txBody>
      </p:sp>
      <p:grpSp>
        <p:nvGrpSpPr>
          <p:cNvPr id="293" name="Google Shape;12152;p134"/>
          <p:cNvGrpSpPr/>
          <p:nvPr/>
        </p:nvGrpSpPr>
        <p:grpSpPr>
          <a:xfrm>
            <a:off x="6475490" y="3884869"/>
            <a:ext cx="636288" cy="483203"/>
            <a:chOff x="2182643" y="3386320"/>
            <a:chExt cx="382030" cy="320451"/>
          </a:xfrm>
          <a:effectLst>
            <a:outerShdw blurRad="50800" dist="38100" dir="2700000" algn="tl" rotWithShape="0">
              <a:prstClr val="black">
                <a:alpha val="40000"/>
              </a:prstClr>
            </a:outerShdw>
          </a:effectLst>
        </p:grpSpPr>
        <p:sp>
          <p:nvSpPr>
            <p:cNvPr id="294" name="Google Shape;12153;p134"/>
            <p:cNvSpPr/>
            <p:nvPr/>
          </p:nvSpPr>
          <p:spPr>
            <a:xfrm>
              <a:off x="2182643" y="3386320"/>
              <a:ext cx="382030" cy="320451"/>
            </a:xfrm>
            <a:custGeom>
              <a:avLst/>
              <a:gdLst/>
              <a:ahLst/>
              <a:cxnLst/>
              <a:rect l="l" t="t" r="r" b="b"/>
              <a:pathLst>
                <a:path w="14548" h="12203" extrusionOk="0">
                  <a:moveTo>
                    <a:pt x="709" y="0"/>
                  </a:moveTo>
                  <a:cubicBezTo>
                    <a:pt x="317" y="0"/>
                    <a:pt x="1" y="316"/>
                    <a:pt x="1" y="709"/>
                  </a:cubicBezTo>
                  <a:lnTo>
                    <a:pt x="1" y="11504"/>
                  </a:lnTo>
                  <a:cubicBezTo>
                    <a:pt x="1" y="11887"/>
                    <a:pt x="317" y="12202"/>
                    <a:pt x="709" y="12202"/>
                  </a:cubicBezTo>
                  <a:lnTo>
                    <a:pt x="13840" y="12202"/>
                  </a:lnTo>
                  <a:cubicBezTo>
                    <a:pt x="14232" y="12202"/>
                    <a:pt x="14548" y="11887"/>
                    <a:pt x="14548" y="11504"/>
                  </a:cubicBezTo>
                  <a:lnTo>
                    <a:pt x="14548" y="2115"/>
                  </a:lnTo>
                  <a:cubicBezTo>
                    <a:pt x="14548" y="1723"/>
                    <a:pt x="14232" y="1407"/>
                    <a:pt x="13840" y="1407"/>
                  </a:cubicBezTo>
                  <a:lnTo>
                    <a:pt x="9619" y="1407"/>
                  </a:lnTo>
                  <a:lnTo>
                    <a:pt x="8490" y="278"/>
                  </a:lnTo>
                  <a:cubicBezTo>
                    <a:pt x="8308" y="96"/>
                    <a:pt x="8078" y="0"/>
                    <a:pt x="7829" y="0"/>
                  </a:cubicBezTo>
                  <a:close/>
                </a:path>
              </a:pathLst>
            </a:custGeom>
            <a:solidFill>
              <a:srgbClr val="D1D8DF"/>
            </a:solidFill>
            <a:ln>
              <a:noFill/>
            </a:ln>
          </p:spPr>
          <p:txBody>
            <a:bodyPr spcFirstLastPara="1" wrap="square" lIns="82939" tIns="82939" rIns="82939" bIns="82939" anchor="ctr" anchorCtr="0">
              <a:noAutofit/>
            </a:bodyPr>
            <a:lstStyle/>
            <a:p>
              <a:endParaRPr sz="1633" dirty="0"/>
            </a:p>
          </p:txBody>
        </p:sp>
        <p:sp>
          <p:nvSpPr>
            <p:cNvPr id="295" name="Google Shape;12154;p134"/>
            <p:cNvSpPr/>
            <p:nvPr/>
          </p:nvSpPr>
          <p:spPr>
            <a:xfrm>
              <a:off x="2281171" y="3466492"/>
              <a:ext cx="185002" cy="184739"/>
            </a:xfrm>
            <a:custGeom>
              <a:avLst/>
              <a:gdLst/>
              <a:ahLst/>
              <a:cxnLst/>
              <a:rect l="l" t="t" r="r" b="b"/>
              <a:pathLst>
                <a:path w="7045" h="7035" extrusionOk="0">
                  <a:moveTo>
                    <a:pt x="3522" y="0"/>
                  </a:moveTo>
                  <a:cubicBezTo>
                    <a:pt x="1580" y="0"/>
                    <a:pt x="0" y="1579"/>
                    <a:pt x="0" y="3522"/>
                  </a:cubicBezTo>
                  <a:cubicBezTo>
                    <a:pt x="0" y="5465"/>
                    <a:pt x="1580" y="7034"/>
                    <a:pt x="3522" y="7034"/>
                  </a:cubicBezTo>
                  <a:cubicBezTo>
                    <a:pt x="5465" y="7034"/>
                    <a:pt x="7044" y="5465"/>
                    <a:pt x="7044" y="3522"/>
                  </a:cubicBezTo>
                  <a:cubicBezTo>
                    <a:pt x="7044" y="1579"/>
                    <a:pt x="5465"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296" name="Google Shape;12155;p134"/>
            <p:cNvSpPr/>
            <p:nvPr/>
          </p:nvSpPr>
          <p:spPr>
            <a:xfrm>
              <a:off x="2299763" y="3484821"/>
              <a:ext cx="147791" cy="148054"/>
            </a:xfrm>
            <a:custGeom>
              <a:avLst/>
              <a:gdLst/>
              <a:ahLst/>
              <a:cxnLst/>
              <a:rect l="l" t="t" r="r" b="b"/>
              <a:pathLst>
                <a:path w="5628" h="5638" extrusionOk="0">
                  <a:moveTo>
                    <a:pt x="2814" y="1"/>
                  </a:moveTo>
                  <a:cubicBezTo>
                    <a:pt x="1254" y="1"/>
                    <a:pt x="1" y="1264"/>
                    <a:pt x="1" y="2824"/>
                  </a:cubicBezTo>
                  <a:cubicBezTo>
                    <a:pt x="1" y="4374"/>
                    <a:pt x="1254" y="5638"/>
                    <a:pt x="2814" y="5638"/>
                  </a:cubicBezTo>
                  <a:cubicBezTo>
                    <a:pt x="4374" y="5638"/>
                    <a:pt x="5628" y="4374"/>
                    <a:pt x="5628" y="2824"/>
                  </a:cubicBezTo>
                  <a:cubicBezTo>
                    <a:pt x="5628" y="1264"/>
                    <a:pt x="4374" y="1"/>
                    <a:pt x="2814"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297" name="Google Shape;12156;p134"/>
            <p:cNvSpPr/>
            <p:nvPr/>
          </p:nvSpPr>
          <p:spPr>
            <a:xfrm>
              <a:off x="2336711" y="3564993"/>
              <a:ext cx="73922" cy="67830"/>
            </a:xfrm>
            <a:custGeom>
              <a:avLst/>
              <a:gdLst/>
              <a:ahLst/>
              <a:cxnLst/>
              <a:rect l="l" t="t" r="r" b="b"/>
              <a:pathLst>
                <a:path w="2815" h="2583" extrusionOk="0">
                  <a:moveTo>
                    <a:pt x="938" y="1"/>
                  </a:moveTo>
                  <a:lnTo>
                    <a:pt x="938" y="470"/>
                  </a:lnTo>
                  <a:cubicBezTo>
                    <a:pt x="938" y="556"/>
                    <a:pt x="891" y="642"/>
                    <a:pt x="814" y="680"/>
                  </a:cubicBezTo>
                  <a:lnTo>
                    <a:pt x="259" y="958"/>
                  </a:lnTo>
                  <a:cubicBezTo>
                    <a:pt x="96" y="1034"/>
                    <a:pt x="0" y="1197"/>
                    <a:pt x="0" y="1379"/>
                  </a:cubicBezTo>
                  <a:lnTo>
                    <a:pt x="0" y="2202"/>
                  </a:lnTo>
                  <a:cubicBezTo>
                    <a:pt x="436" y="2456"/>
                    <a:pt x="922" y="2582"/>
                    <a:pt x="1407" y="2582"/>
                  </a:cubicBezTo>
                  <a:cubicBezTo>
                    <a:pt x="1893" y="2582"/>
                    <a:pt x="2379" y="2456"/>
                    <a:pt x="2814" y="2202"/>
                  </a:cubicBezTo>
                  <a:lnTo>
                    <a:pt x="2814" y="1379"/>
                  </a:lnTo>
                  <a:cubicBezTo>
                    <a:pt x="2814" y="1197"/>
                    <a:pt x="2718" y="1034"/>
                    <a:pt x="2556" y="958"/>
                  </a:cubicBezTo>
                  <a:lnTo>
                    <a:pt x="2010" y="680"/>
                  </a:lnTo>
                  <a:cubicBezTo>
                    <a:pt x="1924" y="642"/>
                    <a:pt x="1876" y="565"/>
                    <a:pt x="1876" y="470"/>
                  </a:cubicBezTo>
                  <a:lnTo>
                    <a:pt x="1876" y="1"/>
                  </a:ln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298" name="Google Shape;12157;p134"/>
            <p:cNvSpPr/>
            <p:nvPr/>
          </p:nvSpPr>
          <p:spPr>
            <a:xfrm>
              <a:off x="2295745" y="3386320"/>
              <a:ext cx="139519" cy="36974"/>
            </a:xfrm>
            <a:custGeom>
              <a:avLst/>
              <a:gdLst/>
              <a:ahLst/>
              <a:cxnLst/>
              <a:rect l="l" t="t" r="r" b="b"/>
              <a:pathLst>
                <a:path w="5313" h="1408" extrusionOk="0">
                  <a:moveTo>
                    <a:pt x="1" y="0"/>
                  </a:moveTo>
                  <a:cubicBezTo>
                    <a:pt x="249" y="0"/>
                    <a:pt x="489" y="96"/>
                    <a:pt x="661" y="278"/>
                  </a:cubicBezTo>
                  <a:lnTo>
                    <a:pt x="1589" y="1206"/>
                  </a:lnTo>
                  <a:cubicBezTo>
                    <a:pt x="1723" y="1331"/>
                    <a:pt x="1895" y="1407"/>
                    <a:pt x="2087" y="1407"/>
                  </a:cubicBezTo>
                  <a:lnTo>
                    <a:pt x="5312" y="1407"/>
                  </a:lnTo>
                  <a:lnTo>
                    <a:pt x="4183" y="278"/>
                  </a:lnTo>
                  <a:cubicBezTo>
                    <a:pt x="4010" y="96"/>
                    <a:pt x="3771" y="0"/>
                    <a:pt x="3522" y="0"/>
                  </a:cubicBez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299" name="Google Shape;12158;p134"/>
            <p:cNvSpPr/>
            <p:nvPr/>
          </p:nvSpPr>
          <p:spPr>
            <a:xfrm>
              <a:off x="2342987" y="3386320"/>
              <a:ext cx="92514" cy="36974"/>
            </a:xfrm>
            <a:custGeom>
              <a:avLst/>
              <a:gdLst/>
              <a:ahLst/>
              <a:cxnLst/>
              <a:rect l="l" t="t" r="r" b="b"/>
              <a:pathLst>
                <a:path w="3523" h="1408" extrusionOk="0">
                  <a:moveTo>
                    <a:pt x="1" y="0"/>
                  </a:moveTo>
                  <a:cubicBezTo>
                    <a:pt x="250" y="0"/>
                    <a:pt x="479" y="96"/>
                    <a:pt x="661" y="278"/>
                  </a:cubicBezTo>
                  <a:lnTo>
                    <a:pt x="1589" y="1206"/>
                  </a:lnTo>
                  <a:cubicBezTo>
                    <a:pt x="1723" y="1340"/>
                    <a:pt x="1896" y="1407"/>
                    <a:pt x="2087" y="1407"/>
                  </a:cubicBezTo>
                  <a:lnTo>
                    <a:pt x="3523" y="1407"/>
                  </a:lnTo>
                  <a:lnTo>
                    <a:pt x="2384" y="278"/>
                  </a:lnTo>
                  <a:cubicBezTo>
                    <a:pt x="2211" y="96"/>
                    <a:pt x="1972" y="0"/>
                    <a:pt x="1723"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300" name="Google Shape;12159;p134"/>
            <p:cNvSpPr/>
            <p:nvPr/>
          </p:nvSpPr>
          <p:spPr>
            <a:xfrm>
              <a:off x="2182643" y="3676073"/>
              <a:ext cx="382030" cy="30698"/>
            </a:xfrm>
            <a:custGeom>
              <a:avLst/>
              <a:gdLst/>
              <a:ahLst/>
              <a:cxnLst/>
              <a:rect l="l" t="t" r="r" b="b"/>
              <a:pathLst>
                <a:path w="14548" h="1169" extrusionOk="0">
                  <a:moveTo>
                    <a:pt x="1" y="1"/>
                  </a:moveTo>
                  <a:lnTo>
                    <a:pt x="1" y="470"/>
                  </a:lnTo>
                  <a:cubicBezTo>
                    <a:pt x="1" y="853"/>
                    <a:pt x="317" y="1168"/>
                    <a:pt x="709" y="1168"/>
                  </a:cubicBezTo>
                  <a:lnTo>
                    <a:pt x="13840" y="1168"/>
                  </a:lnTo>
                  <a:cubicBezTo>
                    <a:pt x="14232" y="1168"/>
                    <a:pt x="14548" y="853"/>
                    <a:pt x="14548" y="470"/>
                  </a:cubicBezTo>
                  <a:lnTo>
                    <a:pt x="14548" y="1"/>
                  </a:lnTo>
                  <a:close/>
                </a:path>
              </a:pathLst>
            </a:custGeom>
            <a:solidFill>
              <a:srgbClr val="C0CAD3"/>
            </a:solidFill>
            <a:ln>
              <a:noFill/>
            </a:ln>
          </p:spPr>
          <p:txBody>
            <a:bodyPr spcFirstLastPara="1" wrap="square" lIns="82939" tIns="82939" rIns="82939" bIns="82939" anchor="ctr" anchorCtr="0">
              <a:noAutofit/>
            </a:bodyPr>
            <a:lstStyle/>
            <a:p>
              <a:endParaRPr sz="1633" dirty="0"/>
            </a:p>
          </p:txBody>
        </p:sp>
        <p:sp>
          <p:nvSpPr>
            <p:cNvPr id="301" name="Google Shape;12160;p134"/>
            <p:cNvSpPr/>
            <p:nvPr/>
          </p:nvSpPr>
          <p:spPr>
            <a:xfrm>
              <a:off x="2336711" y="3584609"/>
              <a:ext cx="74158" cy="48213"/>
            </a:xfrm>
            <a:custGeom>
              <a:avLst/>
              <a:gdLst/>
              <a:ahLst/>
              <a:cxnLst/>
              <a:rect l="l" t="t" r="r" b="b"/>
              <a:pathLst>
                <a:path w="2824" h="1836" extrusionOk="0">
                  <a:moveTo>
                    <a:pt x="690" y="0"/>
                  </a:moveTo>
                  <a:lnTo>
                    <a:pt x="268" y="211"/>
                  </a:lnTo>
                  <a:cubicBezTo>
                    <a:pt x="106" y="287"/>
                    <a:pt x="0" y="450"/>
                    <a:pt x="0" y="632"/>
                  </a:cubicBezTo>
                  <a:lnTo>
                    <a:pt x="0" y="1455"/>
                  </a:lnTo>
                  <a:cubicBezTo>
                    <a:pt x="436" y="1709"/>
                    <a:pt x="924" y="1835"/>
                    <a:pt x="1412" y="1835"/>
                  </a:cubicBezTo>
                  <a:cubicBezTo>
                    <a:pt x="1900" y="1835"/>
                    <a:pt x="2388" y="1709"/>
                    <a:pt x="2824" y="1455"/>
                  </a:cubicBezTo>
                  <a:lnTo>
                    <a:pt x="2824" y="632"/>
                  </a:lnTo>
                  <a:cubicBezTo>
                    <a:pt x="2824" y="450"/>
                    <a:pt x="2718" y="287"/>
                    <a:pt x="2556" y="211"/>
                  </a:cubicBezTo>
                  <a:lnTo>
                    <a:pt x="2125" y="0"/>
                  </a:lnTo>
                  <a:cubicBezTo>
                    <a:pt x="1938" y="225"/>
                    <a:pt x="1673" y="338"/>
                    <a:pt x="1407" y="338"/>
                  </a:cubicBezTo>
                  <a:cubicBezTo>
                    <a:pt x="1142" y="338"/>
                    <a:pt x="876" y="225"/>
                    <a:pt x="690" y="0"/>
                  </a:cubicBezTo>
                  <a:close/>
                </a:path>
              </a:pathLst>
            </a:custGeom>
            <a:solidFill>
              <a:srgbClr val="5D7487"/>
            </a:solidFill>
            <a:ln>
              <a:noFill/>
            </a:ln>
          </p:spPr>
          <p:txBody>
            <a:bodyPr spcFirstLastPara="1" wrap="square" lIns="82939" tIns="82939" rIns="82939" bIns="82939" anchor="ctr" anchorCtr="0">
              <a:noAutofit/>
            </a:bodyPr>
            <a:lstStyle/>
            <a:p>
              <a:endParaRPr sz="1633" dirty="0"/>
            </a:p>
          </p:txBody>
        </p:sp>
        <p:sp>
          <p:nvSpPr>
            <p:cNvPr id="302" name="Google Shape;12161;p134"/>
            <p:cNvSpPr/>
            <p:nvPr/>
          </p:nvSpPr>
          <p:spPr>
            <a:xfrm>
              <a:off x="2360082" y="3564993"/>
              <a:ext cx="27179" cy="18513"/>
            </a:xfrm>
            <a:custGeom>
              <a:avLst/>
              <a:gdLst/>
              <a:ahLst/>
              <a:cxnLst/>
              <a:rect l="l" t="t" r="r" b="b"/>
              <a:pathLst>
                <a:path w="1035" h="705" extrusionOk="0">
                  <a:moveTo>
                    <a:pt x="48" y="1"/>
                  </a:moveTo>
                  <a:lnTo>
                    <a:pt x="48" y="470"/>
                  </a:lnTo>
                  <a:cubicBezTo>
                    <a:pt x="48" y="518"/>
                    <a:pt x="29" y="565"/>
                    <a:pt x="1" y="604"/>
                  </a:cubicBezTo>
                  <a:cubicBezTo>
                    <a:pt x="168" y="671"/>
                    <a:pt x="343" y="704"/>
                    <a:pt x="517" y="704"/>
                  </a:cubicBezTo>
                  <a:cubicBezTo>
                    <a:pt x="692" y="704"/>
                    <a:pt x="867" y="671"/>
                    <a:pt x="1034" y="604"/>
                  </a:cubicBezTo>
                  <a:cubicBezTo>
                    <a:pt x="1005" y="565"/>
                    <a:pt x="986" y="518"/>
                    <a:pt x="986" y="470"/>
                  </a:cubicBezTo>
                  <a:lnTo>
                    <a:pt x="986" y="1"/>
                  </a:lnTo>
                  <a:close/>
                </a:path>
              </a:pathLst>
            </a:custGeom>
            <a:solidFill>
              <a:srgbClr val="99A8B4"/>
            </a:solidFill>
            <a:ln>
              <a:noFill/>
            </a:ln>
          </p:spPr>
          <p:txBody>
            <a:bodyPr spcFirstLastPara="1" wrap="square" lIns="82939" tIns="82939" rIns="82939" bIns="82939" anchor="ctr" anchorCtr="0">
              <a:noAutofit/>
            </a:bodyPr>
            <a:lstStyle/>
            <a:p>
              <a:endParaRPr sz="1633" dirty="0"/>
            </a:p>
          </p:txBody>
        </p:sp>
        <p:sp>
          <p:nvSpPr>
            <p:cNvPr id="303" name="Google Shape;12162;p134"/>
            <p:cNvSpPr/>
            <p:nvPr/>
          </p:nvSpPr>
          <p:spPr>
            <a:xfrm>
              <a:off x="2349027" y="3515756"/>
              <a:ext cx="49290" cy="55566"/>
            </a:xfrm>
            <a:custGeom>
              <a:avLst/>
              <a:gdLst/>
              <a:ahLst/>
              <a:cxnLst/>
              <a:rect l="l" t="t" r="r" b="b"/>
              <a:pathLst>
                <a:path w="1877" h="2116" extrusionOk="0">
                  <a:moveTo>
                    <a:pt x="699" y="0"/>
                  </a:moveTo>
                  <a:cubicBezTo>
                    <a:pt x="316" y="0"/>
                    <a:pt x="0" y="316"/>
                    <a:pt x="0" y="708"/>
                  </a:cubicBezTo>
                  <a:lnTo>
                    <a:pt x="0" y="1177"/>
                  </a:lnTo>
                  <a:cubicBezTo>
                    <a:pt x="0" y="1694"/>
                    <a:pt x="422" y="2115"/>
                    <a:pt x="938" y="2115"/>
                  </a:cubicBezTo>
                  <a:cubicBezTo>
                    <a:pt x="1455" y="2105"/>
                    <a:pt x="1876" y="1694"/>
                    <a:pt x="1876" y="1177"/>
                  </a:cubicBezTo>
                  <a:lnTo>
                    <a:pt x="1876" y="708"/>
                  </a:lnTo>
                  <a:cubicBezTo>
                    <a:pt x="1876" y="316"/>
                    <a:pt x="1560" y="0"/>
                    <a:pt x="1168" y="0"/>
                  </a:cubicBezTo>
                  <a:close/>
                </a:path>
              </a:pathLst>
            </a:custGeom>
            <a:solidFill>
              <a:srgbClr val="BBC6CF"/>
            </a:solidFill>
            <a:ln>
              <a:noFill/>
            </a:ln>
          </p:spPr>
          <p:txBody>
            <a:bodyPr spcFirstLastPara="1" wrap="square" lIns="82939" tIns="82939" rIns="82939" bIns="82939" anchor="ctr" anchorCtr="0">
              <a:noAutofit/>
            </a:bodyPr>
            <a:lstStyle/>
            <a:p>
              <a:endParaRPr sz="1633" dirty="0"/>
            </a:p>
          </p:txBody>
        </p:sp>
        <p:sp>
          <p:nvSpPr>
            <p:cNvPr id="304" name="Google Shape;12163;p134"/>
            <p:cNvSpPr/>
            <p:nvPr/>
          </p:nvSpPr>
          <p:spPr>
            <a:xfrm>
              <a:off x="2349027" y="3515756"/>
              <a:ext cx="33954" cy="55461"/>
            </a:xfrm>
            <a:custGeom>
              <a:avLst/>
              <a:gdLst/>
              <a:ahLst/>
              <a:cxnLst/>
              <a:rect l="l" t="t" r="r" b="b"/>
              <a:pathLst>
                <a:path w="1293" h="2112" extrusionOk="0">
                  <a:moveTo>
                    <a:pt x="699" y="0"/>
                  </a:moveTo>
                  <a:cubicBezTo>
                    <a:pt x="316" y="0"/>
                    <a:pt x="0" y="316"/>
                    <a:pt x="0" y="708"/>
                  </a:cubicBezTo>
                  <a:lnTo>
                    <a:pt x="0" y="1177"/>
                  </a:lnTo>
                  <a:cubicBezTo>
                    <a:pt x="0" y="1710"/>
                    <a:pt x="436" y="2112"/>
                    <a:pt x="931" y="2112"/>
                  </a:cubicBezTo>
                  <a:cubicBezTo>
                    <a:pt x="1050" y="2112"/>
                    <a:pt x="1172" y="2088"/>
                    <a:pt x="1292" y="2038"/>
                  </a:cubicBezTo>
                  <a:cubicBezTo>
                    <a:pt x="938" y="1895"/>
                    <a:pt x="709" y="1550"/>
                    <a:pt x="709" y="1177"/>
                  </a:cubicBezTo>
                  <a:lnTo>
                    <a:pt x="709" y="708"/>
                  </a:lnTo>
                  <a:cubicBezTo>
                    <a:pt x="699" y="364"/>
                    <a:pt x="948" y="67"/>
                    <a:pt x="1292" y="10"/>
                  </a:cubicBezTo>
                  <a:cubicBezTo>
                    <a:pt x="1254" y="0"/>
                    <a:pt x="1206" y="0"/>
                    <a:pt x="1168" y="0"/>
                  </a:cubicBezTo>
                  <a:close/>
                </a:path>
              </a:pathLst>
            </a:custGeom>
            <a:solidFill>
              <a:srgbClr val="AAB8C4"/>
            </a:solidFill>
            <a:ln>
              <a:noFill/>
            </a:ln>
          </p:spPr>
          <p:txBody>
            <a:bodyPr spcFirstLastPara="1" wrap="square" lIns="82939" tIns="82939" rIns="82939" bIns="82939" anchor="ctr" anchorCtr="0">
              <a:noAutofit/>
            </a:bodyPr>
            <a:lstStyle/>
            <a:p>
              <a:endParaRPr sz="1633" dirty="0"/>
            </a:p>
          </p:txBody>
        </p:sp>
        <p:sp>
          <p:nvSpPr>
            <p:cNvPr id="305" name="Google Shape;12164;p134"/>
            <p:cNvSpPr/>
            <p:nvPr/>
          </p:nvSpPr>
          <p:spPr>
            <a:xfrm>
              <a:off x="2349027" y="3515756"/>
              <a:ext cx="49290" cy="24894"/>
            </a:xfrm>
            <a:custGeom>
              <a:avLst/>
              <a:gdLst/>
              <a:ahLst/>
              <a:cxnLst/>
              <a:rect l="l" t="t" r="r" b="b"/>
              <a:pathLst>
                <a:path w="1877" h="948" extrusionOk="0">
                  <a:moveTo>
                    <a:pt x="709" y="0"/>
                  </a:moveTo>
                  <a:cubicBezTo>
                    <a:pt x="316" y="0"/>
                    <a:pt x="0" y="316"/>
                    <a:pt x="0" y="708"/>
                  </a:cubicBezTo>
                  <a:cubicBezTo>
                    <a:pt x="0" y="708"/>
                    <a:pt x="709" y="947"/>
                    <a:pt x="1876" y="947"/>
                  </a:cubicBezTo>
                  <a:lnTo>
                    <a:pt x="1876" y="708"/>
                  </a:lnTo>
                  <a:cubicBezTo>
                    <a:pt x="1876" y="316"/>
                    <a:pt x="1560" y="0"/>
                    <a:pt x="117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306" name="Google Shape;12165;p134"/>
            <p:cNvSpPr/>
            <p:nvPr/>
          </p:nvSpPr>
          <p:spPr>
            <a:xfrm>
              <a:off x="2349027" y="3515755"/>
              <a:ext cx="33954" cy="22374"/>
            </a:xfrm>
            <a:custGeom>
              <a:avLst/>
              <a:gdLst/>
              <a:ahLst/>
              <a:cxnLst/>
              <a:rect l="l" t="t" r="r" b="b"/>
              <a:pathLst>
                <a:path w="1293" h="852" extrusionOk="0">
                  <a:moveTo>
                    <a:pt x="699" y="0"/>
                  </a:moveTo>
                  <a:cubicBezTo>
                    <a:pt x="316" y="0"/>
                    <a:pt x="0" y="316"/>
                    <a:pt x="0" y="708"/>
                  </a:cubicBezTo>
                  <a:cubicBezTo>
                    <a:pt x="230" y="775"/>
                    <a:pt x="460" y="823"/>
                    <a:pt x="699" y="852"/>
                  </a:cubicBezTo>
                  <a:lnTo>
                    <a:pt x="699" y="708"/>
                  </a:lnTo>
                  <a:lnTo>
                    <a:pt x="709" y="708"/>
                  </a:lnTo>
                  <a:cubicBezTo>
                    <a:pt x="699" y="364"/>
                    <a:pt x="948" y="67"/>
                    <a:pt x="1292" y="10"/>
                  </a:cubicBezTo>
                  <a:cubicBezTo>
                    <a:pt x="1254" y="0"/>
                    <a:pt x="1206" y="0"/>
                    <a:pt x="1168" y="0"/>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307" name="Google Shape;12166;p134"/>
            <p:cNvSpPr/>
            <p:nvPr/>
          </p:nvSpPr>
          <p:spPr>
            <a:xfrm>
              <a:off x="2336711" y="3595402"/>
              <a:ext cx="18382" cy="34978"/>
            </a:xfrm>
            <a:custGeom>
              <a:avLst/>
              <a:gdLst/>
              <a:ahLst/>
              <a:cxnLst/>
              <a:rect l="l" t="t" r="r" b="b"/>
              <a:pathLst>
                <a:path w="700" h="1332" extrusionOk="0">
                  <a:moveTo>
                    <a:pt x="58" y="1"/>
                  </a:moveTo>
                  <a:cubicBezTo>
                    <a:pt x="20" y="58"/>
                    <a:pt x="0" y="135"/>
                    <a:pt x="0" y="211"/>
                  </a:cubicBezTo>
                  <a:lnTo>
                    <a:pt x="0" y="1044"/>
                  </a:lnTo>
                  <a:cubicBezTo>
                    <a:pt x="221" y="1168"/>
                    <a:pt x="460" y="1264"/>
                    <a:pt x="699" y="1331"/>
                  </a:cubicBezTo>
                  <a:lnTo>
                    <a:pt x="699" y="719"/>
                  </a:lnTo>
                  <a:cubicBezTo>
                    <a:pt x="699" y="565"/>
                    <a:pt x="632" y="431"/>
                    <a:pt x="517" y="345"/>
                  </a:cubicBezTo>
                  <a:lnTo>
                    <a:pt x="58" y="1"/>
                  </a:lnTo>
                  <a:close/>
                </a:path>
              </a:pathLst>
            </a:custGeom>
            <a:solidFill>
              <a:srgbClr val="304962"/>
            </a:solidFill>
            <a:ln>
              <a:noFill/>
            </a:ln>
          </p:spPr>
          <p:txBody>
            <a:bodyPr spcFirstLastPara="1" wrap="square" lIns="82939" tIns="82939" rIns="82939" bIns="82939" anchor="ctr" anchorCtr="0">
              <a:noAutofit/>
            </a:bodyPr>
            <a:lstStyle/>
            <a:p>
              <a:endParaRPr sz="1633" dirty="0"/>
            </a:p>
          </p:txBody>
        </p:sp>
        <p:sp>
          <p:nvSpPr>
            <p:cNvPr id="308" name="Google Shape;12167;p134"/>
            <p:cNvSpPr/>
            <p:nvPr/>
          </p:nvSpPr>
          <p:spPr>
            <a:xfrm>
              <a:off x="2392251" y="3595402"/>
              <a:ext cx="18382" cy="34978"/>
            </a:xfrm>
            <a:custGeom>
              <a:avLst/>
              <a:gdLst/>
              <a:ahLst/>
              <a:cxnLst/>
              <a:rect l="l" t="t" r="r" b="b"/>
              <a:pathLst>
                <a:path w="700" h="1332" extrusionOk="0">
                  <a:moveTo>
                    <a:pt x="642" y="1"/>
                  </a:moveTo>
                  <a:lnTo>
                    <a:pt x="182" y="345"/>
                  </a:lnTo>
                  <a:cubicBezTo>
                    <a:pt x="67" y="431"/>
                    <a:pt x="1" y="575"/>
                    <a:pt x="1" y="719"/>
                  </a:cubicBezTo>
                  <a:lnTo>
                    <a:pt x="1" y="1331"/>
                  </a:lnTo>
                  <a:cubicBezTo>
                    <a:pt x="240" y="1274"/>
                    <a:pt x="479" y="1168"/>
                    <a:pt x="699" y="1044"/>
                  </a:cubicBezTo>
                  <a:lnTo>
                    <a:pt x="699" y="221"/>
                  </a:lnTo>
                  <a:cubicBezTo>
                    <a:pt x="699" y="144"/>
                    <a:pt x="680" y="68"/>
                    <a:pt x="642" y="1"/>
                  </a:cubicBezTo>
                  <a:close/>
                </a:path>
              </a:pathLst>
            </a:custGeom>
            <a:solidFill>
              <a:srgbClr val="304962"/>
            </a:solidFill>
            <a:ln>
              <a:noFill/>
            </a:ln>
          </p:spPr>
          <p:txBody>
            <a:bodyPr spcFirstLastPara="1" wrap="square" lIns="82939" tIns="82939" rIns="82939" bIns="82939" anchor="ctr" anchorCtr="0">
              <a:noAutofit/>
            </a:bodyPr>
            <a:lstStyle/>
            <a:p>
              <a:endParaRPr sz="1633" dirty="0"/>
            </a:p>
          </p:txBody>
        </p:sp>
      </p:grpSp>
      <p:sp>
        <p:nvSpPr>
          <p:cNvPr id="313" name="Rectangle 312"/>
          <p:cNvSpPr/>
          <p:nvPr/>
        </p:nvSpPr>
        <p:spPr>
          <a:xfrm>
            <a:off x="2439467" y="3917064"/>
            <a:ext cx="2085445" cy="427553"/>
          </a:xfrm>
          <a:prstGeom prst="rect">
            <a:avLst/>
          </a:prstGeom>
        </p:spPr>
        <p:txBody>
          <a:bodyPr wrap="square">
            <a:spAutoFit/>
          </a:bodyPr>
          <a:lstStyle/>
          <a:p>
            <a:pPr algn="ctr"/>
            <a:r>
              <a:rPr lang="en-US" sz="1089" b="1" spc="9" dirty="0">
                <a:effectLst>
                  <a:outerShdw blurRad="38100" dist="38100" dir="2700000" algn="tl">
                    <a:srgbClr val="000000">
                      <a:alpha val="43137"/>
                    </a:srgbClr>
                  </a:outerShdw>
                </a:effectLst>
                <a:latin typeface="Marianne" pitchFamily="50" charset="0"/>
              </a:rPr>
              <a:t>BILAN MÉDICAMENTEUX</a:t>
            </a:r>
            <a:r>
              <a:rPr lang="en-US" sz="1089" b="1" spc="9" baseline="30000" dirty="0">
                <a:effectLst>
                  <a:outerShdw blurRad="38100" dist="38100" dir="2700000" algn="tl">
                    <a:srgbClr val="000000">
                      <a:alpha val="43137"/>
                    </a:srgbClr>
                  </a:outerShdw>
                </a:effectLst>
                <a:latin typeface="Marianne" pitchFamily="50" charset="0"/>
              </a:rPr>
              <a:t>*</a:t>
            </a:r>
          </a:p>
          <a:p>
            <a:pPr algn="ctr"/>
            <a:r>
              <a:rPr lang="fr-FR" sz="1089" b="1" spc="9" dirty="0">
                <a:effectLst>
                  <a:outerShdw blurRad="38100" dist="38100" dir="2700000" algn="tl">
                    <a:srgbClr val="000000">
                      <a:alpha val="43137"/>
                    </a:srgbClr>
                  </a:outerShdw>
                </a:effectLst>
                <a:latin typeface="Marianne" pitchFamily="50" charset="0"/>
              </a:rPr>
              <a:t>INITIAL</a:t>
            </a:r>
            <a:endParaRPr lang="en-US" sz="1089" b="1" spc="9" dirty="0">
              <a:effectLst>
                <a:outerShdw blurRad="38100" dist="38100" dir="2700000" algn="tl">
                  <a:srgbClr val="000000">
                    <a:alpha val="43137"/>
                  </a:srgbClr>
                </a:outerShdw>
              </a:effectLst>
              <a:latin typeface="Marianne" pitchFamily="50" charset="0"/>
            </a:endParaRPr>
          </a:p>
        </p:txBody>
      </p:sp>
      <p:cxnSp>
        <p:nvCxnSpPr>
          <p:cNvPr id="116" name="Connecteur en angle 115"/>
          <p:cNvCxnSpPr>
            <a:stCxn id="330" idx="0"/>
            <a:endCxn id="339" idx="3"/>
          </p:cNvCxnSpPr>
          <p:nvPr/>
        </p:nvCxnSpPr>
        <p:spPr>
          <a:xfrm rot="16200000" flipV="1">
            <a:off x="6865805" y="2628455"/>
            <a:ext cx="1009180" cy="1568037"/>
          </a:xfrm>
          <a:prstGeom prst="bentConnector2">
            <a:avLst/>
          </a:prstGeom>
          <a:ln w="1270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39" name="ZoneTexte 338"/>
          <p:cNvSpPr txBox="1"/>
          <p:nvPr/>
        </p:nvSpPr>
        <p:spPr>
          <a:xfrm>
            <a:off x="4215600" y="2712437"/>
            <a:ext cx="2370777" cy="399468"/>
          </a:xfrm>
          <a:prstGeom prst="rect">
            <a:avLst/>
          </a:prstGeom>
          <a:noFill/>
          <a:ln>
            <a:noFill/>
          </a:ln>
        </p:spPr>
        <p:txBody>
          <a:bodyPr wrap="square" rtlCol="0">
            <a:spAutoFit/>
          </a:bodyPr>
          <a:lstStyle/>
          <a:p>
            <a:pPr algn="ctr"/>
            <a:r>
              <a:rPr lang="fr-FR" sz="998" b="1" dirty="0">
                <a:latin typeface="Marianne" pitchFamily="50" charset="0"/>
                <a:sym typeface="Wingdings"/>
              </a:rPr>
              <a:t>Réactualisation de la prescription</a:t>
            </a:r>
          </a:p>
          <a:p>
            <a:pPr algn="ctr"/>
            <a:r>
              <a:rPr lang="fr-FR" sz="998" dirty="0">
                <a:latin typeface="Marianne" pitchFamily="50" charset="0"/>
                <a:sym typeface="Wingdings"/>
              </a:rPr>
              <a:t>(dynamique au cours du séjour)</a:t>
            </a:r>
            <a:endParaRPr lang="fr-FR" sz="998" dirty="0">
              <a:latin typeface="Marianne" pitchFamily="50" charset="0"/>
            </a:endParaRPr>
          </a:p>
        </p:txBody>
      </p:sp>
      <p:sp>
        <p:nvSpPr>
          <p:cNvPr id="184" name="Rectangle 183"/>
          <p:cNvSpPr/>
          <p:nvPr/>
        </p:nvSpPr>
        <p:spPr>
          <a:xfrm>
            <a:off x="10425196" y="3281332"/>
            <a:ext cx="1034259" cy="406586"/>
          </a:xfrm>
          <a:prstGeom prst="rect">
            <a:avLst/>
          </a:prstGeom>
          <a:noFill/>
          <a:ln>
            <a:noFill/>
            <a:prstDash val="solid"/>
          </a:ln>
        </p:spPr>
        <p:style>
          <a:lnRef idx="2">
            <a:schemeClr val="accent6"/>
          </a:lnRef>
          <a:fillRef idx="1">
            <a:schemeClr val="lt1"/>
          </a:fillRef>
          <a:effectRef idx="0">
            <a:schemeClr val="accent6"/>
          </a:effectRef>
          <a:fontRef idx="minor">
            <a:schemeClr val="dk1"/>
          </a:fontRef>
        </p:style>
        <p:txBody>
          <a:bodyPr wrap="none" anchor="ctr">
            <a:spAutoFit/>
          </a:bodyPr>
          <a:lstStyle/>
          <a:p>
            <a:pPr lvl="0" algn="ctr"/>
            <a:r>
              <a:rPr lang="fr-FR" sz="1089" b="1" dirty="0">
                <a:solidFill>
                  <a:srgbClr val="006600"/>
                </a:solidFill>
                <a:latin typeface="Marianne" pitchFamily="50" charset="0"/>
              </a:rPr>
              <a:t>CTM sortie*</a:t>
            </a:r>
          </a:p>
          <a:p>
            <a:pPr algn="ctr"/>
            <a:r>
              <a:rPr lang="fr-FR" sz="953" dirty="0">
                <a:solidFill>
                  <a:srgbClr val="006600"/>
                </a:solidFill>
                <a:latin typeface="Marianne" pitchFamily="50" charset="0"/>
              </a:rPr>
              <a:t>= CONS001-01</a:t>
            </a:r>
          </a:p>
        </p:txBody>
      </p:sp>
      <p:grpSp>
        <p:nvGrpSpPr>
          <p:cNvPr id="22" name="Google Shape;10653;p133"/>
          <p:cNvGrpSpPr/>
          <p:nvPr/>
        </p:nvGrpSpPr>
        <p:grpSpPr>
          <a:xfrm>
            <a:off x="1699507" y="989293"/>
            <a:ext cx="524521" cy="524521"/>
            <a:chOff x="5762467" y="2436584"/>
            <a:chExt cx="362163" cy="362162"/>
          </a:xfrm>
          <a:effectLst>
            <a:outerShdw blurRad="50800" dist="38100" algn="l" rotWithShape="0">
              <a:prstClr val="black">
                <a:alpha val="40000"/>
              </a:prstClr>
            </a:outerShdw>
          </a:effectLst>
        </p:grpSpPr>
        <p:sp>
          <p:nvSpPr>
            <p:cNvPr id="23" name="Google Shape;10654;p133"/>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4" name="Google Shape;10655;p133"/>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5" name="Google Shape;10656;p133"/>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6" name="Google Shape;10657;p133"/>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7" name="Google Shape;10658;p133"/>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8" name="Google Shape;10659;p133"/>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9" name="Google Shape;10660;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30" name="Google Shape;10661;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31" name="Google Shape;10662;p133"/>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32" name="Google Shape;10663;p133"/>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82939" tIns="82939" rIns="82939" bIns="82939" anchor="ctr" anchorCtr="0">
              <a:noAutofit/>
            </a:bodyPr>
            <a:lstStyle/>
            <a:p>
              <a:endParaRPr sz="1633" dirty="0"/>
            </a:p>
          </p:txBody>
        </p:sp>
        <p:sp>
          <p:nvSpPr>
            <p:cNvPr id="33" name="Google Shape;10664;p133"/>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34" name="Google Shape;10665;p133"/>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35" name="Google Shape;10666;p133"/>
            <p:cNvSpPr/>
            <p:nvPr/>
          </p:nvSpPr>
          <p:spPr>
            <a:xfrm>
              <a:off x="5835051" y="2584747"/>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36" name="Google Shape;10667;p133"/>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37" name="Google Shape;10668;p133"/>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38" name="Google Shape;10669;p133"/>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39" name="Google Shape;10670;p133"/>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0" name="Google Shape;10671;p133"/>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1" name="Google Shape;10672;p133"/>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2" name="Google Shape;10673;p133"/>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43" name="Google Shape;10674;p133"/>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44" name="Google Shape;10675;p133"/>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45" name="Google Shape;10676;p133"/>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46" name="Google Shape;10677;p133"/>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82939" tIns="82939" rIns="82939" bIns="82939" anchor="ctr" anchorCtr="0">
              <a:noAutofit/>
            </a:bodyPr>
            <a:lstStyle/>
            <a:p>
              <a:endParaRPr sz="1633" dirty="0"/>
            </a:p>
          </p:txBody>
        </p:sp>
        <p:sp>
          <p:nvSpPr>
            <p:cNvPr id="47" name="Google Shape;10678;p133"/>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grpSp>
      <p:grpSp>
        <p:nvGrpSpPr>
          <p:cNvPr id="68" name="Google Shape;11047;p133"/>
          <p:cNvGrpSpPr/>
          <p:nvPr/>
        </p:nvGrpSpPr>
        <p:grpSpPr>
          <a:xfrm>
            <a:off x="8471784" y="1028621"/>
            <a:ext cx="501316" cy="464604"/>
            <a:chOff x="6202443" y="1986677"/>
            <a:chExt cx="362425" cy="335884"/>
          </a:xfrm>
          <a:effectLst>
            <a:outerShdw blurRad="50800" dist="38100" dir="2700000" algn="tl" rotWithShape="0">
              <a:prstClr val="black">
                <a:alpha val="40000"/>
              </a:prstClr>
            </a:outerShdw>
          </a:effectLst>
        </p:grpSpPr>
        <p:sp>
          <p:nvSpPr>
            <p:cNvPr id="69" name="Google Shape;11048;p133"/>
            <p:cNvSpPr/>
            <p:nvPr/>
          </p:nvSpPr>
          <p:spPr>
            <a:xfrm>
              <a:off x="6202705" y="2077460"/>
              <a:ext cx="202945" cy="244891"/>
            </a:xfrm>
            <a:custGeom>
              <a:avLst/>
              <a:gdLst/>
              <a:ahLst/>
              <a:cxnLst/>
              <a:rect l="l" t="t" r="r" b="b"/>
              <a:pathLst>
                <a:path w="7746" h="9347" extrusionOk="0">
                  <a:moveTo>
                    <a:pt x="892" y="1"/>
                  </a:moveTo>
                  <a:cubicBezTo>
                    <a:pt x="403" y="1"/>
                    <a:pt x="0" y="403"/>
                    <a:pt x="0" y="902"/>
                  </a:cubicBezTo>
                  <a:lnTo>
                    <a:pt x="0" y="8455"/>
                  </a:lnTo>
                  <a:cubicBezTo>
                    <a:pt x="0" y="8944"/>
                    <a:pt x="403" y="9346"/>
                    <a:pt x="892" y="9346"/>
                  </a:cubicBezTo>
                  <a:lnTo>
                    <a:pt x="6854" y="9346"/>
                  </a:lnTo>
                  <a:cubicBezTo>
                    <a:pt x="7256" y="9346"/>
                    <a:pt x="7621" y="9068"/>
                    <a:pt x="7726" y="8675"/>
                  </a:cubicBezTo>
                  <a:cubicBezTo>
                    <a:pt x="6432" y="7554"/>
                    <a:pt x="6442" y="5541"/>
                    <a:pt x="7745" y="4439"/>
                  </a:cubicBezTo>
                  <a:lnTo>
                    <a:pt x="7745" y="902"/>
                  </a:lnTo>
                  <a:cubicBezTo>
                    <a:pt x="7745" y="403"/>
                    <a:pt x="7343" y="1"/>
                    <a:pt x="6854"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70" name="Google Shape;11049;p133"/>
            <p:cNvSpPr/>
            <p:nvPr/>
          </p:nvSpPr>
          <p:spPr>
            <a:xfrm>
              <a:off x="6202443" y="2077460"/>
              <a:ext cx="202185" cy="244891"/>
            </a:xfrm>
            <a:custGeom>
              <a:avLst/>
              <a:gdLst/>
              <a:ahLst/>
              <a:cxnLst/>
              <a:rect l="l" t="t" r="r" b="b"/>
              <a:pathLst>
                <a:path w="7717" h="9347" extrusionOk="0">
                  <a:moveTo>
                    <a:pt x="6193" y="1"/>
                  </a:moveTo>
                  <a:cubicBezTo>
                    <a:pt x="6682" y="1"/>
                    <a:pt x="7084" y="403"/>
                    <a:pt x="7084" y="902"/>
                  </a:cubicBezTo>
                  <a:lnTo>
                    <a:pt x="7084" y="3988"/>
                  </a:lnTo>
                  <a:cubicBezTo>
                    <a:pt x="7084" y="4122"/>
                    <a:pt x="7036" y="4256"/>
                    <a:pt x="6941" y="4362"/>
                  </a:cubicBezTo>
                  <a:cubicBezTo>
                    <a:pt x="6663" y="4697"/>
                    <a:pt x="6452" y="5071"/>
                    <a:pt x="6317" y="5474"/>
                  </a:cubicBezTo>
                  <a:cubicBezTo>
                    <a:pt x="6174" y="5819"/>
                    <a:pt x="6097" y="6193"/>
                    <a:pt x="6097" y="6567"/>
                  </a:cubicBezTo>
                  <a:cubicBezTo>
                    <a:pt x="6097" y="6940"/>
                    <a:pt x="6174" y="7314"/>
                    <a:pt x="6317" y="7659"/>
                  </a:cubicBezTo>
                  <a:cubicBezTo>
                    <a:pt x="6317" y="7659"/>
                    <a:pt x="6317" y="7659"/>
                    <a:pt x="6317" y="7669"/>
                  </a:cubicBezTo>
                  <a:cubicBezTo>
                    <a:pt x="6442" y="8052"/>
                    <a:pt x="6164" y="8445"/>
                    <a:pt x="5762" y="8455"/>
                  </a:cubicBezTo>
                  <a:lnTo>
                    <a:pt x="892" y="8455"/>
                  </a:lnTo>
                  <a:cubicBezTo>
                    <a:pt x="403" y="8455"/>
                    <a:pt x="1" y="8052"/>
                    <a:pt x="1" y="7554"/>
                  </a:cubicBezTo>
                  <a:lnTo>
                    <a:pt x="1" y="8445"/>
                  </a:lnTo>
                  <a:cubicBezTo>
                    <a:pt x="1" y="8944"/>
                    <a:pt x="403" y="9346"/>
                    <a:pt x="892" y="9346"/>
                  </a:cubicBezTo>
                  <a:lnTo>
                    <a:pt x="6854" y="9346"/>
                  </a:lnTo>
                  <a:cubicBezTo>
                    <a:pt x="7132" y="9346"/>
                    <a:pt x="7401" y="9212"/>
                    <a:pt x="7573" y="8992"/>
                  </a:cubicBezTo>
                  <a:cubicBezTo>
                    <a:pt x="7573" y="8982"/>
                    <a:pt x="7583" y="8972"/>
                    <a:pt x="7592" y="8963"/>
                  </a:cubicBezTo>
                  <a:cubicBezTo>
                    <a:pt x="7592" y="8953"/>
                    <a:pt x="7602" y="8944"/>
                    <a:pt x="7612" y="8934"/>
                  </a:cubicBezTo>
                  <a:lnTo>
                    <a:pt x="7612" y="8925"/>
                  </a:lnTo>
                  <a:cubicBezTo>
                    <a:pt x="7612" y="8915"/>
                    <a:pt x="7612" y="8905"/>
                    <a:pt x="7621" y="8905"/>
                  </a:cubicBezTo>
                  <a:cubicBezTo>
                    <a:pt x="7631" y="8896"/>
                    <a:pt x="7621" y="8905"/>
                    <a:pt x="7621" y="8886"/>
                  </a:cubicBezTo>
                  <a:cubicBezTo>
                    <a:pt x="7621" y="8886"/>
                    <a:pt x="7631" y="8877"/>
                    <a:pt x="7631" y="8867"/>
                  </a:cubicBezTo>
                  <a:lnTo>
                    <a:pt x="7631" y="8857"/>
                  </a:lnTo>
                  <a:cubicBezTo>
                    <a:pt x="7640" y="8848"/>
                    <a:pt x="7640" y="8838"/>
                    <a:pt x="7650" y="8838"/>
                  </a:cubicBezTo>
                  <a:lnTo>
                    <a:pt x="7650" y="8819"/>
                  </a:lnTo>
                  <a:cubicBezTo>
                    <a:pt x="7650" y="8819"/>
                    <a:pt x="7650" y="8809"/>
                    <a:pt x="7650" y="8800"/>
                  </a:cubicBezTo>
                  <a:lnTo>
                    <a:pt x="7650" y="8790"/>
                  </a:lnTo>
                  <a:cubicBezTo>
                    <a:pt x="7650" y="8781"/>
                    <a:pt x="7650" y="8771"/>
                    <a:pt x="7659" y="8762"/>
                  </a:cubicBezTo>
                  <a:cubicBezTo>
                    <a:pt x="7669" y="8762"/>
                    <a:pt x="7659" y="8752"/>
                    <a:pt x="7659" y="8752"/>
                  </a:cubicBezTo>
                  <a:lnTo>
                    <a:pt x="7669" y="8723"/>
                  </a:lnTo>
                  <a:lnTo>
                    <a:pt x="7669" y="8714"/>
                  </a:lnTo>
                  <a:cubicBezTo>
                    <a:pt x="7669" y="8694"/>
                    <a:pt x="7679" y="8685"/>
                    <a:pt x="7679" y="8675"/>
                  </a:cubicBezTo>
                  <a:cubicBezTo>
                    <a:pt x="7650" y="8647"/>
                    <a:pt x="7621" y="8618"/>
                    <a:pt x="7592" y="8589"/>
                  </a:cubicBezTo>
                  <a:lnTo>
                    <a:pt x="7583" y="8589"/>
                  </a:lnTo>
                  <a:cubicBezTo>
                    <a:pt x="7554" y="8560"/>
                    <a:pt x="7525" y="8532"/>
                    <a:pt x="7496" y="8503"/>
                  </a:cubicBezTo>
                  <a:lnTo>
                    <a:pt x="7487" y="8493"/>
                  </a:lnTo>
                  <a:cubicBezTo>
                    <a:pt x="7458" y="8464"/>
                    <a:pt x="7429" y="8436"/>
                    <a:pt x="7410" y="8407"/>
                  </a:cubicBezTo>
                  <a:lnTo>
                    <a:pt x="7410" y="8397"/>
                  </a:lnTo>
                  <a:cubicBezTo>
                    <a:pt x="7381" y="8359"/>
                    <a:pt x="7353" y="8330"/>
                    <a:pt x="7334" y="8301"/>
                  </a:cubicBezTo>
                  <a:cubicBezTo>
                    <a:pt x="6394" y="7122"/>
                    <a:pt x="6567" y="5416"/>
                    <a:pt x="7717" y="4439"/>
                  </a:cubicBezTo>
                  <a:lnTo>
                    <a:pt x="7717" y="902"/>
                  </a:lnTo>
                  <a:cubicBezTo>
                    <a:pt x="7717" y="422"/>
                    <a:pt x="7343" y="29"/>
                    <a:pt x="6864" y="1"/>
                  </a:cubicBezTo>
                  <a:close/>
                </a:path>
              </a:pathLst>
            </a:custGeom>
            <a:solidFill>
              <a:srgbClr val="90A2B1"/>
            </a:solidFill>
            <a:ln>
              <a:noFill/>
            </a:ln>
          </p:spPr>
          <p:txBody>
            <a:bodyPr spcFirstLastPara="1" wrap="square" lIns="82939" tIns="82939" rIns="82939" bIns="82939" anchor="ctr" anchorCtr="0">
              <a:noAutofit/>
            </a:bodyPr>
            <a:lstStyle/>
            <a:p>
              <a:endParaRPr sz="1633" dirty="0"/>
            </a:p>
          </p:txBody>
        </p:sp>
        <p:sp>
          <p:nvSpPr>
            <p:cNvPr id="71" name="Google Shape;11050;p133"/>
            <p:cNvSpPr/>
            <p:nvPr/>
          </p:nvSpPr>
          <p:spPr>
            <a:xfrm>
              <a:off x="6248398" y="2055610"/>
              <a:ext cx="111298" cy="22139"/>
            </a:xfrm>
            <a:custGeom>
              <a:avLst/>
              <a:gdLst/>
              <a:ahLst/>
              <a:cxnLst/>
              <a:rect l="l" t="t" r="r" b="b"/>
              <a:pathLst>
                <a:path w="4248" h="845" extrusionOk="0">
                  <a:moveTo>
                    <a:pt x="1" y="1"/>
                  </a:moveTo>
                  <a:lnTo>
                    <a:pt x="1" y="844"/>
                  </a:lnTo>
                  <a:lnTo>
                    <a:pt x="4247" y="844"/>
                  </a:lnTo>
                  <a:lnTo>
                    <a:pt x="4247" y="1"/>
                  </a:lnTo>
                  <a:close/>
                </a:path>
              </a:pathLst>
            </a:custGeom>
            <a:solidFill>
              <a:srgbClr val="879AAB"/>
            </a:solidFill>
            <a:ln>
              <a:noFill/>
            </a:ln>
          </p:spPr>
          <p:txBody>
            <a:bodyPr spcFirstLastPara="1" wrap="square" lIns="82939" tIns="82939" rIns="82939" bIns="82939" anchor="ctr" anchorCtr="0">
              <a:noAutofit/>
            </a:bodyPr>
            <a:lstStyle/>
            <a:p>
              <a:endParaRPr sz="1633" dirty="0"/>
            </a:p>
          </p:txBody>
        </p:sp>
        <p:sp>
          <p:nvSpPr>
            <p:cNvPr id="72" name="Google Shape;11051;p133"/>
            <p:cNvSpPr/>
            <p:nvPr/>
          </p:nvSpPr>
          <p:spPr>
            <a:xfrm>
              <a:off x="6331295" y="2055610"/>
              <a:ext cx="28401" cy="22139"/>
            </a:xfrm>
            <a:custGeom>
              <a:avLst/>
              <a:gdLst/>
              <a:ahLst/>
              <a:cxnLst/>
              <a:rect l="l" t="t" r="r" b="b"/>
              <a:pathLst>
                <a:path w="1084" h="845" extrusionOk="0">
                  <a:moveTo>
                    <a:pt x="0" y="1"/>
                  </a:moveTo>
                  <a:lnTo>
                    <a:pt x="0" y="844"/>
                  </a:lnTo>
                  <a:lnTo>
                    <a:pt x="1083" y="844"/>
                  </a:lnTo>
                  <a:lnTo>
                    <a:pt x="1083" y="1"/>
                  </a:lnTo>
                  <a:close/>
                </a:path>
              </a:pathLst>
            </a:custGeom>
            <a:solidFill>
              <a:srgbClr val="748B9E"/>
            </a:solidFill>
            <a:ln>
              <a:noFill/>
            </a:ln>
          </p:spPr>
          <p:txBody>
            <a:bodyPr spcFirstLastPara="1" wrap="square" lIns="82939" tIns="82939" rIns="82939" bIns="82939" anchor="ctr" anchorCtr="0">
              <a:noAutofit/>
            </a:bodyPr>
            <a:lstStyle/>
            <a:p>
              <a:endParaRPr sz="1633" dirty="0"/>
            </a:p>
          </p:txBody>
        </p:sp>
        <p:sp>
          <p:nvSpPr>
            <p:cNvPr id="73" name="Google Shape;11052;p133"/>
            <p:cNvSpPr/>
            <p:nvPr/>
          </p:nvSpPr>
          <p:spPr>
            <a:xfrm>
              <a:off x="6225290" y="1992834"/>
              <a:ext cx="157514" cy="62801"/>
            </a:xfrm>
            <a:custGeom>
              <a:avLst/>
              <a:gdLst/>
              <a:ahLst/>
              <a:cxnLst/>
              <a:rect l="l" t="t" r="r" b="b"/>
              <a:pathLst>
                <a:path w="6012" h="2397" extrusionOk="0">
                  <a:moveTo>
                    <a:pt x="336" y="0"/>
                  </a:moveTo>
                  <a:cubicBezTo>
                    <a:pt x="154" y="0"/>
                    <a:pt x="1" y="144"/>
                    <a:pt x="1" y="336"/>
                  </a:cubicBezTo>
                  <a:lnTo>
                    <a:pt x="1" y="1198"/>
                  </a:lnTo>
                  <a:lnTo>
                    <a:pt x="1" y="2061"/>
                  </a:lnTo>
                  <a:cubicBezTo>
                    <a:pt x="1" y="2243"/>
                    <a:pt x="154" y="2397"/>
                    <a:pt x="346" y="2397"/>
                  </a:cubicBezTo>
                  <a:lnTo>
                    <a:pt x="5676" y="2397"/>
                  </a:lnTo>
                  <a:cubicBezTo>
                    <a:pt x="5858" y="2397"/>
                    <a:pt x="6011" y="2243"/>
                    <a:pt x="6011" y="2061"/>
                  </a:cubicBezTo>
                  <a:lnTo>
                    <a:pt x="6011" y="336"/>
                  </a:lnTo>
                  <a:cubicBezTo>
                    <a:pt x="6011" y="144"/>
                    <a:pt x="5858" y="0"/>
                    <a:pt x="5676"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74" name="Google Shape;11053;p133"/>
            <p:cNvSpPr/>
            <p:nvPr/>
          </p:nvSpPr>
          <p:spPr>
            <a:xfrm>
              <a:off x="6343085" y="1992572"/>
              <a:ext cx="39719" cy="63063"/>
            </a:xfrm>
            <a:custGeom>
              <a:avLst/>
              <a:gdLst/>
              <a:ahLst/>
              <a:cxnLst/>
              <a:rect l="l" t="t" r="r" b="b"/>
              <a:pathLst>
                <a:path w="1516" h="2407" extrusionOk="0">
                  <a:moveTo>
                    <a:pt x="10" y="1"/>
                  </a:moveTo>
                  <a:lnTo>
                    <a:pt x="1" y="10"/>
                  </a:lnTo>
                  <a:lnTo>
                    <a:pt x="10" y="10"/>
                  </a:lnTo>
                  <a:lnTo>
                    <a:pt x="10" y="1"/>
                  </a:lnTo>
                  <a:close/>
                  <a:moveTo>
                    <a:pt x="10" y="10"/>
                  </a:moveTo>
                  <a:lnTo>
                    <a:pt x="10" y="2407"/>
                  </a:lnTo>
                  <a:lnTo>
                    <a:pt x="1180" y="2407"/>
                  </a:lnTo>
                  <a:cubicBezTo>
                    <a:pt x="1362" y="2407"/>
                    <a:pt x="1515" y="2263"/>
                    <a:pt x="1515" y="2071"/>
                  </a:cubicBezTo>
                  <a:lnTo>
                    <a:pt x="1515" y="346"/>
                  </a:lnTo>
                  <a:cubicBezTo>
                    <a:pt x="1515" y="154"/>
                    <a:pt x="1362" y="10"/>
                    <a:pt x="1180" y="10"/>
                  </a:cubicBezTo>
                  <a:close/>
                </a:path>
              </a:pathLst>
            </a:custGeom>
            <a:solidFill>
              <a:srgbClr val="90A2B1"/>
            </a:solidFill>
            <a:ln>
              <a:noFill/>
            </a:ln>
          </p:spPr>
          <p:txBody>
            <a:bodyPr spcFirstLastPara="1" wrap="square" lIns="82939" tIns="82939" rIns="82939" bIns="82939" anchor="ctr" anchorCtr="0">
              <a:noAutofit/>
            </a:bodyPr>
            <a:lstStyle/>
            <a:p>
              <a:endParaRPr sz="1633" dirty="0"/>
            </a:p>
          </p:txBody>
        </p:sp>
        <p:sp>
          <p:nvSpPr>
            <p:cNvPr id="75" name="Google Shape;11054;p133"/>
            <p:cNvSpPr/>
            <p:nvPr/>
          </p:nvSpPr>
          <p:spPr>
            <a:xfrm>
              <a:off x="6222539" y="2138978"/>
              <a:ext cx="142685" cy="122223"/>
            </a:xfrm>
            <a:custGeom>
              <a:avLst/>
              <a:gdLst/>
              <a:ahLst/>
              <a:cxnLst/>
              <a:rect l="l" t="t" r="r" b="b"/>
              <a:pathLst>
                <a:path w="5446" h="4665" extrusionOk="0">
                  <a:moveTo>
                    <a:pt x="3116" y="1"/>
                  </a:moveTo>
                  <a:cubicBezTo>
                    <a:pt x="1045" y="1"/>
                    <a:pt x="1" y="2512"/>
                    <a:pt x="1467" y="3979"/>
                  </a:cubicBezTo>
                  <a:cubicBezTo>
                    <a:pt x="1941" y="4452"/>
                    <a:pt x="2523" y="4664"/>
                    <a:pt x="3094" y="4664"/>
                  </a:cubicBezTo>
                  <a:cubicBezTo>
                    <a:pt x="4293" y="4664"/>
                    <a:pt x="5445" y="3732"/>
                    <a:pt x="5445" y="2330"/>
                  </a:cubicBezTo>
                  <a:cubicBezTo>
                    <a:pt x="5445" y="1046"/>
                    <a:pt x="4400" y="1"/>
                    <a:pt x="3116" y="1"/>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76" name="Google Shape;11055;p133"/>
            <p:cNvSpPr/>
            <p:nvPr/>
          </p:nvSpPr>
          <p:spPr>
            <a:xfrm>
              <a:off x="6253926" y="2149799"/>
              <a:ext cx="121070" cy="111586"/>
            </a:xfrm>
            <a:custGeom>
              <a:avLst/>
              <a:gdLst/>
              <a:ahLst/>
              <a:cxnLst/>
              <a:rect l="l" t="t" r="r" b="b"/>
              <a:pathLst>
                <a:path w="4621" h="4259" extrusionOk="0">
                  <a:moveTo>
                    <a:pt x="3241" y="0"/>
                  </a:moveTo>
                  <a:cubicBezTo>
                    <a:pt x="3864" y="920"/>
                    <a:pt x="3749" y="2157"/>
                    <a:pt x="2963" y="2952"/>
                  </a:cubicBezTo>
                  <a:cubicBezTo>
                    <a:pt x="2509" y="3401"/>
                    <a:pt x="1911" y="3634"/>
                    <a:pt x="1309" y="3634"/>
                  </a:cubicBezTo>
                  <a:cubicBezTo>
                    <a:pt x="856" y="3634"/>
                    <a:pt x="400" y="3502"/>
                    <a:pt x="1" y="3230"/>
                  </a:cubicBezTo>
                  <a:lnTo>
                    <a:pt x="1" y="3230"/>
                  </a:lnTo>
                  <a:cubicBezTo>
                    <a:pt x="459" y="3907"/>
                    <a:pt x="1196" y="4258"/>
                    <a:pt x="1939" y="4258"/>
                  </a:cubicBezTo>
                  <a:cubicBezTo>
                    <a:pt x="2531" y="4258"/>
                    <a:pt x="3126" y="4035"/>
                    <a:pt x="3586" y="3575"/>
                  </a:cubicBezTo>
                  <a:cubicBezTo>
                    <a:pt x="4621" y="2540"/>
                    <a:pt x="4458" y="815"/>
                    <a:pt x="3241" y="0"/>
                  </a:cubicBezTo>
                  <a:close/>
                </a:path>
              </a:pathLst>
            </a:custGeom>
            <a:solidFill>
              <a:srgbClr val="5B7286"/>
            </a:solidFill>
            <a:ln>
              <a:noFill/>
            </a:ln>
          </p:spPr>
          <p:txBody>
            <a:bodyPr spcFirstLastPara="1" wrap="square" lIns="82939" tIns="82939" rIns="82939" bIns="82939" anchor="ctr" anchorCtr="0">
              <a:noAutofit/>
            </a:bodyPr>
            <a:lstStyle/>
            <a:p>
              <a:endParaRPr sz="1633" dirty="0"/>
            </a:p>
          </p:txBody>
        </p:sp>
        <p:sp>
          <p:nvSpPr>
            <p:cNvPr id="77" name="Google Shape;11056;p133"/>
            <p:cNvSpPr/>
            <p:nvPr/>
          </p:nvSpPr>
          <p:spPr>
            <a:xfrm>
              <a:off x="6355137" y="2176654"/>
              <a:ext cx="170562" cy="145908"/>
            </a:xfrm>
            <a:custGeom>
              <a:avLst/>
              <a:gdLst/>
              <a:ahLst/>
              <a:cxnLst/>
              <a:rect l="l" t="t" r="r" b="b"/>
              <a:pathLst>
                <a:path w="6510" h="5569" extrusionOk="0">
                  <a:moveTo>
                    <a:pt x="3729" y="1"/>
                  </a:moveTo>
                  <a:cubicBezTo>
                    <a:pt x="1247" y="1"/>
                    <a:pt x="1" y="2991"/>
                    <a:pt x="1755" y="4746"/>
                  </a:cubicBezTo>
                  <a:cubicBezTo>
                    <a:pt x="2323" y="5314"/>
                    <a:pt x="3022" y="5568"/>
                    <a:pt x="3707" y="5568"/>
                  </a:cubicBezTo>
                  <a:cubicBezTo>
                    <a:pt x="5138" y="5568"/>
                    <a:pt x="6509" y="4459"/>
                    <a:pt x="6509" y="2781"/>
                  </a:cubicBezTo>
                  <a:cubicBezTo>
                    <a:pt x="6509" y="1247"/>
                    <a:pt x="5263" y="1"/>
                    <a:pt x="3729" y="1"/>
                  </a:cubicBezTo>
                  <a:close/>
                </a:path>
              </a:pathLst>
            </a:custGeom>
            <a:solidFill>
              <a:srgbClr val="CCD6DF"/>
            </a:solidFill>
            <a:ln>
              <a:noFill/>
            </a:ln>
          </p:spPr>
          <p:txBody>
            <a:bodyPr spcFirstLastPara="1" wrap="square" lIns="82939" tIns="82939" rIns="82939" bIns="82939" anchor="ctr" anchorCtr="0">
              <a:noAutofit/>
            </a:bodyPr>
            <a:lstStyle/>
            <a:p>
              <a:endParaRPr sz="1633" dirty="0"/>
            </a:p>
          </p:txBody>
        </p:sp>
        <p:sp>
          <p:nvSpPr>
            <p:cNvPr id="78" name="Google Shape;11057;p133"/>
            <p:cNvSpPr/>
            <p:nvPr/>
          </p:nvSpPr>
          <p:spPr>
            <a:xfrm>
              <a:off x="6394568" y="2191483"/>
              <a:ext cx="141166" cy="131026"/>
            </a:xfrm>
            <a:custGeom>
              <a:avLst/>
              <a:gdLst/>
              <a:ahLst/>
              <a:cxnLst/>
              <a:rect l="l" t="t" r="r" b="b"/>
              <a:pathLst>
                <a:path w="5388" h="5001" extrusionOk="0">
                  <a:moveTo>
                    <a:pt x="3902" y="0"/>
                  </a:moveTo>
                  <a:lnTo>
                    <a:pt x="3902" y="0"/>
                  </a:lnTo>
                  <a:cubicBezTo>
                    <a:pt x="4745" y="1103"/>
                    <a:pt x="4640" y="2665"/>
                    <a:pt x="3653" y="3652"/>
                  </a:cubicBezTo>
                  <a:cubicBezTo>
                    <a:pt x="3116" y="4194"/>
                    <a:pt x="2405" y="4470"/>
                    <a:pt x="1687" y="4470"/>
                  </a:cubicBezTo>
                  <a:cubicBezTo>
                    <a:pt x="1097" y="4470"/>
                    <a:pt x="503" y="4283"/>
                    <a:pt x="1" y="3902"/>
                  </a:cubicBezTo>
                  <a:lnTo>
                    <a:pt x="1" y="3902"/>
                  </a:lnTo>
                  <a:cubicBezTo>
                    <a:pt x="556" y="4628"/>
                    <a:pt x="1390" y="5001"/>
                    <a:pt x="2226" y="5001"/>
                  </a:cubicBezTo>
                  <a:cubicBezTo>
                    <a:pt x="2934" y="5001"/>
                    <a:pt x="3644" y="4734"/>
                    <a:pt x="4189" y="4189"/>
                  </a:cubicBezTo>
                  <a:cubicBezTo>
                    <a:pt x="5388" y="2991"/>
                    <a:pt x="5253" y="1016"/>
                    <a:pt x="3902" y="0"/>
                  </a:cubicBezTo>
                  <a:close/>
                </a:path>
              </a:pathLst>
            </a:custGeom>
            <a:solidFill>
              <a:srgbClr val="A9BAC8"/>
            </a:solidFill>
            <a:ln>
              <a:noFill/>
            </a:ln>
          </p:spPr>
          <p:txBody>
            <a:bodyPr spcFirstLastPara="1" wrap="square" lIns="82939" tIns="82939" rIns="82939" bIns="82939" anchor="ctr" anchorCtr="0">
              <a:noAutofit/>
            </a:bodyPr>
            <a:lstStyle/>
            <a:p>
              <a:endParaRPr sz="1633" dirty="0"/>
            </a:p>
          </p:txBody>
        </p:sp>
        <p:sp>
          <p:nvSpPr>
            <p:cNvPr id="79" name="Google Shape;11058;p133"/>
            <p:cNvSpPr/>
            <p:nvPr/>
          </p:nvSpPr>
          <p:spPr>
            <a:xfrm>
              <a:off x="6402611" y="2199002"/>
              <a:ext cx="109516" cy="109542"/>
            </a:xfrm>
            <a:custGeom>
              <a:avLst/>
              <a:gdLst/>
              <a:ahLst/>
              <a:cxnLst/>
              <a:rect l="l" t="t" r="r" b="b"/>
              <a:pathLst>
                <a:path w="4180" h="4181" extrusionOk="0">
                  <a:moveTo>
                    <a:pt x="3921" y="1"/>
                  </a:moveTo>
                  <a:cubicBezTo>
                    <a:pt x="3902" y="10"/>
                    <a:pt x="3892" y="30"/>
                    <a:pt x="3873" y="39"/>
                  </a:cubicBezTo>
                  <a:lnTo>
                    <a:pt x="39" y="3883"/>
                  </a:lnTo>
                  <a:cubicBezTo>
                    <a:pt x="19" y="3893"/>
                    <a:pt x="10" y="3912"/>
                    <a:pt x="0" y="3921"/>
                  </a:cubicBezTo>
                  <a:cubicBezTo>
                    <a:pt x="106" y="4017"/>
                    <a:pt x="221" y="4103"/>
                    <a:pt x="345" y="4180"/>
                  </a:cubicBezTo>
                  <a:lnTo>
                    <a:pt x="4180" y="346"/>
                  </a:lnTo>
                  <a:cubicBezTo>
                    <a:pt x="4103" y="221"/>
                    <a:pt x="4017" y="106"/>
                    <a:pt x="3921" y="1"/>
                  </a:cubicBezTo>
                  <a:close/>
                </a:path>
              </a:pathLst>
            </a:custGeom>
            <a:solidFill>
              <a:srgbClr val="A9BAC8"/>
            </a:solidFill>
            <a:ln>
              <a:noFill/>
            </a:ln>
          </p:spPr>
          <p:txBody>
            <a:bodyPr spcFirstLastPara="1" wrap="square" lIns="82939" tIns="82939" rIns="82939" bIns="82939" anchor="ctr" anchorCtr="0">
              <a:noAutofit/>
            </a:bodyPr>
            <a:lstStyle/>
            <a:p>
              <a:endParaRPr sz="1633" dirty="0"/>
            </a:p>
          </p:txBody>
        </p:sp>
        <p:sp>
          <p:nvSpPr>
            <p:cNvPr id="80" name="Google Shape;11059;p133"/>
            <p:cNvSpPr/>
            <p:nvPr/>
          </p:nvSpPr>
          <p:spPr>
            <a:xfrm>
              <a:off x="6451841" y="2085320"/>
              <a:ext cx="113027" cy="215181"/>
            </a:xfrm>
            <a:custGeom>
              <a:avLst/>
              <a:gdLst/>
              <a:ahLst/>
              <a:cxnLst/>
              <a:rect l="l" t="t" r="r" b="b"/>
              <a:pathLst>
                <a:path w="4314" h="8213" extrusionOk="0">
                  <a:moveTo>
                    <a:pt x="2085" y="1"/>
                  </a:moveTo>
                  <a:cubicBezTo>
                    <a:pt x="1972" y="1"/>
                    <a:pt x="1860" y="7"/>
                    <a:pt x="1773" y="26"/>
                  </a:cubicBezTo>
                  <a:cubicBezTo>
                    <a:pt x="786" y="266"/>
                    <a:pt x="0" y="1090"/>
                    <a:pt x="0" y="2145"/>
                  </a:cubicBezTo>
                  <a:lnTo>
                    <a:pt x="0" y="3487"/>
                  </a:lnTo>
                  <a:lnTo>
                    <a:pt x="29" y="3487"/>
                  </a:lnTo>
                  <a:cubicBezTo>
                    <a:pt x="2502" y="3487"/>
                    <a:pt x="3748" y="6458"/>
                    <a:pt x="2023" y="8212"/>
                  </a:cubicBezTo>
                  <a:lnTo>
                    <a:pt x="2157" y="8212"/>
                  </a:lnTo>
                  <a:cubicBezTo>
                    <a:pt x="3345" y="8212"/>
                    <a:pt x="4313" y="7254"/>
                    <a:pt x="4313" y="6056"/>
                  </a:cubicBezTo>
                  <a:lnTo>
                    <a:pt x="4313" y="2145"/>
                  </a:lnTo>
                  <a:cubicBezTo>
                    <a:pt x="4304" y="1100"/>
                    <a:pt x="3556" y="209"/>
                    <a:pt x="2531" y="26"/>
                  </a:cubicBezTo>
                  <a:cubicBezTo>
                    <a:pt x="2531" y="26"/>
                    <a:pt x="2309" y="1"/>
                    <a:pt x="2085" y="1"/>
                  </a:cubicBezTo>
                  <a:close/>
                </a:path>
              </a:pathLst>
            </a:custGeom>
            <a:solidFill>
              <a:srgbClr val="C6CED3"/>
            </a:solidFill>
            <a:ln>
              <a:noFill/>
            </a:ln>
          </p:spPr>
          <p:txBody>
            <a:bodyPr spcFirstLastPara="1" wrap="square" lIns="82939" tIns="82939" rIns="82939" bIns="82939" anchor="ctr" anchorCtr="0">
              <a:noAutofit/>
            </a:bodyPr>
            <a:lstStyle/>
            <a:p>
              <a:endParaRPr sz="1633" dirty="0"/>
            </a:p>
          </p:txBody>
        </p:sp>
        <p:sp>
          <p:nvSpPr>
            <p:cNvPr id="81" name="Google Shape;11060;p133"/>
            <p:cNvSpPr/>
            <p:nvPr/>
          </p:nvSpPr>
          <p:spPr>
            <a:xfrm>
              <a:off x="6497796" y="2085242"/>
              <a:ext cx="66810" cy="215259"/>
            </a:xfrm>
            <a:custGeom>
              <a:avLst/>
              <a:gdLst/>
              <a:ahLst/>
              <a:cxnLst/>
              <a:rect l="l" t="t" r="r" b="b"/>
              <a:pathLst>
                <a:path w="2550" h="8216" extrusionOk="0">
                  <a:moveTo>
                    <a:pt x="398" y="1"/>
                  </a:moveTo>
                  <a:cubicBezTo>
                    <a:pt x="271" y="1"/>
                    <a:pt x="144" y="10"/>
                    <a:pt x="19" y="29"/>
                  </a:cubicBezTo>
                  <a:lnTo>
                    <a:pt x="0" y="29"/>
                  </a:lnTo>
                  <a:cubicBezTo>
                    <a:pt x="1016" y="221"/>
                    <a:pt x="1745" y="1113"/>
                    <a:pt x="1745" y="2148"/>
                  </a:cubicBezTo>
                  <a:lnTo>
                    <a:pt x="1745" y="6068"/>
                  </a:lnTo>
                  <a:cubicBezTo>
                    <a:pt x="1745" y="6950"/>
                    <a:pt x="1208" y="7736"/>
                    <a:pt x="403" y="8062"/>
                  </a:cubicBezTo>
                  <a:cubicBezTo>
                    <a:pt x="355" y="8119"/>
                    <a:pt x="307" y="8167"/>
                    <a:pt x="259" y="8215"/>
                  </a:cubicBezTo>
                  <a:lnTo>
                    <a:pt x="393" y="8215"/>
                  </a:lnTo>
                  <a:cubicBezTo>
                    <a:pt x="1582" y="8215"/>
                    <a:pt x="2550" y="7257"/>
                    <a:pt x="2550" y="6059"/>
                  </a:cubicBezTo>
                  <a:lnTo>
                    <a:pt x="2550" y="2148"/>
                  </a:lnTo>
                  <a:cubicBezTo>
                    <a:pt x="2540" y="1103"/>
                    <a:pt x="1802" y="212"/>
                    <a:pt x="777" y="29"/>
                  </a:cubicBezTo>
                  <a:cubicBezTo>
                    <a:pt x="652" y="10"/>
                    <a:pt x="525" y="1"/>
                    <a:pt x="398" y="1"/>
                  </a:cubicBezTo>
                  <a:close/>
                </a:path>
              </a:pathLst>
            </a:custGeom>
            <a:solidFill>
              <a:srgbClr val="B9C3C9"/>
            </a:solidFill>
            <a:ln>
              <a:noFill/>
            </a:ln>
          </p:spPr>
          <p:txBody>
            <a:bodyPr spcFirstLastPara="1" wrap="square" lIns="82939" tIns="82939" rIns="82939" bIns="82939" anchor="ctr" anchorCtr="0">
              <a:noAutofit/>
            </a:bodyPr>
            <a:lstStyle/>
            <a:p>
              <a:endParaRPr sz="1633" dirty="0"/>
            </a:p>
          </p:txBody>
        </p:sp>
        <p:sp>
          <p:nvSpPr>
            <p:cNvPr id="82" name="Google Shape;11061;p133"/>
            <p:cNvSpPr/>
            <p:nvPr/>
          </p:nvSpPr>
          <p:spPr>
            <a:xfrm>
              <a:off x="6498791" y="2192740"/>
              <a:ext cx="66076" cy="107761"/>
            </a:xfrm>
            <a:custGeom>
              <a:avLst/>
              <a:gdLst/>
              <a:ahLst/>
              <a:cxnLst/>
              <a:rect l="l" t="t" r="r" b="b"/>
              <a:pathLst>
                <a:path w="2522" h="4113" extrusionOk="0">
                  <a:moveTo>
                    <a:pt x="10" y="0"/>
                  </a:moveTo>
                  <a:lnTo>
                    <a:pt x="0" y="10"/>
                  </a:lnTo>
                  <a:cubicBezTo>
                    <a:pt x="1275" y="1035"/>
                    <a:pt x="1381" y="2943"/>
                    <a:pt x="240" y="4112"/>
                  </a:cubicBezTo>
                  <a:lnTo>
                    <a:pt x="365" y="4112"/>
                  </a:lnTo>
                  <a:cubicBezTo>
                    <a:pt x="1563" y="4112"/>
                    <a:pt x="2521" y="3154"/>
                    <a:pt x="2521" y="1956"/>
                  </a:cubicBezTo>
                  <a:lnTo>
                    <a:pt x="2521" y="0"/>
                  </a:ln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83" name="Google Shape;11062;p133"/>
            <p:cNvSpPr/>
            <p:nvPr/>
          </p:nvSpPr>
          <p:spPr>
            <a:xfrm>
              <a:off x="6504555" y="2192740"/>
              <a:ext cx="60050" cy="107761"/>
            </a:xfrm>
            <a:custGeom>
              <a:avLst/>
              <a:gdLst/>
              <a:ahLst/>
              <a:cxnLst/>
              <a:rect l="l" t="t" r="r" b="b"/>
              <a:pathLst>
                <a:path w="2292" h="4113" extrusionOk="0">
                  <a:moveTo>
                    <a:pt x="1487" y="0"/>
                  </a:moveTo>
                  <a:lnTo>
                    <a:pt x="1487" y="1965"/>
                  </a:lnTo>
                  <a:cubicBezTo>
                    <a:pt x="1487" y="2847"/>
                    <a:pt x="950" y="3633"/>
                    <a:pt x="145" y="3959"/>
                  </a:cubicBezTo>
                  <a:cubicBezTo>
                    <a:pt x="116" y="3988"/>
                    <a:pt x="97" y="4016"/>
                    <a:pt x="78" y="4036"/>
                  </a:cubicBezTo>
                  <a:lnTo>
                    <a:pt x="68" y="4045"/>
                  </a:lnTo>
                  <a:lnTo>
                    <a:pt x="1" y="4112"/>
                  </a:lnTo>
                  <a:lnTo>
                    <a:pt x="135" y="4112"/>
                  </a:lnTo>
                  <a:cubicBezTo>
                    <a:pt x="1324" y="4112"/>
                    <a:pt x="2292" y="3154"/>
                    <a:pt x="2292" y="1956"/>
                  </a:cubicBezTo>
                  <a:lnTo>
                    <a:pt x="2292" y="0"/>
                  </a:lnTo>
                  <a:close/>
                </a:path>
              </a:pathLst>
            </a:custGeom>
            <a:solidFill>
              <a:srgbClr val="566D82"/>
            </a:solidFill>
            <a:ln>
              <a:noFill/>
            </a:ln>
          </p:spPr>
          <p:txBody>
            <a:bodyPr spcFirstLastPara="1" wrap="square" lIns="82939" tIns="82939" rIns="82939" bIns="82939" anchor="ctr" anchorCtr="0">
              <a:noAutofit/>
            </a:bodyPr>
            <a:lstStyle/>
            <a:p>
              <a:endParaRPr sz="1633" dirty="0"/>
            </a:p>
          </p:txBody>
        </p:sp>
        <p:sp>
          <p:nvSpPr>
            <p:cNvPr id="84" name="Google Shape;11063;p133"/>
            <p:cNvSpPr/>
            <p:nvPr/>
          </p:nvSpPr>
          <p:spPr>
            <a:xfrm>
              <a:off x="6268493" y="2166226"/>
              <a:ext cx="71343" cy="67596"/>
            </a:xfrm>
            <a:custGeom>
              <a:avLst/>
              <a:gdLst/>
              <a:ahLst/>
              <a:cxnLst/>
              <a:rect l="l" t="t" r="r" b="b"/>
              <a:pathLst>
                <a:path w="2723" h="2580" extrusionOk="0">
                  <a:moveTo>
                    <a:pt x="1357" y="1"/>
                  </a:moveTo>
                  <a:cubicBezTo>
                    <a:pt x="1249" y="1"/>
                    <a:pt x="1141" y="73"/>
                    <a:pt x="1141" y="217"/>
                  </a:cubicBezTo>
                  <a:lnTo>
                    <a:pt x="1141" y="1079"/>
                  </a:lnTo>
                  <a:lnTo>
                    <a:pt x="288" y="1079"/>
                  </a:lnTo>
                  <a:cubicBezTo>
                    <a:pt x="1" y="1079"/>
                    <a:pt x="1" y="1511"/>
                    <a:pt x="288" y="1511"/>
                  </a:cubicBezTo>
                  <a:lnTo>
                    <a:pt x="1141" y="1511"/>
                  </a:lnTo>
                  <a:lnTo>
                    <a:pt x="1141" y="2364"/>
                  </a:lnTo>
                  <a:cubicBezTo>
                    <a:pt x="1141" y="2508"/>
                    <a:pt x="1249" y="2579"/>
                    <a:pt x="1357" y="2579"/>
                  </a:cubicBezTo>
                  <a:cubicBezTo>
                    <a:pt x="1465" y="2579"/>
                    <a:pt x="1573" y="2508"/>
                    <a:pt x="1573" y="2364"/>
                  </a:cubicBezTo>
                  <a:lnTo>
                    <a:pt x="1573" y="1511"/>
                  </a:lnTo>
                  <a:lnTo>
                    <a:pt x="2435" y="1511"/>
                  </a:lnTo>
                  <a:cubicBezTo>
                    <a:pt x="2720" y="1501"/>
                    <a:pt x="2723" y="1079"/>
                    <a:pt x="2445" y="1079"/>
                  </a:cubicBezTo>
                  <a:cubicBezTo>
                    <a:pt x="2442" y="1079"/>
                    <a:pt x="2439" y="1079"/>
                    <a:pt x="2435" y="1079"/>
                  </a:cubicBezTo>
                  <a:lnTo>
                    <a:pt x="1573" y="1079"/>
                  </a:lnTo>
                  <a:lnTo>
                    <a:pt x="1573" y="217"/>
                  </a:lnTo>
                  <a:cubicBezTo>
                    <a:pt x="1573" y="73"/>
                    <a:pt x="1465" y="1"/>
                    <a:pt x="1357"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85" name="Google Shape;11064;p133"/>
            <p:cNvSpPr/>
            <p:nvPr/>
          </p:nvSpPr>
          <p:spPr>
            <a:xfrm>
              <a:off x="6258459" y="1986677"/>
              <a:ext cx="11318" cy="74487"/>
            </a:xfrm>
            <a:custGeom>
              <a:avLst/>
              <a:gdLst/>
              <a:ahLst/>
              <a:cxnLst/>
              <a:rect l="l" t="t" r="r" b="b"/>
              <a:pathLst>
                <a:path w="432" h="2843" extrusionOk="0">
                  <a:moveTo>
                    <a:pt x="216" y="0"/>
                  </a:moveTo>
                  <a:cubicBezTo>
                    <a:pt x="108" y="0"/>
                    <a:pt x="0" y="72"/>
                    <a:pt x="0" y="216"/>
                  </a:cubicBezTo>
                  <a:lnTo>
                    <a:pt x="0" y="2622"/>
                  </a:lnTo>
                  <a:cubicBezTo>
                    <a:pt x="0" y="2747"/>
                    <a:pt x="96" y="2843"/>
                    <a:pt x="22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82939" tIns="82939" rIns="82939" bIns="82939" anchor="ctr" anchorCtr="0">
              <a:noAutofit/>
            </a:bodyPr>
            <a:lstStyle/>
            <a:p>
              <a:endParaRPr sz="1633" dirty="0"/>
            </a:p>
          </p:txBody>
        </p:sp>
        <p:sp>
          <p:nvSpPr>
            <p:cNvPr id="86" name="Google Shape;11065;p133"/>
            <p:cNvSpPr/>
            <p:nvPr/>
          </p:nvSpPr>
          <p:spPr>
            <a:xfrm>
              <a:off x="6298623" y="1986677"/>
              <a:ext cx="11345" cy="74487"/>
            </a:xfrm>
            <a:custGeom>
              <a:avLst/>
              <a:gdLst/>
              <a:ahLst/>
              <a:cxnLst/>
              <a:rect l="l" t="t" r="r" b="b"/>
              <a:pathLst>
                <a:path w="433" h="2843" extrusionOk="0">
                  <a:moveTo>
                    <a:pt x="217" y="0"/>
                  </a:moveTo>
                  <a:cubicBezTo>
                    <a:pt x="109" y="0"/>
                    <a:pt x="1" y="72"/>
                    <a:pt x="1" y="216"/>
                  </a:cubicBezTo>
                  <a:lnTo>
                    <a:pt x="1" y="2622"/>
                  </a:lnTo>
                  <a:cubicBezTo>
                    <a:pt x="1" y="2747"/>
                    <a:pt x="97" y="2843"/>
                    <a:pt x="212" y="2843"/>
                  </a:cubicBezTo>
                  <a:cubicBezTo>
                    <a:pt x="336" y="2843"/>
                    <a:pt x="432" y="2747"/>
                    <a:pt x="432" y="2622"/>
                  </a:cubicBezTo>
                  <a:lnTo>
                    <a:pt x="432" y="216"/>
                  </a:lnTo>
                  <a:cubicBezTo>
                    <a:pt x="432" y="72"/>
                    <a:pt x="324" y="0"/>
                    <a:pt x="217" y="0"/>
                  </a:cubicBezTo>
                  <a:close/>
                </a:path>
              </a:pathLst>
            </a:custGeom>
            <a:solidFill>
              <a:srgbClr val="3D546C"/>
            </a:solidFill>
            <a:ln>
              <a:noFill/>
            </a:ln>
          </p:spPr>
          <p:txBody>
            <a:bodyPr spcFirstLastPara="1" wrap="square" lIns="82939" tIns="82939" rIns="82939" bIns="82939" anchor="ctr" anchorCtr="0">
              <a:noAutofit/>
            </a:bodyPr>
            <a:lstStyle/>
            <a:p>
              <a:endParaRPr sz="1633" dirty="0"/>
            </a:p>
          </p:txBody>
        </p:sp>
        <p:sp>
          <p:nvSpPr>
            <p:cNvPr id="87" name="Google Shape;11066;p133"/>
            <p:cNvSpPr/>
            <p:nvPr/>
          </p:nvSpPr>
          <p:spPr>
            <a:xfrm>
              <a:off x="6338814" y="1986677"/>
              <a:ext cx="11318" cy="74487"/>
            </a:xfrm>
            <a:custGeom>
              <a:avLst/>
              <a:gdLst/>
              <a:ahLst/>
              <a:cxnLst/>
              <a:rect l="l" t="t" r="r" b="b"/>
              <a:pathLst>
                <a:path w="432" h="2843" extrusionOk="0">
                  <a:moveTo>
                    <a:pt x="216" y="0"/>
                  </a:moveTo>
                  <a:cubicBezTo>
                    <a:pt x="108" y="0"/>
                    <a:pt x="1" y="72"/>
                    <a:pt x="1" y="216"/>
                  </a:cubicBezTo>
                  <a:lnTo>
                    <a:pt x="1" y="2622"/>
                  </a:lnTo>
                  <a:cubicBezTo>
                    <a:pt x="1" y="2747"/>
                    <a:pt x="96" y="2843"/>
                    <a:pt x="21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82939" tIns="82939" rIns="82939" bIns="82939" anchor="ctr" anchorCtr="0">
              <a:noAutofit/>
            </a:bodyPr>
            <a:lstStyle/>
            <a:p>
              <a:endParaRPr sz="1633" dirty="0"/>
            </a:p>
          </p:txBody>
        </p:sp>
        <p:sp>
          <p:nvSpPr>
            <p:cNvPr id="88" name="Google Shape;11067;p133"/>
            <p:cNvSpPr/>
            <p:nvPr/>
          </p:nvSpPr>
          <p:spPr>
            <a:xfrm>
              <a:off x="6394306" y="2194286"/>
              <a:ext cx="116118" cy="111979"/>
            </a:xfrm>
            <a:custGeom>
              <a:avLst/>
              <a:gdLst/>
              <a:ahLst/>
              <a:cxnLst/>
              <a:rect l="l" t="t" r="r" b="b"/>
              <a:pathLst>
                <a:path w="4432" h="4274" extrusionOk="0">
                  <a:moveTo>
                    <a:pt x="4118" y="0"/>
                  </a:moveTo>
                  <a:cubicBezTo>
                    <a:pt x="4068" y="0"/>
                    <a:pt x="4016" y="20"/>
                    <a:pt x="3969" y="66"/>
                  </a:cubicBezTo>
                  <a:lnTo>
                    <a:pt x="126" y="3910"/>
                  </a:lnTo>
                  <a:cubicBezTo>
                    <a:pt x="1" y="4044"/>
                    <a:pt x="97" y="4264"/>
                    <a:pt x="279" y="4274"/>
                  </a:cubicBezTo>
                  <a:cubicBezTo>
                    <a:pt x="336" y="4274"/>
                    <a:pt x="394" y="4245"/>
                    <a:pt x="432" y="4216"/>
                  </a:cubicBezTo>
                  <a:lnTo>
                    <a:pt x="4276" y="373"/>
                  </a:lnTo>
                  <a:cubicBezTo>
                    <a:pt x="4431" y="218"/>
                    <a:pt x="4285" y="0"/>
                    <a:pt x="4118" y="0"/>
                  </a:cubicBezTo>
                  <a:close/>
                </a:path>
              </a:pathLst>
            </a:custGeom>
            <a:solidFill>
              <a:srgbClr val="99AEBE"/>
            </a:solidFill>
            <a:ln>
              <a:noFill/>
            </a:ln>
          </p:spPr>
          <p:txBody>
            <a:bodyPr spcFirstLastPara="1" wrap="square" lIns="82939" tIns="82939" rIns="82939" bIns="82939" anchor="ctr" anchorCtr="0">
              <a:noAutofit/>
            </a:bodyPr>
            <a:lstStyle/>
            <a:p>
              <a:endParaRPr sz="1633" dirty="0"/>
            </a:p>
          </p:txBody>
        </p:sp>
      </p:grpSp>
      <p:grpSp>
        <p:nvGrpSpPr>
          <p:cNvPr id="201" name="Google Shape;15063;p135"/>
          <p:cNvGrpSpPr/>
          <p:nvPr/>
        </p:nvGrpSpPr>
        <p:grpSpPr>
          <a:xfrm>
            <a:off x="5386302" y="1031586"/>
            <a:ext cx="511940" cy="461712"/>
            <a:chOff x="1298519" y="1970322"/>
            <a:chExt cx="378452" cy="341321"/>
          </a:xfrm>
          <a:effectLst>
            <a:outerShdw blurRad="50800" dist="38100" dir="2700000" algn="tl" rotWithShape="0">
              <a:prstClr val="black">
                <a:alpha val="40000"/>
              </a:prstClr>
            </a:outerShdw>
          </a:effectLst>
        </p:grpSpPr>
        <p:sp>
          <p:nvSpPr>
            <p:cNvPr id="202" name="Google Shape;15064;p135"/>
            <p:cNvSpPr/>
            <p:nvPr/>
          </p:nvSpPr>
          <p:spPr>
            <a:xfrm>
              <a:off x="1498624" y="1970322"/>
              <a:ext cx="178346" cy="149857"/>
            </a:xfrm>
            <a:custGeom>
              <a:avLst/>
              <a:gdLst/>
              <a:ahLst/>
              <a:cxnLst/>
              <a:rect l="l" t="t" r="r" b="b"/>
              <a:pathLst>
                <a:path w="6811" h="5723" extrusionOk="0">
                  <a:moveTo>
                    <a:pt x="3433" y="1"/>
                  </a:moveTo>
                  <a:cubicBezTo>
                    <a:pt x="3396" y="1"/>
                    <a:pt x="3358" y="2"/>
                    <a:pt x="3320" y="3"/>
                  </a:cubicBezTo>
                  <a:cubicBezTo>
                    <a:pt x="1155" y="89"/>
                    <a:pt x="0" y="2598"/>
                    <a:pt x="1355" y="4296"/>
                  </a:cubicBezTo>
                  <a:lnTo>
                    <a:pt x="1298" y="5489"/>
                  </a:lnTo>
                  <a:cubicBezTo>
                    <a:pt x="1290" y="5623"/>
                    <a:pt x="1394" y="5723"/>
                    <a:pt x="1513" y="5723"/>
                  </a:cubicBezTo>
                  <a:cubicBezTo>
                    <a:pt x="1546" y="5723"/>
                    <a:pt x="1580" y="5715"/>
                    <a:pt x="1613" y="5698"/>
                  </a:cubicBezTo>
                  <a:lnTo>
                    <a:pt x="2700" y="5193"/>
                  </a:lnTo>
                  <a:cubicBezTo>
                    <a:pt x="2942" y="5262"/>
                    <a:pt x="3188" y="5295"/>
                    <a:pt x="3430" y="5295"/>
                  </a:cubicBezTo>
                  <a:cubicBezTo>
                    <a:pt x="4298" y="5295"/>
                    <a:pt x="5129" y="4870"/>
                    <a:pt x="5629" y="4124"/>
                  </a:cubicBezTo>
                  <a:cubicBezTo>
                    <a:pt x="6810" y="2353"/>
                    <a:pt x="5532" y="1"/>
                    <a:pt x="3433" y="1"/>
                  </a:cubicBezTo>
                  <a:close/>
                </a:path>
              </a:pathLst>
            </a:custGeom>
            <a:solidFill>
              <a:srgbClr val="95A6B4"/>
            </a:solidFill>
            <a:ln>
              <a:noFill/>
            </a:ln>
          </p:spPr>
          <p:txBody>
            <a:bodyPr spcFirstLastPara="1" wrap="square" lIns="82939" tIns="82939" rIns="82939" bIns="82939" anchor="ctr" anchorCtr="0">
              <a:noAutofit/>
            </a:bodyPr>
            <a:lstStyle/>
            <a:p>
              <a:endParaRPr sz="1633" dirty="0"/>
            </a:p>
          </p:txBody>
        </p:sp>
        <p:sp>
          <p:nvSpPr>
            <p:cNvPr id="203" name="Google Shape;15065;p135"/>
            <p:cNvSpPr/>
            <p:nvPr/>
          </p:nvSpPr>
          <p:spPr>
            <a:xfrm>
              <a:off x="1571969" y="2019576"/>
              <a:ext cx="21603" cy="53260"/>
            </a:xfrm>
            <a:custGeom>
              <a:avLst/>
              <a:gdLst/>
              <a:ahLst/>
              <a:cxnLst/>
              <a:rect l="l" t="t" r="r" b="b"/>
              <a:pathLst>
                <a:path w="825" h="2034" extrusionOk="0">
                  <a:moveTo>
                    <a:pt x="282" y="1"/>
                  </a:moveTo>
                  <a:cubicBezTo>
                    <a:pt x="1" y="1"/>
                    <a:pt x="1" y="422"/>
                    <a:pt x="282" y="422"/>
                  </a:cubicBezTo>
                  <a:cubicBezTo>
                    <a:pt x="288" y="422"/>
                    <a:pt x="294" y="422"/>
                    <a:pt x="300" y="421"/>
                  </a:cubicBezTo>
                  <a:lnTo>
                    <a:pt x="414" y="421"/>
                  </a:lnTo>
                  <a:lnTo>
                    <a:pt x="414" y="1824"/>
                  </a:lnTo>
                  <a:cubicBezTo>
                    <a:pt x="414" y="1938"/>
                    <a:pt x="510" y="2033"/>
                    <a:pt x="624" y="2033"/>
                  </a:cubicBezTo>
                  <a:cubicBezTo>
                    <a:pt x="729" y="2024"/>
                    <a:pt x="825" y="1938"/>
                    <a:pt x="825" y="1824"/>
                  </a:cubicBezTo>
                  <a:lnTo>
                    <a:pt x="825" y="211"/>
                  </a:lnTo>
                  <a:cubicBezTo>
                    <a:pt x="825" y="97"/>
                    <a:pt x="729" y="1"/>
                    <a:pt x="615" y="1"/>
                  </a:cubicBezTo>
                  <a:lnTo>
                    <a:pt x="300" y="1"/>
                  </a:lnTo>
                  <a:cubicBezTo>
                    <a:pt x="294" y="1"/>
                    <a:pt x="288" y="1"/>
                    <a:pt x="282" y="1"/>
                  </a:cubicBez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04" name="Google Shape;15066;p135"/>
            <p:cNvSpPr/>
            <p:nvPr/>
          </p:nvSpPr>
          <p:spPr>
            <a:xfrm>
              <a:off x="1571707" y="2064038"/>
              <a:ext cx="33203" cy="10814"/>
            </a:xfrm>
            <a:custGeom>
              <a:avLst/>
              <a:gdLst/>
              <a:ahLst/>
              <a:cxnLst/>
              <a:rect l="l" t="t" r="r" b="b"/>
              <a:pathLst>
                <a:path w="1268" h="413" extrusionOk="0">
                  <a:moveTo>
                    <a:pt x="265" y="0"/>
                  </a:moveTo>
                  <a:cubicBezTo>
                    <a:pt x="1" y="0"/>
                    <a:pt x="4" y="412"/>
                    <a:pt x="273" y="412"/>
                  </a:cubicBezTo>
                  <a:cubicBezTo>
                    <a:pt x="279" y="412"/>
                    <a:pt x="285" y="412"/>
                    <a:pt x="291" y="412"/>
                  </a:cubicBezTo>
                  <a:lnTo>
                    <a:pt x="978" y="412"/>
                  </a:lnTo>
                  <a:cubicBezTo>
                    <a:pt x="984" y="412"/>
                    <a:pt x="990" y="412"/>
                    <a:pt x="995" y="412"/>
                  </a:cubicBezTo>
                  <a:cubicBezTo>
                    <a:pt x="1265" y="412"/>
                    <a:pt x="1267" y="0"/>
                    <a:pt x="1004" y="0"/>
                  </a:cubicBezTo>
                  <a:cubicBezTo>
                    <a:pt x="995" y="0"/>
                    <a:pt x="987" y="1"/>
                    <a:pt x="978" y="2"/>
                  </a:cubicBezTo>
                  <a:lnTo>
                    <a:pt x="291" y="2"/>
                  </a:lnTo>
                  <a:cubicBezTo>
                    <a:pt x="282" y="1"/>
                    <a:pt x="273" y="0"/>
                    <a:pt x="265" y="0"/>
                  </a:cubicBez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05" name="Google Shape;15067;p135"/>
            <p:cNvSpPr/>
            <p:nvPr/>
          </p:nvSpPr>
          <p:spPr>
            <a:xfrm>
              <a:off x="1575058" y="2003001"/>
              <a:ext cx="18775" cy="15868"/>
            </a:xfrm>
            <a:custGeom>
              <a:avLst/>
              <a:gdLst/>
              <a:ahLst/>
              <a:cxnLst/>
              <a:rect l="l" t="t" r="r" b="b"/>
              <a:pathLst>
                <a:path w="717" h="606" extrusionOk="0">
                  <a:moveTo>
                    <a:pt x="407" y="1"/>
                  </a:moveTo>
                  <a:cubicBezTo>
                    <a:pt x="331" y="1"/>
                    <a:pt x="253" y="29"/>
                    <a:pt x="191" y="91"/>
                  </a:cubicBezTo>
                  <a:cubicBezTo>
                    <a:pt x="1" y="281"/>
                    <a:pt x="134" y="606"/>
                    <a:pt x="411" y="606"/>
                  </a:cubicBezTo>
                  <a:cubicBezTo>
                    <a:pt x="573" y="606"/>
                    <a:pt x="707" y="472"/>
                    <a:pt x="716" y="301"/>
                  </a:cubicBezTo>
                  <a:cubicBezTo>
                    <a:pt x="716" y="120"/>
                    <a:pt x="564" y="1"/>
                    <a:pt x="407" y="1"/>
                  </a:cubicBez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06" name="Google Shape;15068;p135"/>
            <p:cNvSpPr/>
            <p:nvPr/>
          </p:nvSpPr>
          <p:spPr>
            <a:xfrm>
              <a:off x="1345495" y="2004625"/>
              <a:ext cx="170150" cy="171119"/>
            </a:xfrm>
            <a:custGeom>
              <a:avLst/>
              <a:gdLst/>
              <a:ahLst/>
              <a:cxnLst/>
              <a:rect l="l" t="t" r="r" b="b"/>
              <a:pathLst>
                <a:path w="6498" h="6535" extrusionOk="0">
                  <a:moveTo>
                    <a:pt x="3254" y="0"/>
                  </a:moveTo>
                  <a:cubicBezTo>
                    <a:pt x="1842" y="0"/>
                    <a:pt x="649" y="1059"/>
                    <a:pt x="477" y="2461"/>
                  </a:cubicBezTo>
                  <a:lnTo>
                    <a:pt x="19" y="6287"/>
                  </a:lnTo>
                  <a:cubicBezTo>
                    <a:pt x="0" y="6420"/>
                    <a:pt x="105" y="6535"/>
                    <a:pt x="239" y="6535"/>
                  </a:cubicBezTo>
                  <a:lnTo>
                    <a:pt x="6278" y="6535"/>
                  </a:lnTo>
                  <a:cubicBezTo>
                    <a:pt x="6402" y="6525"/>
                    <a:pt x="6497" y="6411"/>
                    <a:pt x="6488" y="6287"/>
                  </a:cubicBezTo>
                  <a:lnTo>
                    <a:pt x="6030" y="2461"/>
                  </a:lnTo>
                  <a:cubicBezTo>
                    <a:pt x="5858" y="1059"/>
                    <a:pt x="4665" y="0"/>
                    <a:pt x="3254" y="0"/>
                  </a:cubicBezTo>
                  <a:close/>
                </a:path>
              </a:pathLst>
            </a:custGeom>
            <a:solidFill>
              <a:srgbClr val="738A9D"/>
            </a:solidFill>
            <a:ln>
              <a:noFill/>
            </a:ln>
          </p:spPr>
          <p:txBody>
            <a:bodyPr spcFirstLastPara="1" wrap="square" lIns="82939" tIns="82939" rIns="82939" bIns="82939" anchor="ctr" anchorCtr="0">
              <a:noAutofit/>
            </a:bodyPr>
            <a:lstStyle/>
            <a:p>
              <a:endParaRPr sz="1633" dirty="0"/>
            </a:p>
          </p:txBody>
        </p:sp>
        <p:sp>
          <p:nvSpPr>
            <p:cNvPr id="236" name="Google Shape;15069;p135"/>
            <p:cNvSpPr/>
            <p:nvPr/>
          </p:nvSpPr>
          <p:spPr>
            <a:xfrm>
              <a:off x="1404935" y="2140760"/>
              <a:ext cx="51742" cy="93454"/>
            </a:xfrm>
            <a:custGeom>
              <a:avLst/>
              <a:gdLst/>
              <a:ahLst/>
              <a:cxnLst/>
              <a:rect l="l" t="t" r="r" b="b"/>
              <a:pathLst>
                <a:path w="1976" h="3569" extrusionOk="0">
                  <a:moveTo>
                    <a:pt x="1" y="0"/>
                  </a:moveTo>
                  <a:lnTo>
                    <a:pt x="1" y="2710"/>
                  </a:lnTo>
                  <a:lnTo>
                    <a:pt x="984" y="3559"/>
                  </a:lnTo>
                  <a:lnTo>
                    <a:pt x="984" y="3568"/>
                  </a:lnTo>
                  <a:lnTo>
                    <a:pt x="993" y="3568"/>
                  </a:lnTo>
                  <a:lnTo>
                    <a:pt x="993" y="3559"/>
                  </a:lnTo>
                  <a:lnTo>
                    <a:pt x="1976" y="2710"/>
                  </a:lnTo>
                  <a:lnTo>
                    <a:pt x="1976" y="0"/>
                  </a:lnTo>
                  <a:close/>
                </a:path>
              </a:pathLst>
            </a:custGeom>
            <a:solidFill>
              <a:srgbClr val="C8D3DC"/>
            </a:solidFill>
            <a:ln>
              <a:noFill/>
            </a:ln>
          </p:spPr>
          <p:txBody>
            <a:bodyPr spcFirstLastPara="1" wrap="square" lIns="82939" tIns="82939" rIns="82939" bIns="82939" anchor="ctr" anchorCtr="0">
              <a:noAutofit/>
            </a:bodyPr>
            <a:lstStyle/>
            <a:p>
              <a:endParaRPr sz="1633" dirty="0"/>
            </a:p>
          </p:txBody>
        </p:sp>
        <p:sp>
          <p:nvSpPr>
            <p:cNvPr id="239" name="Google Shape;15070;p135"/>
            <p:cNvSpPr/>
            <p:nvPr/>
          </p:nvSpPr>
          <p:spPr>
            <a:xfrm>
              <a:off x="1298519" y="2198708"/>
              <a:ext cx="264338" cy="112936"/>
            </a:xfrm>
            <a:custGeom>
              <a:avLst/>
              <a:gdLst/>
              <a:ahLst/>
              <a:cxnLst/>
              <a:rect l="l" t="t" r="r" b="b"/>
              <a:pathLst>
                <a:path w="10095" h="4313" extrusionOk="0">
                  <a:moveTo>
                    <a:pt x="4065" y="1"/>
                  </a:moveTo>
                  <a:lnTo>
                    <a:pt x="2739" y="420"/>
                  </a:lnTo>
                  <a:lnTo>
                    <a:pt x="1813" y="726"/>
                  </a:lnTo>
                  <a:cubicBezTo>
                    <a:pt x="735" y="1069"/>
                    <a:pt x="1" y="2071"/>
                    <a:pt x="10" y="3196"/>
                  </a:cubicBezTo>
                  <a:lnTo>
                    <a:pt x="10" y="4093"/>
                  </a:lnTo>
                  <a:cubicBezTo>
                    <a:pt x="1" y="4217"/>
                    <a:pt x="106" y="4313"/>
                    <a:pt x="230" y="4313"/>
                  </a:cubicBezTo>
                  <a:lnTo>
                    <a:pt x="9875" y="4313"/>
                  </a:lnTo>
                  <a:cubicBezTo>
                    <a:pt x="9999" y="4313"/>
                    <a:pt x="10094" y="4217"/>
                    <a:pt x="10094" y="4093"/>
                  </a:cubicBezTo>
                  <a:lnTo>
                    <a:pt x="10094" y="3196"/>
                  </a:lnTo>
                  <a:cubicBezTo>
                    <a:pt x="10094" y="2071"/>
                    <a:pt x="9369" y="1069"/>
                    <a:pt x="8291" y="716"/>
                  </a:cubicBezTo>
                  <a:lnTo>
                    <a:pt x="7242" y="382"/>
                  </a:lnTo>
                  <a:lnTo>
                    <a:pt x="6040" y="1"/>
                  </a:lnTo>
                  <a:lnTo>
                    <a:pt x="5057" y="697"/>
                  </a:lnTo>
                  <a:lnTo>
                    <a:pt x="4065" y="1"/>
                  </a:lnTo>
                  <a:close/>
                </a:path>
              </a:pathLst>
            </a:custGeom>
            <a:solidFill>
              <a:srgbClr val="E9EEF1"/>
            </a:solidFill>
            <a:ln>
              <a:noFill/>
            </a:ln>
          </p:spPr>
          <p:txBody>
            <a:bodyPr spcFirstLastPara="1" wrap="square" lIns="82939" tIns="82939" rIns="82939" bIns="82939" anchor="ctr" anchorCtr="0">
              <a:noAutofit/>
            </a:bodyPr>
            <a:lstStyle/>
            <a:p>
              <a:endParaRPr sz="1633" dirty="0"/>
            </a:p>
          </p:txBody>
        </p:sp>
        <p:sp>
          <p:nvSpPr>
            <p:cNvPr id="240" name="Google Shape;15071;p135"/>
            <p:cNvSpPr/>
            <p:nvPr/>
          </p:nvSpPr>
          <p:spPr>
            <a:xfrm>
              <a:off x="1488124" y="2208710"/>
              <a:ext cx="74732" cy="102933"/>
            </a:xfrm>
            <a:custGeom>
              <a:avLst/>
              <a:gdLst/>
              <a:ahLst/>
              <a:cxnLst/>
              <a:rect l="l" t="t" r="r" b="b"/>
              <a:pathLst>
                <a:path w="2854" h="3931" extrusionOk="0">
                  <a:moveTo>
                    <a:pt x="1" y="0"/>
                  </a:moveTo>
                  <a:lnTo>
                    <a:pt x="783" y="344"/>
                  </a:lnTo>
                  <a:cubicBezTo>
                    <a:pt x="1584" y="687"/>
                    <a:pt x="2128" y="1689"/>
                    <a:pt x="2128" y="2814"/>
                  </a:cubicBezTo>
                  <a:lnTo>
                    <a:pt x="2128" y="3931"/>
                  </a:lnTo>
                  <a:lnTo>
                    <a:pt x="2634" y="3931"/>
                  </a:lnTo>
                  <a:cubicBezTo>
                    <a:pt x="2758" y="3931"/>
                    <a:pt x="2853" y="3835"/>
                    <a:pt x="2853" y="3711"/>
                  </a:cubicBezTo>
                  <a:lnTo>
                    <a:pt x="2853" y="2814"/>
                  </a:lnTo>
                  <a:cubicBezTo>
                    <a:pt x="2853" y="1689"/>
                    <a:pt x="2128" y="687"/>
                    <a:pt x="1050" y="344"/>
                  </a:cubicBezTo>
                  <a:lnTo>
                    <a:pt x="1" y="0"/>
                  </a:ln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1" name="Google Shape;15072;p135"/>
            <p:cNvSpPr/>
            <p:nvPr/>
          </p:nvSpPr>
          <p:spPr>
            <a:xfrm>
              <a:off x="1298519" y="2209941"/>
              <a:ext cx="71721" cy="101703"/>
            </a:xfrm>
            <a:custGeom>
              <a:avLst/>
              <a:gdLst/>
              <a:ahLst/>
              <a:cxnLst/>
              <a:rect l="l" t="t" r="r" b="b"/>
              <a:pathLst>
                <a:path w="2739" h="3884" extrusionOk="0">
                  <a:moveTo>
                    <a:pt x="2739" y="1"/>
                  </a:moveTo>
                  <a:lnTo>
                    <a:pt x="1813" y="297"/>
                  </a:lnTo>
                  <a:cubicBezTo>
                    <a:pt x="735" y="640"/>
                    <a:pt x="1" y="1642"/>
                    <a:pt x="10" y="2767"/>
                  </a:cubicBezTo>
                  <a:lnTo>
                    <a:pt x="10" y="3664"/>
                  </a:lnTo>
                  <a:cubicBezTo>
                    <a:pt x="1" y="3788"/>
                    <a:pt x="106" y="3884"/>
                    <a:pt x="220" y="3884"/>
                  </a:cubicBezTo>
                  <a:lnTo>
                    <a:pt x="697" y="3884"/>
                  </a:lnTo>
                  <a:lnTo>
                    <a:pt x="697" y="2767"/>
                  </a:lnTo>
                  <a:cubicBezTo>
                    <a:pt x="697" y="1642"/>
                    <a:pt x="1251" y="640"/>
                    <a:pt x="2052" y="297"/>
                  </a:cubicBezTo>
                  <a:lnTo>
                    <a:pt x="2739" y="1"/>
                  </a:ln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2" name="Google Shape;15073;p135"/>
            <p:cNvSpPr/>
            <p:nvPr/>
          </p:nvSpPr>
          <p:spPr>
            <a:xfrm>
              <a:off x="1425045" y="2243615"/>
              <a:ext cx="11390" cy="12333"/>
            </a:xfrm>
            <a:custGeom>
              <a:avLst/>
              <a:gdLst/>
              <a:ahLst/>
              <a:cxnLst/>
              <a:rect l="l" t="t" r="r" b="b"/>
              <a:pathLst>
                <a:path w="435" h="471" extrusionOk="0">
                  <a:moveTo>
                    <a:pt x="217" y="0"/>
                  </a:moveTo>
                  <a:cubicBezTo>
                    <a:pt x="108" y="0"/>
                    <a:pt x="1" y="74"/>
                    <a:pt x="15" y="222"/>
                  </a:cubicBezTo>
                  <a:lnTo>
                    <a:pt x="15" y="260"/>
                  </a:lnTo>
                  <a:cubicBezTo>
                    <a:pt x="15" y="375"/>
                    <a:pt x="101" y="470"/>
                    <a:pt x="216" y="470"/>
                  </a:cubicBezTo>
                  <a:cubicBezTo>
                    <a:pt x="330" y="470"/>
                    <a:pt x="425" y="375"/>
                    <a:pt x="425" y="260"/>
                  </a:cubicBezTo>
                  <a:lnTo>
                    <a:pt x="425" y="222"/>
                  </a:lnTo>
                  <a:cubicBezTo>
                    <a:pt x="435" y="74"/>
                    <a:pt x="325" y="0"/>
                    <a:pt x="217" y="0"/>
                  </a:cubicBez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6" name="Google Shape;15074;p135"/>
            <p:cNvSpPr/>
            <p:nvPr/>
          </p:nvSpPr>
          <p:spPr>
            <a:xfrm>
              <a:off x="1425045" y="2262102"/>
              <a:ext cx="11390" cy="12333"/>
            </a:xfrm>
            <a:custGeom>
              <a:avLst/>
              <a:gdLst/>
              <a:ahLst/>
              <a:cxnLst/>
              <a:rect l="l" t="t" r="r" b="b"/>
              <a:pathLst>
                <a:path w="435" h="471" extrusionOk="0">
                  <a:moveTo>
                    <a:pt x="217" y="0"/>
                  </a:moveTo>
                  <a:cubicBezTo>
                    <a:pt x="108" y="0"/>
                    <a:pt x="1" y="74"/>
                    <a:pt x="15" y="222"/>
                  </a:cubicBezTo>
                  <a:lnTo>
                    <a:pt x="15" y="270"/>
                  </a:lnTo>
                  <a:cubicBezTo>
                    <a:pt x="15" y="384"/>
                    <a:pt x="101" y="470"/>
                    <a:pt x="216" y="470"/>
                  </a:cubicBezTo>
                  <a:cubicBezTo>
                    <a:pt x="330" y="470"/>
                    <a:pt x="425" y="384"/>
                    <a:pt x="425" y="270"/>
                  </a:cubicBezTo>
                  <a:lnTo>
                    <a:pt x="425" y="222"/>
                  </a:lnTo>
                  <a:cubicBezTo>
                    <a:pt x="435" y="74"/>
                    <a:pt x="325" y="0"/>
                    <a:pt x="217" y="0"/>
                  </a:cubicBezTo>
                  <a:close/>
                </a:path>
              </a:pathLst>
            </a:custGeom>
            <a:solidFill>
              <a:srgbClr val="CDD7DF"/>
            </a:solidFill>
            <a:ln>
              <a:noFill/>
            </a:ln>
          </p:spPr>
          <p:txBody>
            <a:bodyPr spcFirstLastPara="1" wrap="square" lIns="82939" tIns="82939" rIns="82939" bIns="82939" anchor="ctr" anchorCtr="0">
              <a:noAutofit/>
            </a:bodyPr>
            <a:lstStyle/>
            <a:p>
              <a:endParaRPr sz="1633" dirty="0"/>
            </a:p>
          </p:txBody>
        </p:sp>
        <p:sp>
          <p:nvSpPr>
            <p:cNvPr id="248" name="Google Shape;15075;p135"/>
            <p:cNvSpPr/>
            <p:nvPr/>
          </p:nvSpPr>
          <p:spPr>
            <a:xfrm>
              <a:off x="1404935" y="2198708"/>
              <a:ext cx="26028" cy="38963"/>
            </a:xfrm>
            <a:custGeom>
              <a:avLst/>
              <a:gdLst/>
              <a:ahLst/>
              <a:cxnLst/>
              <a:rect l="l" t="t" r="r" b="b"/>
              <a:pathLst>
                <a:path w="994" h="1488" extrusionOk="0">
                  <a:moveTo>
                    <a:pt x="1" y="1"/>
                  </a:moveTo>
                  <a:lnTo>
                    <a:pt x="1" y="1269"/>
                  </a:lnTo>
                  <a:cubicBezTo>
                    <a:pt x="1" y="1401"/>
                    <a:pt x="109" y="1488"/>
                    <a:pt x="220" y="1488"/>
                  </a:cubicBezTo>
                  <a:cubicBezTo>
                    <a:pt x="278" y="1488"/>
                    <a:pt x="337" y="1465"/>
                    <a:pt x="382" y="1412"/>
                  </a:cubicBezTo>
                  <a:lnTo>
                    <a:pt x="993" y="697"/>
                  </a:lnTo>
                  <a:lnTo>
                    <a:pt x="1" y="1"/>
                  </a:lnTo>
                  <a:close/>
                </a:path>
              </a:pathLst>
            </a:custGeom>
            <a:solidFill>
              <a:srgbClr val="94A3B0"/>
            </a:solidFill>
            <a:ln>
              <a:noFill/>
            </a:ln>
          </p:spPr>
          <p:txBody>
            <a:bodyPr spcFirstLastPara="1" wrap="square" lIns="82939" tIns="82939" rIns="82939" bIns="82939" anchor="ctr" anchorCtr="0">
              <a:noAutofit/>
            </a:bodyPr>
            <a:lstStyle/>
            <a:p>
              <a:endParaRPr sz="1633" dirty="0"/>
            </a:p>
          </p:txBody>
        </p:sp>
        <p:sp>
          <p:nvSpPr>
            <p:cNvPr id="249" name="Google Shape;15076;p135"/>
            <p:cNvSpPr/>
            <p:nvPr/>
          </p:nvSpPr>
          <p:spPr>
            <a:xfrm>
              <a:off x="1430674" y="2198708"/>
              <a:ext cx="26002" cy="38963"/>
            </a:xfrm>
            <a:custGeom>
              <a:avLst/>
              <a:gdLst/>
              <a:ahLst/>
              <a:cxnLst/>
              <a:rect l="l" t="t" r="r" b="b"/>
              <a:pathLst>
                <a:path w="993" h="1488" extrusionOk="0">
                  <a:moveTo>
                    <a:pt x="993" y="1"/>
                  </a:moveTo>
                  <a:lnTo>
                    <a:pt x="1" y="697"/>
                  </a:lnTo>
                  <a:lnTo>
                    <a:pt x="602" y="1412"/>
                  </a:lnTo>
                  <a:cubicBezTo>
                    <a:pt x="647" y="1465"/>
                    <a:pt x="707" y="1488"/>
                    <a:pt x="766" y="1488"/>
                  </a:cubicBezTo>
                  <a:cubicBezTo>
                    <a:pt x="881" y="1488"/>
                    <a:pt x="993" y="1401"/>
                    <a:pt x="993" y="1269"/>
                  </a:cubicBezTo>
                  <a:lnTo>
                    <a:pt x="993" y="1"/>
                  </a:lnTo>
                  <a:close/>
                </a:path>
              </a:pathLst>
            </a:custGeom>
            <a:solidFill>
              <a:srgbClr val="94A3B0"/>
            </a:solidFill>
            <a:ln>
              <a:noFill/>
            </a:ln>
          </p:spPr>
          <p:txBody>
            <a:bodyPr spcFirstLastPara="1" wrap="square" lIns="82939" tIns="82939" rIns="82939" bIns="82939" anchor="ctr" anchorCtr="0">
              <a:noAutofit/>
            </a:bodyPr>
            <a:lstStyle/>
            <a:p>
              <a:endParaRPr sz="1633" dirty="0"/>
            </a:p>
          </p:txBody>
        </p:sp>
        <p:sp>
          <p:nvSpPr>
            <p:cNvPr id="250" name="Google Shape;15077;p135"/>
            <p:cNvSpPr/>
            <p:nvPr/>
          </p:nvSpPr>
          <p:spPr>
            <a:xfrm>
              <a:off x="1467648" y="2266658"/>
              <a:ext cx="53732" cy="20503"/>
            </a:xfrm>
            <a:custGeom>
              <a:avLst/>
              <a:gdLst/>
              <a:ahLst/>
              <a:cxnLst/>
              <a:rect l="l" t="t" r="r" b="b"/>
              <a:pathLst>
                <a:path w="2052" h="783" extrusionOk="0">
                  <a:moveTo>
                    <a:pt x="287" y="0"/>
                  </a:moveTo>
                  <a:cubicBezTo>
                    <a:pt x="124" y="0"/>
                    <a:pt x="0" y="134"/>
                    <a:pt x="0" y="287"/>
                  </a:cubicBezTo>
                  <a:lnTo>
                    <a:pt x="0" y="496"/>
                  </a:lnTo>
                  <a:cubicBezTo>
                    <a:pt x="0" y="649"/>
                    <a:pt x="124" y="783"/>
                    <a:pt x="287" y="783"/>
                  </a:cubicBezTo>
                  <a:lnTo>
                    <a:pt x="1765" y="783"/>
                  </a:lnTo>
                  <a:cubicBezTo>
                    <a:pt x="1918" y="783"/>
                    <a:pt x="2052" y="649"/>
                    <a:pt x="2052" y="496"/>
                  </a:cubicBezTo>
                  <a:lnTo>
                    <a:pt x="2052" y="287"/>
                  </a:lnTo>
                  <a:cubicBezTo>
                    <a:pt x="2052" y="134"/>
                    <a:pt x="1918" y="0"/>
                    <a:pt x="1765" y="0"/>
                  </a:cubicBezTo>
                  <a:close/>
                </a:path>
              </a:pathLst>
            </a:custGeom>
            <a:solidFill>
              <a:srgbClr val="A4B7C5"/>
            </a:solidFill>
            <a:ln>
              <a:noFill/>
            </a:ln>
          </p:spPr>
          <p:txBody>
            <a:bodyPr spcFirstLastPara="1" wrap="square" lIns="82939" tIns="82939" rIns="82939" bIns="82939" anchor="ctr" anchorCtr="0">
              <a:noAutofit/>
            </a:bodyPr>
            <a:lstStyle/>
            <a:p>
              <a:endParaRPr sz="1633" dirty="0"/>
            </a:p>
          </p:txBody>
        </p:sp>
        <p:sp>
          <p:nvSpPr>
            <p:cNvPr id="251" name="Google Shape;15078;p135"/>
            <p:cNvSpPr/>
            <p:nvPr/>
          </p:nvSpPr>
          <p:spPr>
            <a:xfrm>
              <a:off x="1375712" y="2026358"/>
              <a:ext cx="109951" cy="150328"/>
            </a:xfrm>
            <a:custGeom>
              <a:avLst/>
              <a:gdLst/>
              <a:ahLst/>
              <a:cxnLst/>
              <a:rect l="l" t="t" r="r" b="b"/>
              <a:pathLst>
                <a:path w="4199" h="5741" extrusionOk="0">
                  <a:moveTo>
                    <a:pt x="1375" y="0"/>
                  </a:moveTo>
                  <a:cubicBezTo>
                    <a:pt x="1375" y="0"/>
                    <a:pt x="1375" y="0"/>
                    <a:pt x="1374" y="0"/>
                  </a:cubicBezTo>
                  <a:cubicBezTo>
                    <a:pt x="945" y="1336"/>
                    <a:pt x="10" y="1622"/>
                    <a:pt x="10" y="1622"/>
                  </a:cubicBezTo>
                  <a:lnTo>
                    <a:pt x="10" y="3282"/>
                  </a:lnTo>
                  <a:cubicBezTo>
                    <a:pt x="1" y="4159"/>
                    <a:pt x="468" y="4961"/>
                    <a:pt x="1222" y="5409"/>
                  </a:cubicBezTo>
                  <a:lnTo>
                    <a:pt x="1527" y="5590"/>
                  </a:lnTo>
                  <a:cubicBezTo>
                    <a:pt x="1704" y="5691"/>
                    <a:pt x="1902" y="5741"/>
                    <a:pt x="2101" y="5741"/>
                  </a:cubicBezTo>
                  <a:cubicBezTo>
                    <a:pt x="2300" y="5741"/>
                    <a:pt x="2500" y="5691"/>
                    <a:pt x="2681" y="5590"/>
                  </a:cubicBezTo>
                  <a:lnTo>
                    <a:pt x="2987" y="5409"/>
                  </a:lnTo>
                  <a:cubicBezTo>
                    <a:pt x="3740" y="4961"/>
                    <a:pt x="4198" y="4150"/>
                    <a:pt x="4198" y="3282"/>
                  </a:cubicBezTo>
                  <a:lnTo>
                    <a:pt x="4198" y="2709"/>
                  </a:lnTo>
                  <a:cubicBezTo>
                    <a:pt x="1741" y="2709"/>
                    <a:pt x="1404" y="0"/>
                    <a:pt x="1375" y="0"/>
                  </a:cubicBezTo>
                  <a:close/>
                </a:path>
              </a:pathLst>
            </a:custGeom>
            <a:solidFill>
              <a:srgbClr val="DFE5EA"/>
            </a:solidFill>
            <a:ln>
              <a:noFill/>
            </a:ln>
          </p:spPr>
          <p:txBody>
            <a:bodyPr spcFirstLastPara="1" wrap="square" lIns="82939" tIns="82939" rIns="82939" bIns="82939" anchor="ctr" anchorCtr="0">
              <a:noAutofit/>
            </a:bodyPr>
            <a:lstStyle/>
            <a:p>
              <a:endParaRPr sz="1633" dirty="0"/>
            </a:p>
          </p:txBody>
        </p:sp>
        <p:sp>
          <p:nvSpPr>
            <p:cNvPr id="252" name="Google Shape;15079;p135"/>
            <p:cNvSpPr/>
            <p:nvPr/>
          </p:nvSpPr>
          <p:spPr>
            <a:xfrm>
              <a:off x="1342483" y="2077026"/>
              <a:ext cx="21524" cy="46766"/>
            </a:xfrm>
            <a:custGeom>
              <a:avLst/>
              <a:gdLst/>
              <a:ahLst/>
              <a:cxnLst/>
              <a:rect l="l" t="t" r="r" b="b"/>
              <a:pathLst>
                <a:path w="822" h="1786" extrusionOk="0">
                  <a:moveTo>
                    <a:pt x="645" y="1"/>
                  </a:moveTo>
                  <a:cubicBezTo>
                    <a:pt x="640" y="1"/>
                    <a:pt x="635" y="1"/>
                    <a:pt x="631" y="2"/>
                  </a:cubicBezTo>
                  <a:cubicBezTo>
                    <a:pt x="287" y="2"/>
                    <a:pt x="1" y="278"/>
                    <a:pt x="1" y="631"/>
                  </a:cubicBezTo>
                  <a:lnTo>
                    <a:pt x="1" y="1156"/>
                  </a:lnTo>
                  <a:cubicBezTo>
                    <a:pt x="1" y="1509"/>
                    <a:pt x="287" y="1786"/>
                    <a:pt x="631" y="1786"/>
                  </a:cubicBezTo>
                  <a:cubicBezTo>
                    <a:pt x="735" y="1786"/>
                    <a:pt x="821" y="1700"/>
                    <a:pt x="821" y="1595"/>
                  </a:cubicBezTo>
                  <a:lnTo>
                    <a:pt x="821" y="192"/>
                  </a:lnTo>
                  <a:cubicBezTo>
                    <a:pt x="821" y="92"/>
                    <a:pt x="743" y="1"/>
                    <a:pt x="645" y="1"/>
                  </a:cubicBezTo>
                  <a:close/>
                </a:path>
              </a:pathLst>
            </a:custGeom>
            <a:solidFill>
              <a:srgbClr val="BECBD5"/>
            </a:solidFill>
            <a:ln>
              <a:noFill/>
            </a:ln>
          </p:spPr>
          <p:txBody>
            <a:bodyPr spcFirstLastPara="1" wrap="square" lIns="82939" tIns="82939" rIns="82939" bIns="82939" anchor="ctr" anchorCtr="0">
              <a:noAutofit/>
            </a:bodyPr>
            <a:lstStyle/>
            <a:p>
              <a:endParaRPr sz="1633" dirty="0"/>
            </a:p>
          </p:txBody>
        </p:sp>
        <p:sp>
          <p:nvSpPr>
            <p:cNvPr id="253" name="Google Shape;15080;p135"/>
            <p:cNvSpPr/>
            <p:nvPr/>
          </p:nvSpPr>
          <p:spPr>
            <a:xfrm>
              <a:off x="1419179" y="2091742"/>
              <a:ext cx="25111" cy="37575"/>
            </a:xfrm>
            <a:custGeom>
              <a:avLst/>
              <a:gdLst/>
              <a:ahLst/>
              <a:cxnLst/>
              <a:rect l="l" t="t" r="r" b="b"/>
              <a:pathLst>
                <a:path w="959" h="1435" extrusionOk="0">
                  <a:moveTo>
                    <a:pt x="219" y="0"/>
                  </a:moveTo>
                  <a:cubicBezTo>
                    <a:pt x="110" y="0"/>
                    <a:pt x="1" y="74"/>
                    <a:pt x="10" y="222"/>
                  </a:cubicBezTo>
                  <a:lnTo>
                    <a:pt x="10" y="1224"/>
                  </a:lnTo>
                  <a:cubicBezTo>
                    <a:pt x="10" y="1338"/>
                    <a:pt x="106" y="1433"/>
                    <a:pt x="220" y="1433"/>
                  </a:cubicBezTo>
                  <a:lnTo>
                    <a:pt x="659" y="1433"/>
                  </a:lnTo>
                  <a:cubicBezTo>
                    <a:pt x="668" y="1434"/>
                    <a:pt x="677" y="1435"/>
                    <a:pt x="686" y="1435"/>
                  </a:cubicBezTo>
                  <a:cubicBezTo>
                    <a:pt x="958" y="1435"/>
                    <a:pt x="955" y="1023"/>
                    <a:pt x="677" y="1023"/>
                  </a:cubicBezTo>
                  <a:cubicBezTo>
                    <a:pt x="671" y="1023"/>
                    <a:pt x="665" y="1023"/>
                    <a:pt x="659" y="1023"/>
                  </a:cubicBezTo>
                  <a:lnTo>
                    <a:pt x="420" y="1023"/>
                  </a:lnTo>
                  <a:lnTo>
                    <a:pt x="420" y="222"/>
                  </a:lnTo>
                  <a:cubicBezTo>
                    <a:pt x="435" y="74"/>
                    <a:pt x="327" y="0"/>
                    <a:pt x="219" y="0"/>
                  </a:cubicBezTo>
                  <a:close/>
                </a:path>
              </a:pathLst>
            </a:custGeom>
            <a:solidFill>
              <a:srgbClr val="B5C4D0"/>
            </a:solidFill>
            <a:ln>
              <a:noFill/>
            </a:ln>
          </p:spPr>
          <p:txBody>
            <a:bodyPr spcFirstLastPara="1" wrap="square" lIns="82939" tIns="82939" rIns="82939" bIns="82939" anchor="ctr" anchorCtr="0">
              <a:noAutofit/>
            </a:bodyPr>
            <a:lstStyle/>
            <a:p>
              <a:endParaRPr sz="1633" dirty="0"/>
            </a:p>
          </p:txBody>
        </p:sp>
        <p:sp>
          <p:nvSpPr>
            <p:cNvPr id="254" name="Google Shape;15081;p135"/>
            <p:cNvSpPr/>
            <p:nvPr/>
          </p:nvSpPr>
          <p:spPr>
            <a:xfrm>
              <a:off x="1429418" y="2118267"/>
              <a:ext cx="78974" cy="78712"/>
            </a:xfrm>
            <a:custGeom>
              <a:avLst/>
              <a:gdLst/>
              <a:ahLst/>
              <a:cxnLst/>
              <a:rect l="l" t="t" r="r" b="b"/>
              <a:pathLst>
                <a:path w="3016" h="3006" extrusionOk="0">
                  <a:moveTo>
                    <a:pt x="2605" y="1"/>
                  </a:moveTo>
                  <a:lnTo>
                    <a:pt x="2605" y="249"/>
                  </a:lnTo>
                  <a:lnTo>
                    <a:pt x="2605" y="793"/>
                  </a:lnTo>
                  <a:cubicBezTo>
                    <a:pt x="2596" y="1785"/>
                    <a:pt x="1794" y="2586"/>
                    <a:pt x="802" y="2596"/>
                  </a:cubicBezTo>
                  <a:lnTo>
                    <a:pt x="258" y="2596"/>
                  </a:lnTo>
                  <a:cubicBezTo>
                    <a:pt x="1" y="2615"/>
                    <a:pt x="1" y="2987"/>
                    <a:pt x="258" y="3006"/>
                  </a:cubicBezTo>
                  <a:lnTo>
                    <a:pt x="802" y="3006"/>
                  </a:lnTo>
                  <a:cubicBezTo>
                    <a:pt x="2023" y="3006"/>
                    <a:pt x="3015" y="2014"/>
                    <a:pt x="3015" y="793"/>
                  </a:cubicBezTo>
                  <a:lnTo>
                    <a:pt x="3015" y="1"/>
                  </a:ln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255" name="Google Shape;15082;p135"/>
            <p:cNvSpPr/>
            <p:nvPr/>
          </p:nvSpPr>
          <p:spPr>
            <a:xfrm>
              <a:off x="1497394" y="2077026"/>
              <a:ext cx="21734" cy="46766"/>
            </a:xfrm>
            <a:custGeom>
              <a:avLst/>
              <a:gdLst/>
              <a:ahLst/>
              <a:cxnLst/>
              <a:rect l="l" t="t" r="r" b="b"/>
              <a:pathLst>
                <a:path w="830" h="1786" extrusionOk="0">
                  <a:moveTo>
                    <a:pt x="184" y="1"/>
                  </a:moveTo>
                  <a:cubicBezTo>
                    <a:pt x="78" y="1"/>
                    <a:pt x="0" y="92"/>
                    <a:pt x="9" y="192"/>
                  </a:cubicBezTo>
                  <a:lnTo>
                    <a:pt x="9" y="1595"/>
                  </a:lnTo>
                  <a:cubicBezTo>
                    <a:pt x="9" y="1700"/>
                    <a:pt x="86" y="1786"/>
                    <a:pt x="200" y="1786"/>
                  </a:cubicBezTo>
                  <a:cubicBezTo>
                    <a:pt x="543" y="1786"/>
                    <a:pt x="830" y="1509"/>
                    <a:pt x="830" y="1156"/>
                  </a:cubicBezTo>
                  <a:lnTo>
                    <a:pt x="830" y="631"/>
                  </a:lnTo>
                  <a:cubicBezTo>
                    <a:pt x="830" y="278"/>
                    <a:pt x="543" y="2"/>
                    <a:pt x="200" y="2"/>
                  </a:cubicBezTo>
                  <a:cubicBezTo>
                    <a:pt x="195" y="1"/>
                    <a:pt x="189" y="1"/>
                    <a:pt x="184" y="1"/>
                  </a:cubicBezTo>
                  <a:close/>
                </a:path>
              </a:pathLst>
            </a:custGeom>
            <a:solidFill>
              <a:srgbClr val="BECBD5"/>
            </a:solidFill>
            <a:ln>
              <a:noFill/>
            </a:ln>
          </p:spPr>
          <p:txBody>
            <a:bodyPr spcFirstLastPara="1" wrap="square" lIns="82939" tIns="82939" rIns="82939" bIns="82939" anchor="ctr" anchorCtr="0">
              <a:noAutofit/>
            </a:bodyPr>
            <a:lstStyle/>
            <a:p>
              <a:endParaRPr sz="1633" dirty="0"/>
            </a:p>
          </p:txBody>
        </p:sp>
        <p:sp>
          <p:nvSpPr>
            <p:cNvPr id="257" name="Google Shape;15083;p135"/>
            <p:cNvSpPr/>
            <p:nvPr/>
          </p:nvSpPr>
          <p:spPr>
            <a:xfrm>
              <a:off x="1419677" y="2180483"/>
              <a:ext cx="22257" cy="22257"/>
            </a:xfrm>
            <a:custGeom>
              <a:avLst/>
              <a:gdLst/>
              <a:ahLst/>
              <a:cxnLst/>
              <a:rect l="l" t="t" r="r" b="b"/>
              <a:pathLst>
                <a:path w="850" h="850" extrusionOk="0">
                  <a:moveTo>
                    <a:pt x="421" y="0"/>
                  </a:moveTo>
                  <a:cubicBezTo>
                    <a:pt x="192" y="0"/>
                    <a:pt x="1" y="191"/>
                    <a:pt x="1" y="420"/>
                  </a:cubicBezTo>
                  <a:cubicBezTo>
                    <a:pt x="1" y="658"/>
                    <a:pt x="192" y="849"/>
                    <a:pt x="421" y="849"/>
                  </a:cubicBezTo>
                  <a:cubicBezTo>
                    <a:pt x="659" y="849"/>
                    <a:pt x="850" y="658"/>
                    <a:pt x="850" y="420"/>
                  </a:cubicBezTo>
                  <a:cubicBezTo>
                    <a:pt x="850" y="191"/>
                    <a:pt x="659" y="0"/>
                    <a:pt x="421" y="0"/>
                  </a:cubicBezTo>
                  <a:close/>
                </a:path>
              </a:pathLst>
            </a:custGeom>
            <a:solidFill>
              <a:srgbClr val="95A6B4"/>
            </a:solidFill>
            <a:ln>
              <a:noFill/>
            </a:ln>
          </p:spPr>
          <p:txBody>
            <a:bodyPr spcFirstLastPara="1" wrap="square" lIns="82939" tIns="82939" rIns="82939" bIns="82939" anchor="ctr" anchorCtr="0">
              <a:noAutofit/>
            </a:bodyPr>
            <a:lstStyle/>
            <a:p>
              <a:endParaRPr sz="1633" dirty="0"/>
            </a:p>
          </p:txBody>
        </p:sp>
      </p:grpSp>
      <p:cxnSp>
        <p:nvCxnSpPr>
          <p:cNvPr id="378" name="Connecteur droit 377"/>
          <p:cNvCxnSpPr/>
          <p:nvPr/>
        </p:nvCxnSpPr>
        <p:spPr>
          <a:xfrm>
            <a:off x="5448751" y="768781"/>
            <a:ext cx="3275142"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7" name="ZoneTexte 246"/>
          <p:cNvSpPr txBox="1"/>
          <p:nvPr/>
        </p:nvSpPr>
        <p:spPr>
          <a:xfrm>
            <a:off x="6484750" y="621910"/>
            <a:ext cx="1400526" cy="259943"/>
          </a:xfrm>
          <a:prstGeom prst="rect">
            <a:avLst/>
          </a:prstGeom>
          <a:solidFill>
            <a:srgbClr val="FAFAFA"/>
          </a:solidFill>
          <a:ln>
            <a:solidFill>
              <a:srgbClr val="000000"/>
            </a:solidFill>
          </a:ln>
        </p:spPr>
        <p:style>
          <a:lnRef idx="2">
            <a:schemeClr val="accent6"/>
          </a:lnRef>
          <a:fillRef idx="1">
            <a:schemeClr val="lt1"/>
          </a:fillRef>
          <a:effectRef idx="0">
            <a:schemeClr val="accent6"/>
          </a:effectRef>
          <a:fontRef idx="minor">
            <a:schemeClr val="dk1"/>
          </a:fontRef>
        </p:style>
        <p:txBody>
          <a:bodyPr wrap="square" anchor="ctr">
            <a:spAutoFit/>
          </a:bodyPr>
          <a:lstStyle>
            <a:defPPr>
              <a:defRPr lang="en-US"/>
            </a:defPPr>
            <a:lvl1pPr algn="ctr">
              <a:defRPr sz="1200" b="1" i="1">
                <a:solidFill>
                  <a:srgbClr val="44569A"/>
                </a:solidFill>
                <a:latin typeface="Marianne"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089" i="0" dirty="0">
                <a:solidFill>
                  <a:srgbClr val="3D8B3C"/>
                </a:solidFill>
              </a:rPr>
              <a:t>DISPENSATION</a:t>
            </a:r>
          </a:p>
        </p:txBody>
      </p:sp>
      <p:sp>
        <p:nvSpPr>
          <p:cNvPr id="424" name="ZoneTexte 423"/>
          <p:cNvSpPr txBox="1"/>
          <p:nvPr/>
        </p:nvSpPr>
        <p:spPr>
          <a:xfrm>
            <a:off x="10500406" y="1592036"/>
            <a:ext cx="883838" cy="399468"/>
          </a:xfrm>
          <a:prstGeom prst="rect">
            <a:avLst/>
          </a:prstGeom>
          <a:noFill/>
          <a:ln w="19050">
            <a:noFill/>
          </a:ln>
        </p:spPr>
        <p:txBody>
          <a:bodyPr wrap="square" rtlCol="0">
            <a:spAutoFit/>
          </a:bodyPr>
          <a:lstStyle/>
          <a:p>
            <a:pPr algn="ctr"/>
            <a:r>
              <a:rPr lang="fr-FR" sz="998" dirty="0">
                <a:latin typeface="Marianne" pitchFamily="50" charset="0"/>
              </a:rPr>
              <a:t>Sortie du patient</a:t>
            </a:r>
          </a:p>
        </p:txBody>
      </p:sp>
      <p:cxnSp>
        <p:nvCxnSpPr>
          <p:cNvPr id="387" name="Connecteur en angle 386"/>
          <p:cNvCxnSpPr>
            <a:stCxn id="330" idx="3"/>
            <a:endCxn id="184" idx="2"/>
          </p:cNvCxnSpPr>
          <p:nvPr/>
        </p:nvCxnSpPr>
        <p:spPr>
          <a:xfrm flipV="1">
            <a:off x="9175898" y="3687918"/>
            <a:ext cx="1766428" cy="442923"/>
          </a:xfrm>
          <a:prstGeom prst="bentConnector2">
            <a:avLst/>
          </a:prstGeom>
          <a:ln w="12700">
            <a:solidFill>
              <a:srgbClr val="3D8B3C"/>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9" name="Connecteur droit avec flèche 388"/>
          <p:cNvCxnSpPr>
            <a:stCxn id="184" idx="0"/>
            <a:endCxn id="424" idx="2"/>
          </p:cNvCxnSpPr>
          <p:nvPr/>
        </p:nvCxnSpPr>
        <p:spPr>
          <a:xfrm flipH="1" flipV="1">
            <a:off x="10942325" y="1991504"/>
            <a:ext cx="1" cy="1289828"/>
          </a:xfrm>
          <a:prstGeom prst="straightConnector1">
            <a:avLst/>
          </a:prstGeom>
          <a:ln w="12700">
            <a:solidFill>
              <a:srgbClr val="3D8B3C"/>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258" name="ZoneTexte 257"/>
          <p:cNvSpPr txBox="1"/>
          <p:nvPr/>
        </p:nvSpPr>
        <p:spPr>
          <a:xfrm>
            <a:off x="9175898" y="4185043"/>
            <a:ext cx="1931896" cy="238976"/>
          </a:xfrm>
          <a:prstGeom prst="rect">
            <a:avLst/>
          </a:prstGeom>
          <a:noFill/>
          <a:ln w="9525">
            <a:noFill/>
          </a:ln>
        </p:spPr>
        <p:txBody>
          <a:bodyPr wrap="square" rtlCol="0">
            <a:spAutoFit/>
          </a:bodyPr>
          <a:lstStyle/>
          <a:p>
            <a:r>
              <a:rPr lang="fr-FR" sz="953" dirty="0">
                <a:solidFill>
                  <a:srgbClr val="006600"/>
                </a:solidFill>
                <a:latin typeface="Marianne" pitchFamily="50" charset="0"/>
              </a:rPr>
              <a:t>= CONE001-01 + CONS001-01</a:t>
            </a:r>
          </a:p>
        </p:txBody>
      </p:sp>
      <p:sp>
        <p:nvSpPr>
          <p:cNvPr id="330" name="Rectangle 329"/>
          <p:cNvSpPr/>
          <p:nvPr/>
        </p:nvSpPr>
        <p:spPr>
          <a:xfrm>
            <a:off x="7168145" y="3917064"/>
            <a:ext cx="2007753" cy="427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089" b="1" spc="9" dirty="0">
                <a:effectLst>
                  <a:outerShdw blurRad="38100" dist="38100" dir="2700000" algn="tl">
                    <a:srgbClr val="000000">
                      <a:alpha val="43137"/>
                    </a:srgbClr>
                  </a:outerShdw>
                </a:effectLst>
                <a:latin typeface="Marianne" pitchFamily="50" charset="0"/>
              </a:rPr>
              <a:t>BILAN MÉDICAMENTEUX</a:t>
            </a:r>
            <a:r>
              <a:rPr lang="en-US" sz="1089" b="1" spc="9" baseline="30000" dirty="0">
                <a:effectLst>
                  <a:outerShdw blurRad="38100" dist="38100" dir="2700000" algn="tl">
                    <a:srgbClr val="000000">
                      <a:alpha val="43137"/>
                    </a:srgbClr>
                  </a:outerShdw>
                </a:effectLst>
                <a:latin typeface="Marianne" pitchFamily="50" charset="0"/>
              </a:rPr>
              <a:t>*</a:t>
            </a:r>
          </a:p>
          <a:p>
            <a:pPr algn="ctr"/>
            <a:r>
              <a:rPr lang="fr-FR" sz="1089" b="1" spc="9" dirty="0">
                <a:effectLst>
                  <a:outerShdw blurRad="38100" dist="38100" dir="2700000" algn="tl">
                    <a:srgbClr val="000000">
                      <a:alpha val="43137"/>
                    </a:srgbClr>
                  </a:outerShdw>
                </a:effectLst>
                <a:latin typeface="Marianne" pitchFamily="50" charset="0"/>
              </a:rPr>
              <a:t>ACTUALISÉ</a:t>
            </a:r>
            <a:endParaRPr lang="en-US" sz="1089" b="1" spc="9" dirty="0">
              <a:effectLst>
                <a:outerShdw blurRad="38100" dist="38100" dir="2700000" algn="tl">
                  <a:srgbClr val="000000">
                    <a:alpha val="43137"/>
                  </a:srgbClr>
                </a:outerShdw>
              </a:effectLst>
              <a:latin typeface="Marianne" pitchFamily="50" charset="0"/>
            </a:endParaRPr>
          </a:p>
        </p:txBody>
      </p:sp>
      <p:sp>
        <p:nvSpPr>
          <p:cNvPr id="245" name="Rectangle 244">
            <a:hlinkClick r:id="rId4"/>
          </p:cNvPr>
          <p:cNvSpPr/>
          <p:nvPr/>
        </p:nvSpPr>
        <p:spPr>
          <a:xfrm>
            <a:off x="4196925" y="1689108"/>
            <a:ext cx="3592337" cy="2599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089" b="1" i="1" dirty="0">
                <a:solidFill>
                  <a:srgbClr val="3D8B3C"/>
                </a:solidFill>
                <a:latin typeface="Marianne" pitchFamily="50" charset="0"/>
              </a:rPr>
              <a:t>ANALYSE PHARMACEUTIQUE DE L’ORDONNANCE</a:t>
            </a:r>
          </a:p>
        </p:txBody>
      </p:sp>
      <p:cxnSp>
        <p:nvCxnSpPr>
          <p:cNvPr id="318" name="Connecteur droit 317"/>
          <p:cNvCxnSpPr/>
          <p:nvPr/>
        </p:nvCxnSpPr>
        <p:spPr>
          <a:xfrm flipH="1">
            <a:off x="5574971" y="2449176"/>
            <a:ext cx="1666" cy="227852"/>
          </a:xfrm>
          <a:prstGeom prst="line">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52" name="Connecteur en angle 351"/>
          <p:cNvCxnSpPr>
            <a:stCxn id="313" idx="0"/>
            <a:endCxn id="15" idx="1"/>
          </p:cNvCxnSpPr>
          <p:nvPr/>
        </p:nvCxnSpPr>
        <p:spPr>
          <a:xfrm rot="5400000" flipH="1" flipV="1">
            <a:off x="4268253" y="2903088"/>
            <a:ext cx="355921" cy="1672032"/>
          </a:xfrm>
          <a:prstGeom prst="bentConnector2">
            <a:avLst/>
          </a:prstGeom>
          <a:ln w="12700">
            <a:solidFill>
              <a:srgbClr val="005FEA"/>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282229" y="3211303"/>
            <a:ext cx="1526646" cy="699679"/>
          </a:xfrm>
          <a:prstGeom prst="rect">
            <a:avLst/>
          </a:prstGeom>
          <a:noFill/>
          <a:ln w="12700">
            <a:noFill/>
            <a:prstDash val="solid"/>
          </a:ln>
        </p:spPr>
        <p:txBody>
          <a:bodyPr wrap="square" rtlCol="0" anchor="ctr">
            <a:spAutoFit/>
          </a:bodyPr>
          <a:lstStyle/>
          <a:p>
            <a:pPr algn="ctr"/>
            <a:r>
              <a:rPr lang="fr-FR" sz="998" b="1" dirty="0">
                <a:solidFill>
                  <a:srgbClr val="006600"/>
                </a:solidFill>
                <a:latin typeface="Marianne" pitchFamily="50" charset="0"/>
              </a:rPr>
              <a:t>CTM d’entrée</a:t>
            </a:r>
          </a:p>
          <a:p>
            <a:pPr algn="ctr"/>
            <a:r>
              <a:rPr lang="fr-FR" sz="953" dirty="0">
                <a:solidFill>
                  <a:srgbClr val="006600"/>
                </a:solidFill>
                <a:latin typeface="Marianne" pitchFamily="50" charset="0"/>
              </a:rPr>
              <a:t>= CONE001-01</a:t>
            </a:r>
          </a:p>
          <a:p>
            <a:pPr algn="ctr"/>
            <a:r>
              <a:rPr lang="fr-FR" sz="998" dirty="0">
                <a:solidFill>
                  <a:srgbClr val="005FEA"/>
                </a:solidFill>
                <a:latin typeface="Marianne" pitchFamily="50" charset="0"/>
                <a:sym typeface="Wingdings" panose="05000000000000000000" pitchFamily="2" charset="2"/>
              </a:rPr>
              <a:t> Processus rétroactif</a:t>
            </a:r>
            <a:endParaRPr lang="fr-FR" sz="998" dirty="0">
              <a:solidFill>
                <a:srgbClr val="005FEA"/>
              </a:solidFill>
              <a:latin typeface="Marianne" pitchFamily="50" charset="0"/>
            </a:endParaRPr>
          </a:p>
        </p:txBody>
      </p:sp>
      <p:cxnSp>
        <p:nvCxnSpPr>
          <p:cNvPr id="3" name="Connecteur droit avec flèche 2"/>
          <p:cNvCxnSpPr>
            <a:stCxn id="15" idx="3"/>
          </p:cNvCxnSpPr>
          <p:nvPr/>
        </p:nvCxnSpPr>
        <p:spPr>
          <a:xfrm>
            <a:off x="6808874" y="3561143"/>
            <a:ext cx="1356498" cy="0"/>
          </a:xfrm>
          <a:prstGeom prst="straightConnector1">
            <a:avLst/>
          </a:prstGeom>
          <a:ln w="12700">
            <a:solidFill>
              <a:srgbClr val="005FEA"/>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9" name="Google Shape;1904;p72"/>
          <p:cNvCxnSpPr/>
          <p:nvPr/>
        </p:nvCxnSpPr>
        <p:spPr>
          <a:xfrm>
            <a:off x="815288" y="4116931"/>
            <a:ext cx="698292" cy="0"/>
          </a:xfrm>
          <a:prstGeom prst="straightConnector1">
            <a:avLst/>
          </a:prstGeom>
          <a:noFill/>
          <a:ln w="12700" cap="flat" cmpd="sng">
            <a:solidFill>
              <a:srgbClr val="008080"/>
            </a:solidFill>
            <a:prstDash val="solid"/>
            <a:round/>
            <a:headEnd type="none" w="med" len="med"/>
            <a:tailEnd type="stealth" w="med" len="med"/>
          </a:ln>
        </p:spPr>
      </p:cxnSp>
      <p:cxnSp>
        <p:nvCxnSpPr>
          <p:cNvPr id="426" name="Connecteur en angle 425"/>
          <p:cNvCxnSpPr>
            <a:stCxn id="330" idx="2"/>
            <a:endCxn id="105" idx="3"/>
          </p:cNvCxnSpPr>
          <p:nvPr/>
        </p:nvCxnSpPr>
        <p:spPr>
          <a:xfrm rot="5400000">
            <a:off x="7394129" y="3915964"/>
            <a:ext cx="340369" cy="1180199"/>
          </a:xfrm>
          <a:prstGeom prst="bentConnector2">
            <a:avLst/>
          </a:prstGeom>
          <a:ln w="12700">
            <a:solidFill>
              <a:srgbClr val="6C0000"/>
            </a:solidFill>
            <a:headEnd type="stealth"/>
            <a:tailEnd type="oval" w="sm" len="sm"/>
          </a:ln>
        </p:spPr>
        <p:style>
          <a:lnRef idx="1">
            <a:schemeClr val="accent1"/>
          </a:lnRef>
          <a:fillRef idx="0">
            <a:schemeClr val="accent1"/>
          </a:fillRef>
          <a:effectRef idx="0">
            <a:schemeClr val="accent1"/>
          </a:effectRef>
          <a:fontRef idx="minor">
            <a:schemeClr val="tx1"/>
          </a:fontRef>
        </p:style>
      </p:cxnSp>
      <p:sp>
        <p:nvSpPr>
          <p:cNvPr id="350" name="ZoneTexte 349">
            <a:hlinkClick r:id="rId5"/>
          </p:cNvPr>
          <p:cNvSpPr txBox="1"/>
          <p:nvPr/>
        </p:nvSpPr>
        <p:spPr>
          <a:xfrm>
            <a:off x="8396481" y="4721543"/>
            <a:ext cx="3367785" cy="678904"/>
          </a:xfrm>
          <a:prstGeom prst="rect">
            <a:avLst/>
          </a:prstGeom>
          <a:solidFill>
            <a:schemeClr val="bg1"/>
          </a:solidFill>
          <a:ln w="12700">
            <a:solidFill>
              <a:srgbClr val="7F6000"/>
            </a:solidFill>
          </a:ln>
        </p:spPr>
        <p:txBody>
          <a:bodyPr wrap="square" rtlCol="0" anchor="ctr">
            <a:spAutoFit/>
          </a:bodyPr>
          <a:lstStyle/>
          <a:p>
            <a:pPr algn="just"/>
            <a:r>
              <a:rPr lang="fr-FR" sz="953" b="1" dirty="0">
                <a:solidFill>
                  <a:srgbClr val="7F6000"/>
                </a:solidFill>
                <a:latin typeface="Marianne" panose="02000000000000000000" pitchFamily="2" charset="0"/>
              </a:rPr>
              <a:t>RAP</a:t>
            </a:r>
            <a:r>
              <a:rPr lang="fr-FR" sz="953" b="1" dirty="0">
                <a:latin typeface="Marianne" panose="02000000000000000000" pitchFamily="2" charset="0"/>
              </a:rPr>
              <a:t> clinique ou de bon usage (alinéa 1)</a:t>
            </a:r>
          </a:p>
          <a:p>
            <a:pPr algn="just"/>
            <a:r>
              <a:rPr lang="fr-FR" sz="953" dirty="0">
                <a:latin typeface="Marianne" panose="02000000000000000000" pitchFamily="2" charset="0"/>
              </a:rPr>
              <a:t>Pour </a:t>
            </a:r>
            <a:r>
              <a:rPr lang="fr-FR" sz="953" b="1" dirty="0">
                <a:solidFill>
                  <a:srgbClr val="7F6000"/>
                </a:solidFill>
                <a:latin typeface="Marianne" panose="02000000000000000000" pitchFamily="2" charset="0"/>
              </a:rPr>
              <a:t>toute pathologie </a:t>
            </a:r>
            <a:r>
              <a:rPr lang="fr-FR" sz="953" dirty="0">
                <a:latin typeface="Marianne" panose="02000000000000000000" pitchFamily="2" charset="0"/>
              </a:rPr>
              <a:t>présentée par le patient qui a bénéficié d’une </a:t>
            </a:r>
            <a:r>
              <a:rPr lang="fr-FR" sz="953" b="1" u="sng" dirty="0">
                <a:solidFill>
                  <a:srgbClr val="7F6000"/>
                </a:solidFill>
                <a:latin typeface="Marianne" panose="02000000000000000000" pitchFamily="2" charset="0"/>
              </a:rPr>
              <a:t>EPC</a:t>
            </a:r>
            <a:r>
              <a:rPr lang="fr-FR" sz="953" dirty="0">
                <a:latin typeface="Marianne" panose="02000000000000000000" pitchFamily="2" charset="0"/>
              </a:rPr>
              <a:t>.</a:t>
            </a:r>
          </a:p>
          <a:p>
            <a:r>
              <a:rPr lang="fr-FR" sz="953" dirty="0">
                <a:solidFill>
                  <a:schemeClr val="accent4">
                    <a:lumMod val="50000"/>
                  </a:schemeClr>
                </a:solidFill>
                <a:latin typeface="Marianne" panose="02000000000000000000" pitchFamily="2" charset="0"/>
              </a:rPr>
              <a:t>= YRAP001</a:t>
            </a:r>
            <a:endParaRPr lang="fr-FR" sz="953" i="1" dirty="0">
              <a:solidFill>
                <a:schemeClr val="accent4">
                  <a:lumMod val="50000"/>
                </a:schemeClr>
              </a:solidFill>
              <a:latin typeface="Marianne" panose="02000000000000000000" pitchFamily="2" charset="0"/>
            </a:endParaRPr>
          </a:p>
        </p:txBody>
      </p:sp>
      <p:cxnSp>
        <p:nvCxnSpPr>
          <p:cNvPr id="19" name="Connecteur en angle 18"/>
          <p:cNvCxnSpPr>
            <a:endCxn id="59" idx="2"/>
          </p:cNvCxnSpPr>
          <p:nvPr/>
        </p:nvCxnSpPr>
        <p:spPr>
          <a:xfrm rot="10800000" flipV="1">
            <a:off x="6045552" y="4676247"/>
            <a:ext cx="2108860" cy="1493471"/>
          </a:xfrm>
          <a:prstGeom prst="bentConnector4">
            <a:avLst>
              <a:gd name="adj1" fmla="val 117"/>
              <a:gd name="adj2" fmla="val 114957"/>
            </a:avLst>
          </a:prstGeom>
          <a:ln w="12700">
            <a:solidFill>
              <a:srgbClr val="6C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442013" y="5771845"/>
            <a:ext cx="1207078" cy="4065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089" b="1" dirty="0">
                <a:latin typeface="Marianne" pitchFamily="50" charset="0"/>
              </a:rPr>
              <a:t>PPP de suivi</a:t>
            </a:r>
            <a:r>
              <a:rPr lang="fr-FR" sz="1089" b="1" baseline="30000" dirty="0">
                <a:latin typeface="Marianne" pitchFamily="50" charset="0"/>
              </a:rPr>
              <a:t>*</a:t>
            </a:r>
          </a:p>
          <a:p>
            <a:pPr algn="ctr"/>
            <a:r>
              <a:rPr lang="fr-FR" sz="953" dirty="0">
                <a:solidFill>
                  <a:srgbClr val="6C0000"/>
                </a:solidFill>
                <a:latin typeface="Marianne" pitchFamily="50" charset="0"/>
              </a:rPr>
              <a:t>=  PPPP002</a:t>
            </a:r>
          </a:p>
        </p:txBody>
      </p:sp>
      <p:sp>
        <p:nvSpPr>
          <p:cNvPr id="57" name="ZoneTexte 56"/>
          <p:cNvSpPr txBox="1"/>
          <p:nvPr/>
        </p:nvSpPr>
        <p:spPr>
          <a:xfrm>
            <a:off x="5522967" y="5238764"/>
            <a:ext cx="1045190" cy="4065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1089" b="1" dirty="0">
                <a:latin typeface="Marianne" pitchFamily="50" charset="0"/>
              </a:rPr>
              <a:t>PPP initial</a:t>
            </a:r>
            <a:r>
              <a:rPr lang="fr-FR" sz="1089" b="1" baseline="30000" dirty="0">
                <a:latin typeface="Marianne" pitchFamily="50" charset="0"/>
              </a:rPr>
              <a:t>*</a:t>
            </a:r>
          </a:p>
          <a:p>
            <a:pPr algn="ctr"/>
            <a:r>
              <a:rPr lang="fr-FR" sz="953" dirty="0">
                <a:solidFill>
                  <a:srgbClr val="6C0000"/>
                </a:solidFill>
                <a:latin typeface="Marianne" pitchFamily="50" charset="0"/>
              </a:rPr>
              <a:t>=  PPPP001</a:t>
            </a:r>
          </a:p>
        </p:txBody>
      </p:sp>
      <p:sp>
        <p:nvSpPr>
          <p:cNvPr id="105" name="Rectangle 104"/>
          <p:cNvSpPr/>
          <p:nvPr/>
        </p:nvSpPr>
        <p:spPr>
          <a:xfrm>
            <a:off x="5110039" y="4550603"/>
            <a:ext cx="1871026" cy="2599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1089" b="1" dirty="0">
                <a:solidFill>
                  <a:schemeClr val="tx1"/>
                </a:solidFill>
                <a:latin typeface="Marianne" pitchFamily="50" charset="0"/>
              </a:rPr>
              <a:t>BILAN DE MÉDICATION</a:t>
            </a:r>
            <a:r>
              <a:rPr lang="en-US" sz="1089" b="1" baseline="30000" dirty="0">
                <a:solidFill>
                  <a:schemeClr val="tx1"/>
                </a:solidFill>
                <a:latin typeface="Marianne" pitchFamily="50" charset="0"/>
              </a:rPr>
              <a:t>*</a:t>
            </a:r>
          </a:p>
        </p:txBody>
      </p:sp>
      <p:sp>
        <p:nvSpPr>
          <p:cNvPr id="263" name="Google Shape;1474;p55"/>
          <p:cNvSpPr/>
          <p:nvPr/>
        </p:nvSpPr>
        <p:spPr>
          <a:xfrm>
            <a:off x="5368982" y="603774"/>
            <a:ext cx="410669" cy="365022"/>
          </a:xfrm>
          <a:custGeom>
            <a:avLst/>
            <a:gdLst/>
            <a:ahLst/>
            <a:cxnLst/>
            <a:rect l="l" t="t" r="r" b="b"/>
            <a:pathLst>
              <a:path w="18148" h="16002" extrusionOk="0">
                <a:moveTo>
                  <a:pt x="9067" y="1"/>
                </a:moveTo>
                <a:cubicBezTo>
                  <a:pt x="8061" y="1"/>
                  <a:pt x="7038" y="192"/>
                  <a:pt x="6050" y="595"/>
                </a:cubicBezTo>
                <a:cubicBezTo>
                  <a:pt x="1962" y="2263"/>
                  <a:pt x="0" y="6939"/>
                  <a:pt x="1701" y="11026"/>
                </a:cubicBezTo>
                <a:cubicBezTo>
                  <a:pt x="2965" y="14125"/>
                  <a:pt x="5940" y="16002"/>
                  <a:pt x="9086" y="16002"/>
                </a:cubicBezTo>
                <a:cubicBezTo>
                  <a:pt x="10089" y="16002"/>
                  <a:pt x="11110" y="15811"/>
                  <a:pt x="12099" y="15407"/>
                </a:cubicBezTo>
                <a:cubicBezTo>
                  <a:pt x="16186" y="13740"/>
                  <a:pt x="18148" y="9064"/>
                  <a:pt x="16480" y="4977"/>
                </a:cubicBezTo>
                <a:cubicBezTo>
                  <a:pt x="15216" y="1878"/>
                  <a:pt x="12223" y="1"/>
                  <a:pt x="9067" y="1"/>
                </a:cubicBezTo>
                <a:close/>
              </a:path>
            </a:pathLst>
          </a:custGeom>
          <a:solidFill>
            <a:schemeClr val="accent6">
              <a:lumMod val="75000"/>
            </a:schemeClr>
          </a:solidFill>
          <a:ln>
            <a:noFill/>
          </a:ln>
        </p:spPr>
        <p:txBody>
          <a:bodyPr spcFirstLastPara="1" wrap="square" lIns="82939" tIns="82939" rIns="82939" bIns="82939" anchor="ctr" anchorCtr="0">
            <a:noAutofit/>
          </a:bodyPr>
          <a:lstStyle/>
          <a:p>
            <a:endParaRPr sz="1633" dirty="0"/>
          </a:p>
        </p:txBody>
      </p:sp>
      <p:sp>
        <p:nvSpPr>
          <p:cNvPr id="264" name="Google Shape;1475;p55"/>
          <p:cNvSpPr/>
          <p:nvPr/>
        </p:nvSpPr>
        <p:spPr>
          <a:xfrm>
            <a:off x="5546924" y="682218"/>
            <a:ext cx="54785" cy="208129"/>
          </a:xfrm>
          <a:custGeom>
            <a:avLst/>
            <a:gdLst/>
            <a:ahLst/>
            <a:cxnLst/>
            <a:rect l="l" t="t" r="r" b="b"/>
            <a:pathLst>
              <a:path w="2421" h="9124" extrusionOk="0">
                <a:moveTo>
                  <a:pt x="1" y="1"/>
                </a:moveTo>
                <a:lnTo>
                  <a:pt x="1" y="9124"/>
                </a:lnTo>
                <a:lnTo>
                  <a:pt x="2420" y="9124"/>
                </a:lnTo>
                <a:lnTo>
                  <a:pt x="2420" y="1"/>
                </a:lnTo>
                <a:close/>
              </a:path>
            </a:pathLst>
          </a:custGeom>
          <a:solidFill>
            <a:schemeClr val="bg1"/>
          </a:solidFill>
          <a:ln>
            <a:noFill/>
          </a:ln>
        </p:spPr>
        <p:txBody>
          <a:bodyPr spcFirstLastPara="1" wrap="square" lIns="82939" tIns="82939" rIns="82939" bIns="82939" anchor="ctr" anchorCtr="0">
            <a:noAutofit/>
          </a:bodyPr>
          <a:lstStyle/>
          <a:p>
            <a:endParaRPr sz="1633" dirty="0"/>
          </a:p>
        </p:txBody>
      </p:sp>
      <p:sp>
        <p:nvSpPr>
          <p:cNvPr id="265" name="Google Shape;1476;p55"/>
          <p:cNvSpPr/>
          <p:nvPr/>
        </p:nvSpPr>
        <p:spPr>
          <a:xfrm>
            <a:off x="5470710" y="758669"/>
            <a:ext cx="207213" cy="55226"/>
          </a:xfrm>
          <a:custGeom>
            <a:avLst/>
            <a:gdLst/>
            <a:ahLst/>
            <a:cxnLst/>
            <a:rect l="l" t="t" r="r" b="b"/>
            <a:pathLst>
              <a:path w="9157" h="2421" extrusionOk="0">
                <a:moveTo>
                  <a:pt x="1" y="1"/>
                </a:moveTo>
                <a:lnTo>
                  <a:pt x="1" y="2421"/>
                </a:lnTo>
                <a:lnTo>
                  <a:pt x="9156" y="2421"/>
                </a:lnTo>
                <a:lnTo>
                  <a:pt x="9156" y="1"/>
                </a:lnTo>
                <a:close/>
              </a:path>
            </a:pathLst>
          </a:custGeom>
          <a:solidFill>
            <a:schemeClr val="bg1"/>
          </a:solidFill>
          <a:ln>
            <a:noFill/>
          </a:ln>
        </p:spPr>
        <p:txBody>
          <a:bodyPr spcFirstLastPara="1" wrap="square" lIns="82939" tIns="82939" rIns="82939" bIns="82939" anchor="ctr" anchorCtr="0">
            <a:noAutofit/>
          </a:bodyPr>
          <a:lstStyle/>
          <a:p>
            <a:endParaRPr sz="1633" dirty="0"/>
          </a:p>
        </p:txBody>
      </p:sp>
      <p:sp>
        <p:nvSpPr>
          <p:cNvPr id="266" name="ZoneTexte 265"/>
          <p:cNvSpPr txBox="1"/>
          <p:nvPr/>
        </p:nvSpPr>
        <p:spPr>
          <a:xfrm>
            <a:off x="1448335" y="54424"/>
            <a:ext cx="8064815" cy="427553"/>
          </a:xfrm>
          <a:prstGeom prst="rect">
            <a:avLst/>
          </a:prstGeom>
          <a:noFill/>
          <a:ln>
            <a:noFill/>
          </a:ln>
        </p:spPr>
        <p:txBody>
          <a:bodyPr wrap="square" rtlCol="0" anchor="ctr">
            <a:spAutoFit/>
          </a:bodyPr>
          <a:lstStyle/>
          <a:p>
            <a:r>
              <a:rPr lang="fr-FR" sz="1089" b="1" dirty="0">
                <a:latin typeface="Marianne" pitchFamily="50" charset="0"/>
              </a:rPr>
              <a:t>SYNTHESE DE LA CODIFICATION DES ACTES DE PHARMACIE CLINIQUE EN PUI</a:t>
            </a:r>
          </a:p>
          <a:p>
            <a:r>
              <a:rPr lang="fr-FR" sz="1089" dirty="0">
                <a:latin typeface="Marianne" pitchFamily="50" charset="0"/>
                <a:hlinkClick r:id="rId6"/>
              </a:rPr>
              <a:t>Guide de codification et valorisation des activités de pharmacie clinique dans les ES</a:t>
            </a:r>
            <a:endParaRPr lang="fr-FR" sz="544" dirty="0">
              <a:latin typeface="Marianne" pitchFamily="50" charset="0"/>
            </a:endParaRPr>
          </a:p>
        </p:txBody>
      </p:sp>
      <p:pic>
        <p:nvPicPr>
          <p:cNvPr id="267" name="Picture 5" descr="https://www.omeditpacacorse.fr/wp-content/uploads/2018/05/Logo-omedit-1.png"/>
          <p:cNvPicPr>
            <a:picLocks noChangeAspect="1" noChangeArrowheads="1"/>
          </p:cNvPicPr>
          <p:nvPr/>
        </p:nvPicPr>
        <p:blipFill>
          <a:blip r:embed="rId7" cstate="print"/>
          <a:srcRect/>
          <a:stretch>
            <a:fillRect/>
          </a:stretch>
        </p:blipFill>
        <p:spPr bwMode="auto">
          <a:xfrm>
            <a:off x="168405" y="70762"/>
            <a:ext cx="993368" cy="389621"/>
          </a:xfrm>
          <a:prstGeom prst="rect">
            <a:avLst/>
          </a:prstGeom>
          <a:noFill/>
          <a:ln>
            <a:noFill/>
          </a:ln>
        </p:spPr>
      </p:pic>
      <p:sp>
        <p:nvSpPr>
          <p:cNvPr id="10" name="ZoneTexte 9"/>
          <p:cNvSpPr txBox="1"/>
          <p:nvPr/>
        </p:nvSpPr>
        <p:spPr>
          <a:xfrm>
            <a:off x="1513580" y="1592036"/>
            <a:ext cx="913116" cy="399468"/>
          </a:xfrm>
          <a:prstGeom prst="rect">
            <a:avLst/>
          </a:prstGeom>
          <a:noFill/>
          <a:ln w="19050">
            <a:noFill/>
          </a:ln>
        </p:spPr>
        <p:txBody>
          <a:bodyPr wrap="square" rtlCol="0">
            <a:spAutoFit/>
          </a:bodyPr>
          <a:lstStyle/>
          <a:p>
            <a:pPr algn="ctr"/>
            <a:r>
              <a:rPr lang="fr-FR" sz="998" dirty="0">
                <a:latin typeface="Marianne" pitchFamily="50" charset="0"/>
              </a:rPr>
              <a:t>Entrée du patient</a:t>
            </a:r>
          </a:p>
        </p:txBody>
      </p:sp>
      <p:sp>
        <p:nvSpPr>
          <p:cNvPr id="2" name="Rectangle 1"/>
          <p:cNvSpPr/>
          <p:nvPr/>
        </p:nvSpPr>
        <p:spPr>
          <a:xfrm flipH="1">
            <a:off x="2840323" y="1592035"/>
            <a:ext cx="1261139" cy="399468"/>
          </a:xfrm>
          <a:prstGeom prst="rect">
            <a:avLst/>
          </a:prstGeom>
        </p:spPr>
        <p:txBody>
          <a:bodyPr wrap="square">
            <a:spAutoFit/>
          </a:bodyPr>
          <a:lstStyle/>
          <a:p>
            <a:pPr algn="ctr"/>
            <a:r>
              <a:rPr lang="fr-FR" sz="998" b="1" dirty="0">
                <a:latin typeface="Marianne" pitchFamily="50" charset="0"/>
              </a:rPr>
              <a:t>PRESCRIPTION HOSPITALIÈRE</a:t>
            </a:r>
          </a:p>
        </p:txBody>
      </p:sp>
      <p:cxnSp>
        <p:nvCxnSpPr>
          <p:cNvPr id="270" name="Connecteur droit avec flèche 269"/>
          <p:cNvCxnSpPr/>
          <p:nvPr/>
        </p:nvCxnSpPr>
        <p:spPr>
          <a:xfrm flipV="1">
            <a:off x="3326672" y="1982926"/>
            <a:ext cx="0" cy="1877919"/>
          </a:xfrm>
          <a:prstGeom prst="straightConnector1">
            <a:avLst/>
          </a:prstGeom>
          <a:ln w="12700">
            <a:solidFill>
              <a:srgbClr val="008080"/>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nvGrpSpPr>
          <p:cNvPr id="528" name="Google Shape;14935;p135"/>
          <p:cNvGrpSpPr/>
          <p:nvPr/>
        </p:nvGrpSpPr>
        <p:grpSpPr>
          <a:xfrm>
            <a:off x="3244846" y="1024101"/>
            <a:ext cx="459538" cy="496840"/>
            <a:chOff x="2659458" y="1500275"/>
            <a:chExt cx="332261" cy="359232"/>
          </a:xfrm>
          <a:effectLst>
            <a:outerShdw blurRad="50800" dist="38100" algn="l" rotWithShape="0">
              <a:prstClr val="black">
                <a:alpha val="40000"/>
              </a:prstClr>
            </a:outerShdw>
          </a:effectLst>
        </p:grpSpPr>
        <p:sp>
          <p:nvSpPr>
            <p:cNvPr id="529" name="Google Shape;14936;p135"/>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82939" tIns="82939" rIns="82939" bIns="82939" anchor="ctr" anchorCtr="0">
              <a:noAutofit/>
            </a:bodyPr>
            <a:lstStyle/>
            <a:p>
              <a:endParaRPr sz="1633" dirty="0"/>
            </a:p>
          </p:txBody>
        </p:sp>
        <p:sp>
          <p:nvSpPr>
            <p:cNvPr id="530" name="Google Shape;14937;p135"/>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82939" tIns="82939" rIns="82939" bIns="82939" anchor="ctr" anchorCtr="0">
              <a:noAutofit/>
            </a:bodyPr>
            <a:lstStyle/>
            <a:p>
              <a:endParaRPr sz="1633" dirty="0"/>
            </a:p>
          </p:txBody>
        </p:sp>
        <p:sp>
          <p:nvSpPr>
            <p:cNvPr id="531" name="Google Shape;14938;p135"/>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82939" tIns="82939" rIns="82939" bIns="82939" anchor="ctr" anchorCtr="0">
              <a:noAutofit/>
            </a:bodyPr>
            <a:lstStyle/>
            <a:p>
              <a:endParaRPr sz="1633" dirty="0"/>
            </a:p>
          </p:txBody>
        </p:sp>
        <p:sp>
          <p:nvSpPr>
            <p:cNvPr id="532" name="Google Shape;14939;p135"/>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82939" tIns="82939" rIns="82939" bIns="82939" anchor="ctr" anchorCtr="0">
              <a:noAutofit/>
            </a:bodyPr>
            <a:lstStyle/>
            <a:p>
              <a:endParaRPr sz="1633" dirty="0"/>
            </a:p>
          </p:txBody>
        </p:sp>
        <p:sp>
          <p:nvSpPr>
            <p:cNvPr id="533" name="Google Shape;14940;p135"/>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82939" tIns="82939" rIns="82939" bIns="82939" anchor="ctr" anchorCtr="0">
              <a:noAutofit/>
            </a:bodyPr>
            <a:lstStyle/>
            <a:p>
              <a:endParaRPr sz="1633" dirty="0"/>
            </a:p>
          </p:txBody>
        </p:sp>
        <p:sp>
          <p:nvSpPr>
            <p:cNvPr id="534" name="Google Shape;14941;p135"/>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82939" tIns="82939" rIns="82939" bIns="82939" anchor="ctr" anchorCtr="0">
              <a:noAutofit/>
            </a:bodyPr>
            <a:lstStyle/>
            <a:p>
              <a:endParaRPr sz="1633" dirty="0"/>
            </a:p>
          </p:txBody>
        </p:sp>
        <p:sp>
          <p:nvSpPr>
            <p:cNvPr id="535" name="Google Shape;14942;p135"/>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6" name="Google Shape;14943;p135"/>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7" name="Google Shape;14944;p135"/>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8" name="Google Shape;14945;p135"/>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39" name="Google Shape;14946;p135"/>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82939" tIns="82939" rIns="82939" bIns="82939" anchor="ctr" anchorCtr="0">
              <a:noAutofit/>
            </a:bodyPr>
            <a:lstStyle/>
            <a:p>
              <a:endParaRPr sz="1633" dirty="0"/>
            </a:p>
          </p:txBody>
        </p:sp>
        <p:sp>
          <p:nvSpPr>
            <p:cNvPr id="540" name="Google Shape;14947;p135"/>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82939" tIns="82939" rIns="82939" bIns="82939" anchor="ctr" anchorCtr="0">
              <a:noAutofit/>
            </a:bodyPr>
            <a:lstStyle/>
            <a:p>
              <a:endParaRPr sz="1633" dirty="0"/>
            </a:p>
          </p:txBody>
        </p:sp>
        <p:sp>
          <p:nvSpPr>
            <p:cNvPr id="541" name="Google Shape;14948;p135"/>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82939" tIns="82939" rIns="82939" bIns="82939" anchor="ctr" anchorCtr="0">
              <a:noAutofit/>
            </a:bodyPr>
            <a:lstStyle/>
            <a:p>
              <a:endParaRPr sz="1633" dirty="0"/>
            </a:p>
          </p:txBody>
        </p:sp>
        <p:sp>
          <p:nvSpPr>
            <p:cNvPr id="542" name="Google Shape;14949;p135"/>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82939" tIns="82939" rIns="82939" bIns="82939" anchor="ctr" anchorCtr="0">
              <a:noAutofit/>
            </a:bodyPr>
            <a:lstStyle/>
            <a:p>
              <a:endParaRPr sz="1633" dirty="0"/>
            </a:p>
          </p:txBody>
        </p:sp>
        <p:sp>
          <p:nvSpPr>
            <p:cNvPr id="543" name="Google Shape;14950;p135"/>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82939" tIns="82939" rIns="82939" bIns="82939" anchor="ctr" anchorCtr="0">
              <a:noAutofit/>
            </a:bodyPr>
            <a:lstStyle/>
            <a:p>
              <a:endParaRPr sz="1633" dirty="0"/>
            </a:p>
          </p:txBody>
        </p:sp>
        <p:sp>
          <p:nvSpPr>
            <p:cNvPr id="544" name="Google Shape;14951;p135"/>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82939" tIns="82939" rIns="82939" bIns="82939" anchor="ctr" anchorCtr="0">
              <a:noAutofit/>
            </a:bodyPr>
            <a:lstStyle/>
            <a:p>
              <a:endParaRPr sz="1633" dirty="0"/>
            </a:p>
          </p:txBody>
        </p:sp>
        <p:sp>
          <p:nvSpPr>
            <p:cNvPr id="545" name="Google Shape;14952;p135"/>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82939" tIns="82939" rIns="82939" bIns="82939" anchor="ctr" anchorCtr="0">
              <a:noAutofit/>
            </a:bodyPr>
            <a:lstStyle/>
            <a:p>
              <a:endParaRPr sz="1633" dirty="0"/>
            </a:p>
          </p:txBody>
        </p:sp>
        <p:sp>
          <p:nvSpPr>
            <p:cNvPr id="546" name="Google Shape;14953;p135"/>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82939" tIns="82939" rIns="82939" bIns="82939" anchor="ctr" anchorCtr="0">
              <a:noAutofit/>
            </a:bodyPr>
            <a:lstStyle/>
            <a:p>
              <a:endParaRPr sz="1633" dirty="0"/>
            </a:p>
          </p:txBody>
        </p:sp>
        <p:sp>
          <p:nvSpPr>
            <p:cNvPr id="547" name="Google Shape;14954;p135"/>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82939" tIns="82939" rIns="82939" bIns="82939" anchor="ctr" anchorCtr="0">
              <a:noAutofit/>
            </a:bodyPr>
            <a:lstStyle/>
            <a:p>
              <a:endParaRPr sz="1633" dirty="0"/>
            </a:p>
          </p:txBody>
        </p:sp>
        <p:sp>
          <p:nvSpPr>
            <p:cNvPr id="548" name="Google Shape;14955;p135"/>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82939" tIns="82939" rIns="82939" bIns="82939" anchor="ctr" anchorCtr="0">
              <a:noAutofit/>
            </a:bodyPr>
            <a:lstStyle/>
            <a:p>
              <a:endParaRPr sz="1633" dirty="0"/>
            </a:p>
          </p:txBody>
        </p:sp>
      </p:grpSp>
      <p:sp>
        <p:nvSpPr>
          <p:cNvPr id="61" name="Rectangle 60"/>
          <p:cNvSpPr/>
          <p:nvPr/>
        </p:nvSpPr>
        <p:spPr>
          <a:xfrm>
            <a:off x="8396481" y="5552292"/>
            <a:ext cx="3367785" cy="532262"/>
          </a:xfrm>
          <a:prstGeom prst="rect">
            <a:avLst/>
          </a:prstGeom>
          <a:solidFill>
            <a:srgbClr val="FFFFFF"/>
          </a:solidFill>
          <a:ln w="12700">
            <a:solidFill>
              <a:srgbClr val="993366"/>
            </a:solidFill>
            <a:prstDash val="solid"/>
          </a:ln>
        </p:spPr>
        <p:txBody>
          <a:bodyPr wrap="square">
            <a:spAutoFit/>
          </a:bodyPr>
          <a:lstStyle/>
          <a:p>
            <a:pPr algn="just"/>
            <a:r>
              <a:rPr lang="fr-FR" sz="953" b="1" u="sng" dirty="0">
                <a:solidFill>
                  <a:srgbClr val="993366"/>
                </a:solidFill>
                <a:latin typeface="Marianne" panose="02000000000000000000" pitchFamily="2" charset="0"/>
              </a:rPr>
              <a:t>EPC</a:t>
            </a:r>
            <a:r>
              <a:rPr lang="fr-FR" sz="953" dirty="0">
                <a:latin typeface="Marianne" panose="02000000000000000000" pitchFamily="2" charset="0"/>
              </a:rPr>
              <a:t> conduisant à la </a:t>
            </a:r>
            <a:r>
              <a:rPr lang="fr-FR" sz="953" b="1" dirty="0">
                <a:solidFill>
                  <a:srgbClr val="993366"/>
                </a:solidFill>
                <a:latin typeface="Marianne" panose="02000000000000000000" pitchFamily="2" charset="0"/>
              </a:rPr>
              <a:t>réactualisation</a:t>
            </a:r>
            <a:r>
              <a:rPr lang="fr-FR" sz="953" dirty="0">
                <a:latin typeface="Marianne" panose="02000000000000000000" pitchFamily="2" charset="0"/>
              </a:rPr>
              <a:t> d'un </a:t>
            </a:r>
            <a:r>
              <a:rPr lang="fr-FR" sz="953" b="1" dirty="0">
                <a:solidFill>
                  <a:srgbClr val="993366"/>
                </a:solidFill>
                <a:latin typeface="Marianne" panose="02000000000000000000" pitchFamily="2" charset="0"/>
              </a:rPr>
              <a:t>avis pharmaceutique </a:t>
            </a:r>
            <a:r>
              <a:rPr lang="fr-FR" sz="953" dirty="0">
                <a:latin typeface="Marianne" panose="02000000000000000000" pitchFamily="2" charset="0"/>
              </a:rPr>
              <a:t>lors d'un suivi de patient hospitalisé.</a:t>
            </a:r>
          </a:p>
          <a:p>
            <a:pPr algn="just"/>
            <a:r>
              <a:rPr lang="fr-FR" sz="953" dirty="0">
                <a:solidFill>
                  <a:srgbClr val="993366"/>
                </a:solidFill>
                <a:latin typeface="Marianne" panose="02000000000000000000" pitchFamily="2" charset="0"/>
              </a:rPr>
              <a:t>= YPAV001</a:t>
            </a:r>
          </a:p>
        </p:txBody>
      </p:sp>
      <p:sp>
        <p:nvSpPr>
          <p:cNvPr id="49" name="Rectangle 48">
            <a:hlinkClick r:id="rId8"/>
          </p:cNvPr>
          <p:cNvSpPr/>
          <p:nvPr/>
        </p:nvSpPr>
        <p:spPr>
          <a:xfrm>
            <a:off x="5785427" y="1926114"/>
            <a:ext cx="1928706" cy="825547"/>
          </a:xfrm>
          <a:prstGeom prst="rect">
            <a:avLst/>
          </a:prstGeom>
        </p:spPr>
        <p:txBody>
          <a:bodyPr wrap="square">
            <a:spAutoFit/>
          </a:bodyPr>
          <a:lstStyle/>
          <a:p>
            <a:r>
              <a:rPr lang="fr-FR" sz="953" b="1" dirty="0">
                <a:solidFill>
                  <a:srgbClr val="996633"/>
                </a:solidFill>
                <a:latin typeface="Marianne" pitchFamily="50" charset="0"/>
              </a:rPr>
              <a:t>RAP </a:t>
            </a:r>
            <a:r>
              <a:rPr lang="fr-FR" sz="953" b="1" dirty="0">
                <a:latin typeface="Marianne" pitchFamily="50" charset="0"/>
              </a:rPr>
              <a:t>de bon usage </a:t>
            </a:r>
            <a:r>
              <a:rPr lang="fr-FR" sz="953" b="1" i="1" dirty="0">
                <a:latin typeface="Marianne" pitchFamily="50" charset="0"/>
              </a:rPr>
              <a:t>(</a:t>
            </a:r>
            <a:r>
              <a:rPr lang="fr-FR" sz="953" b="1" dirty="0">
                <a:latin typeface="Marianne" pitchFamily="50" charset="0"/>
              </a:rPr>
              <a:t>alinéa 2) </a:t>
            </a:r>
            <a:r>
              <a:rPr lang="fr-FR" sz="953" dirty="0">
                <a:latin typeface="Marianne" pitchFamily="50" charset="0"/>
              </a:rPr>
              <a:t>: Médicaments </a:t>
            </a:r>
            <a:r>
              <a:rPr lang="fr-FR" sz="953" b="1" dirty="0">
                <a:solidFill>
                  <a:srgbClr val="996633"/>
                </a:solidFill>
                <a:latin typeface="Marianne" pitchFamily="50" charset="0"/>
              </a:rPr>
              <a:t>inscrits au programme d’action</a:t>
            </a:r>
            <a:r>
              <a:rPr lang="fr-FR" sz="953" dirty="0">
                <a:latin typeface="Marianne" pitchFamily="50" charset="0"/>
              </a:rPr>
              <a:t> de l’ES en matière de bon </a:t>
            </a:r>
            <a:r>
              <a:rPr lang="fr-FR" sz="953" dirty="0">
                <a:latin typeface="Marianne" panose="02000000000000000000" pitchFamily="2" charset="0"/>
              </a:rPr>
              <a:t>usage.</a:t>
            </a:r>
          </a:p>
          <a:p>
            <a:r>
              <a:rPr lang="fr-FR" sz="953" dirty="0">
                <a:solidFill>
                  <a:srgbClr val="996633"/>
                </a:solidFill>
                <a:latin typeface="Marianne" panose="02000000000000000000" pitchFamily="2" charset="0"/>
              </a:rPr>
              <a:t>= PRAP001</a:t>
            </a:r>
            <a:endParaRPr lang="fr-FR" sz="953" i="1" dirty="0">
              <a:solidFill>
                <a:srgbClr val="996633"/>
              </a:solidFill>
              <a:latin typeface="Marianne" panose="02000000000000000000" pitchFamily="2" charset="0"/>
            </a:endParaRPr>
          </a:p>
        </p:txBody>
      </p:sp>
      <p:sp>
        <p:nvSpPr>
          <p:cNvPr id="51" name="Rectangle 50"/>
          <p:cNvSpPr/>
          <p:nvPr/>
        </p:nvSpPr>
        <p:spPr>
          <a:xfrm>
            <a:off x="4281194" y="1926115"/>
            <a:ext cx="1395348" cy="385618"/>
          </a:xfrm>
          <a:prstGeom prst="rect">
            <a:avLst/>
          </a:prstGeom>
        </p:spPr>
        <p:txBody>
          <a:bodyPr wrap="square">
            <a:spAutoFit/>
          </a:bodyPr>
          <a:lstStyle/>
          <a:p>
            <a:r>
              <a:rPr lang="fr-FR" sz="953" b="1" dirty="0">
                <a:latin typeface="Marianne" pitchFamily="50" charset="0"/>
              </a:rPr>
              <a:t>Interventions pharmaceutiques</a:t>
            </a:r>
          </a:p>
        </p:txBody>
      </p:sp>
      <p:cxnSp>
        <p:nvCxnSpPr>
          <p:cNvPr id="223" name="Connecteur en angle 222"/>
          <p:cNvCxnSpPr/>
          <p:nvPr/>
        </p:nvCxnSpPr>
        <p:spPr>
          <a:xfrm rot="5400000" flipH="1" flipV="1">
            <a:off x="7195369" y="1767748"/>
            <a:ext cx="1033443" cy="99981"/>
          </a:xfrm>
          <a:prstGeom prst="bentConnector3">
            <a:avLst>
              <a:gd name="adj1" fmla="val -32"/>
            </a:avLst>
          </a:prstGeom>
          <a:ln w="12700">
            <a:solidFill>
              <a:srgbClr val="996633"/>
            </a:solidFill>
            <a:headEnd type="oval" w="sm" len="sm"/>
            <a:tailEnd type="stealth"/>
          </a:ln>
        </p:spPr>
        <p:style>
          <a:lnRef idx="1">
            <a:schemeClr val="accent1"/>
          </a:lnRef>
          <a:fillRef idx="0">
            <a:schemeClr val="accent1"/>
          </a:fillRef>
          <a:effectRef idx="0">
            <a:schemeClr val="accent1"/>
          </a:effectRef>
          <a:fontRef idx="minor">
            <a:schemeClr val="tx1"/>
          </a:fontRef>
        </p:style>
      </p:cxnSp>
      <p:grpSp>
        <p:nvGrpSpPr>
          <p:cNvPr id="208" name="Google Shape;10653;p133"/>
          <p:cNvGrpSpPr/>
          <p:nvPr/>
        </p:nvGrpSpPr>
        <p:grpSpPr>
          <a:xfrm>
            <a:off x="10680068" y="989293"/>
            <a:ext cx="524521" cy="524521"/>
            <a:chOff x="5762467" y="2436584"/>
            <a:chExt cx="362163" cy="362162"/>
          </a:xfrm>
          <a:effectLst>
            <a:outerShdw blurRad="50800" dist="38100" algn="l" rotWithShape="0">
              <a:prstClr val="black">
                <a:alpha val="40000"/>
              </a:prstClr>
            </a:outerShdw>
          </a:effectLst>
        </p:grpSpPr>
        <p:sp>
          <p:nvSpPr>
            <p:cNvPr id="209" name="Google Shape;10654;p133"/>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10" name="Google Shape;10655;p133"/>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1" name="Google Shape;10656;p133"/>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13" name="Google Shape;10657;p133"/>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14" name="Google Shape;10658;p133"/>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5" name="Google Shape;10659;p133"/>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16" name="Google Shape;10660;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7" name="Google Shape;10661;p133"/>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18" name="Google Shape;10662;p133"/>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19" name="Google Shape;10663;p133"/>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82939" tIns="82939" rIns="82939" bIns="82939" anchor="ctr" anchorCtr="0">
              <a:noAutofit/>
            </a:bodyPr>
            <a:lstStyle/>
            <a:p>
              <a:endParaRPr sz="1633" dirty="0"/>
            </a:p>
          </p:txBody>
        </p:sp>
        <p:sp>
          <p:nvSpPr>
            <p:cNvPr id="220" name="Google Shape;10664;p133"/>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21" name="Google Shape;10665;p133"/>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222" name="Google Shape;10666;p133"/>
            <p:cNvSpPr/>
            <p:nvPr/>
          </p:nvSpPr>
          <p:spPr>
            <a:xfrm>
              <a:off x="5835051" y="2584747"/>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224" name="Google Shape;10667;p133"/>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82939" tIns="82939" rIns="82939" bIns="82939" anchor="ctr" anchorCtr="0">
              <a:noAutofit/>
            </a:bodyPr>
            <a:lstStyle/>
            <a:p>
              <a:endParaRPr sz="1633" dirty="0"/>
            </a:p>
          </p:txBody>
        </p:sp>
        <p:sp>
          <p:nvSpPr>
            <p:cNvPr id="225" name="Google Shape;10668;p133"/>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82939" tIns="82939" rIns="82939" bIns="82939" anchor="ctr" anchorCtr="0">
              <a:noAutofit/>
            </a:bodyPr>
            <a:lstStyle/>
            <a:p>
              <a:endParaRPr sz="1633" dirty="0"/>
            </a:p>
          </p:txBody>
        </p:sp>
        <p:sp>
          <p:nvSpPr>
            <p:cNvPr id="226" name="Google Shape;10669;p133"/>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27" name="Google Shape;10670;p133"/>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28" name="Google Shape;10671;p133"/>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29" name="Google Shape;10672;p133"/>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30" name="Google Shape;10673;p133"/>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82939" tIns="82939" rIns="82939" bIns="82939" anchor="ctr" anchorCtr="0">
              <a:noAutofit/>
            </a:bodyPr>
            <a:lstStyle/>
            <a:p>
              <a:endParaRPr sz="1633" dirty="0"/>
            </a:p>
          </p:txBody>
        </p:sp>
        <p:sp>
          <p:nvSpPr>
            <p:cNvPr id="231" name="Google Shape;10674;p133"/>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82939" tIns="82939" rIns="82939" bIns="82939" anchor="ctr" anchorCtr="0">
              <a:noAutofit/>
            </a:bodyPr>
            <a:lstStyle/>
            <a:p>
              <a:endParaRPr sz="1633" dirty="0"/>
            </a:p>
          </p:txBody>
        </p:sp>
        <p:sp>
          <p:nvSpPr>
            <p:cNvPr id="232" name="Google Shape;10675;p133"/>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82939" tIns="82939" rIns="82939" bIns="82939" anchor="ctr" anchorCtr="0">
              <a:noAutofit/>
            </a:bodyPr>
            <a:lstStyle/>
            <a:p>
              <a:endParaRPr sz="1633" dirty="0"/>
            </a:p>
          </p:txBody>
        </p:sp>
        <p:sp>
          <p:nvSpPr>
            <p:cNvPr id="233" name="Google Shape;10676;p133"/>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234" name="Google Shape;10677;p133"/>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82939" tIns="82939" rIns="82939" bIns="82939" anchor="ctr" anchorCtr="0">
              <a:noAutofit/>
            </a:bodyPr>
            <a:lstStyle/>
            <a:p>
              <a:endParaRPr sz="1633" dirty="0"/>
            </a:p>
          </p:txBody>
        </p:sp>
        <p:sp>
          <p:nvSpPr>
            <p:cNvPr id="235" name="Google Shape;10678;p133"/>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grpSp>
      <p:cxnSp>
        <p:nvCxnSpPr>
          <p:cNvPr id="238" name="Connecteur en angle 237"/>
          <p:cNvCxnSpPr>
            <a:endCxn id="184" idx="1"/>
          </p:cNvCxnSpPr>
          <p:nvPr/>
        </p:nvCxnSpPr>
        <p:spPr>
          <a:xfrm rot="16200000" flipH="1">
            <a:off x="9028644" y="2088073"/>
            <a:ext cx="2218160" cy="574943"/>
          </a:xfrm>
          <a:prstGeom prst="bentConnector2">
            <a:avLst/>
          </a:prstGeom>
          <a:ln w="12700">
            <a:solidFill>
              <a:srgbClr val="3D8B3C"/>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stCxn id="339" idx="1"/>
          </p:cNvCxnSpPr>
          <p:nvPr/>
        </p:nvCxnSpPr>
        <p:spPr>
          <a:xfrm rot="10800000">
            <a:off x="3607477" y="2058279"/>
            <a:ext cx="608123" cy="849605"/>
          </a:xfrm>
          <a:prstGeom prst="bentConnector2">
            <a:avLst/>
          </a:prstGeom>
          <a:ln w="1270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982361" y="77092"/>
            <a:ext cx="2115854" cy="413318"/>
          </a:xfrm>
          <a:prstGeom prst="rect">
            <a:avLst/>
          </a:prstGeom>
        </p:spPr>
        <p:txBody>
          <a:bodyPr wrap="square">
            <a:spAutoFit/>
          </a:bodyPr>
          <a:lstStyle/>
          <a:p>
            <a:pPr algn="r"/>
            <a:r>
              <a:rPr lang="fr-FR" sz="907" i="1" dirty="0">
                <a:latin typeface="Marianne" pitchFamily="50" charset="0"/>
              </a:rPr>
              <a:t>Juillet 2024</a:t>
            </a:r>
          </a:p>
          <a:p>
            <a:pPr algn="r"/>
            <a:endParaRPr lang="fr-FR" sz="363" dirty="0">
              <a:latin typeface="Marianne" panose="02000000000000000000" pitchFamily="2" charset="0"/>
            </a:endParaRPr>
          </a:p>
          <a:p>
            <a:pPr algn="r"/>
            <a:r>
              <a:rPr lang="fr-FR" sz="816" dirty="0">
                <a:latin typeface="Marianne" panose="02000000000000000000" pitchFamily="2" charset="0"/>
              </a:rPr>
              <a:t>1/2</a:t>
            </a:r>
          </a:p>
        </p:txBody>
      </p:sp>
      <p:sp>
        <p:nvSpPr>
          <p:cNvPr id="91" name="ZoneTexte 90"/>
          <p:cNvSpPr txBox="1"/>
          <p:nvPr/>
        </p:nvSpPr>
        <p:spPr>
          <a:xfrm>
            <a:off x="0" y="6380025"/>
            <a:ext cx="12191999" cy="468975"/>
          </a:xfrm>
          <a:prstGeom prst="rect">
            <a:avLst/>
          </a:prstGeom>
          <a:noFill/>
          <a:ln>
            <a:noFill/>
          </a:ln>
        </p:spPr>
        <p:txBody>
          <a:bodyPr wrap="square" rtlCol="0">
            <a:spAutoFit/>
          </a:bodyPr>
          <a:lstStyle/>
          <a:p>
            <a:pPr marL="172800" lvl="1" algn="just"/>
            <a:r>
              <a:rPr lang="fr-FR" sz="816" b="1" dirty="0">
                <a:latin typeface="Marianne" panose="02000000000000000000" pitchFamily="2" charset="0"/>
              </a:rPr>
              <a:t>Légende :</a:t>
            </a:r>
          </a:p>
          <a:p>
            <a:pPr marL="172800" lvl="1" algn="just"/>
            <a:r>
              <a:rPr lang="fr-FR" sz="816" dirty="0">
                <a:latin typeface="Marianne" panose="02000000000000000000" pitchFamily="2" charset="0"/>
              </a:rPr>
              <a:t>CTM : conciliation des traitements médicamenteux	PPP : Plan Pharmaceutique personnalisé</a:t>
            </a:r>
          </a:p>
          <a:p>
            <a:pPr marL="172800" lvl="1" algn="just"/>
            <a:r>
              <a:rPr lang="fr-FR" sz="816" dirty="0">
                <a:latin typeface="Marianne" panose="02000000000000000000" pitchFamily="2" charset="0"/>
              </a:rPr>
              <a:t>EPC : Expertise Pharmaceutique Clinique		RAP : renouvellement et adaptation de la prescription 		*CR des actes ou documents devant être déversés dans le DPI et le DMP.</a:t>
            </a:r>
          </a:p>
        </p:txBody>
      </p:sp>
      <p:grpSp>
        <p:nvGrpSpPr>
          <p:cNvPr id="334" name="Google Shape;13569;p134"/>
          <p:cNvGrpSpPr/>
          <p:nvPr/>
        </p:nvGrpSpPr>
        <p:grpSpPr>
          <a:xfrm>
            <a:off x="3036118" y="5208934"/>
            <a:ext cx="444890" cy="449844"/>
            <a:chOff x="7551264" y="1971904"/>
            <a:chExt cx="344321" cy="348155"/>
          </a:xfrm>
          <a:effectLst>
            <a:outerShdw blurRad="50800" dist="38100" dir="2700000" algn="tl" rotWithShape="0">
              <a:prstClr val="black">
                <a:alpha val="40000"/>
              </a:prstClr>
            </a:outerShdw>
          </a:effectLst>
        </p:grpSpPr>
        <p:sp>
          <p:nvSpPr>
            <p:cNvPr id="335" name="Google Shape;13570;p134"/>
            <p:cNvSpPr/>
            <p:nvPr/>
          </p:nvSpPr>
          <p:spPr>
            <a:xfrm>
              <a:off x="7820665" y="1973164"/>
              <a:ext cx="9086" cy="73659"/>
            </a:xfrm>
            <a:custGeom>
              <a:avLst/>
              <a:gdLst/>
              <a:ahLst/>
              <a:cxnLst/>
              <a:rect l="l" t="t" r="r" b="b"/>
              <a:pathLst>
                <a:path w="346" h="2805" extrusionOk="0">
                  <a:moveTo>
                    <a:pt x="1" y="1"/>
                  </a:moveTo>
                  <a:lnTo>
                    <a:pt x="1" y="2805"/>
                  </a:lnTo>
                  <a:lnTo>
                    <a:pt x="346" y="2805"/>
                  </a:lnTo>
                  <a:lnTo>
                    <a:pt x="346" y="336"/>
                  </a:lnTo>
                  <a:lnTo>
                    <a:pt x="1" y="1"/>
                  </a:lnTo>
                  <a:close/>
                </a:path>
              </a:pathLst>
            </a:custGeom>
            <a:solidFill>
              <a:srgbClr val="DEE5EA"/>
            </a:solidFill>
            <a:ln>
              <a:noFill/>
            </a:ln>
          </p:spPr>
          <p:txBody>
            <a:bodyPr spcFirstLastPara="1" wrap="square" lIns="82939" tIns="82939" rIns="82939" bIns="82939" anchor="ctr" anchorCtr="0">
              <a:noAutofit/>
            </a:bodyPr>
            <a:lstStyle/>
            <a:p>
              <a:endParaRPr sz="1633" dirty="0"/>
            </a:p>
          </p:txBody>
        </p:sp>
        <p:sp>
          <p:nvSpPr>
            <p:cNvPr id="336" name="Google Shape;13571;p134"/>
            <p:cNvSpPr/>
            <p:nvPr/>
          </p:nvSpPr>
          <p:spPr>
            <a:xfrm>
              <a:off x="7625396" y="1971904"/>
              <a:ext cx="270189" cy="348103"/>
            </a:xfrm>
            <a:custGeom>
              <a:avLst/>
              <a:gdLst/>
              <a:ahLst/>
              <a:cxnLst/>
              <a:rect l="l" t="t" r="r" b="b"/>
              <a:pathLst>
                <a:path w="10289" h="13256" extrusionOk="0">
                  <a:moveTo>
                    <a:pt x="269" y="1"/>
                  </a:moveTo>
                  <a:cubicBezTo>
                    <a:pt x="116" y="1"/>
                    <a:pt x="1" y="135"/>
                    <a:pt x="20" y="288"/>
                  </a:cubicBezTo>
                  <a:lnTo>
                    <a:pt x="20" y="5408"/>
                  </a:lnTo>
                  <a:lnTo>
                    <a:pt x="173" y="5408"/>
                  </a:lnTo>
                  <a:cubicBezTo>
                    <a:pt x="1111" y="5446"/>
                    <a:pt x="1848" y="6212"/>
                    <a:pt x="1848" y="7150"/>
                  </a:cubicBezTo>
                  <a:lnTo>
                    <a:pt x="1848" y="7849"/>
                  </a:lnTo>
                  <a:cubicBezTo>
                    <a:pt x="2039" y="8126"/>
                    <a:pt x="1972" y="8499"/>
                    <a:pt x="1704" y="8700"/>
                  </a:cubicBezTo>
                  <a:lnTo>
                    <a:pt x="1456" y="8882"/>
                  </a:lnTo>
                  <a:cubicBezTo>
                    <a:pt x="1369" y="9284"/>
                    <a:pt x="1101" y="9629"/>
                    <a:pt x="738" y="9801"/>
                  </a:cubicBezTo>
                  <a:lnTo>
                    <a:pt x="738" y="10212"/>
                  </a:lnTo>
                  <a:lnTo>
                    <a:pt x="2011" y="10720"/>
                  </a:lnTo>
                  <a:cubicBezTo>
                    <a:pt x="2575" y="10949"/>
                    <a:pt x="2939" y="11514"/>
                    <a:pt x="2910" y="12126"/>
                  </a:cubicBezTo>
                  <a:lnTo>
                    <a:pt x="2910" y="13256"/>
                  </a:lnTo>
                  <a:lnTo>
                    <a:pt x="9897" y="13256"/>
                  </a:lnTo>
                  <a:cubicBezTo>
                    <a:pt x="10059" y="13227"/>
                    <a:pt x="10289" y="13122"/>
                    <a:pt x="10289" y="12672"/>
                  </a:cubicBezTo>
                  <a:lnTo>
                    <a:pt x="10289" y="2853"/>
                  </a:lnTo>
                  <a:lnTo>
                    <a:pt x="8576" y="1561"/>
                  </a:lnTo>
                  <a:lnTo>
                    <a:pt x="7437" y="1"/>
                  </a:lnTo>
                  <a:close/>
                </a:path>
              </a:pathLst>
            </a:custGeom>
            <a:solidFill>
              <a:srgbClr val="DEE5EA"/>
            </a:solidFill>
            <a:ln>
              <a:noFill/>
            </a:ln>
          </p:spPr>
          <p:txBody>
            <a:bodyPr spcFirstLastPara="1" wrap="square" lIns="82939" tIns="82939" rIns="82939" bIns="82939" anchor="ctr" anchorCtr="0">
              <a:noAutofit/>
            </a:bodyPr>
            <a:lstStyle/>
            <a:p>
              <a:endParaRPr sz="1633" dirty="0"/>
            </a:p>
          </p:txBody>
        </p:sp>
        <p:sp>
          <p:nvSpPr>
            <p:cNvPr id="337" name="Google Shape;13572;p134"/>
            <p:cNvSpPr/>
            <p:nvPr/>
          </p:nvSpPr>
          <p:spPr>
            <a:xfrm>
              <a:off x="7625396" y="1971904"/>
              <a:ext cx="86238" cy="348103"/>
            </a:xfrm>
            <a:custGeom>
              <a:avLst/>
              <a:gdLst/>
              <a:ahLst/>
              <a:cxnLst/>
              <a:rect l="l" t="t" r="r" b="b"/>
              <a:pathLst>
                <a:path w="3284" h="13256" extrusionOk="0">
                  <a:moveTo>
                    <a:pt x="278" y="1"/>
                  </a:moveTo>
                  <a:cubicBezTo>
                    <a:pt x="125" y="11"/>
                    <a:pt x="1" y="144"/>
                    <a:pt x="20" y="288"/>
                  </a:cubicBezTo>
                  <a:lnTo>
                    <a:pt x="20" y="5408"/>
                  </a:lnTo>
                  <a:lnTo>
                    <a:pt x="183" y="5408"/>
                  </a:lnTo>
                  <a:cubicBezTo>
                    <a:pt x="1111" y="5446"/>
                    <a:pt x="1857" y="6212"/>
                    <a:pt x="1857" y="7150"/>
                  </a:cubicBezTo>
                  <a:lnTo>
                    <a:pt x="1857" y="7849"/>
                  </a:lnTo>
                  <a:cubicBezTo>
                    <a:pt x="1924" y="7954"/>
                    <a:pt x="1963" y="8078"/>
                    <a:pt x="1963" y="8203"/>
                  </a:cubicBezTo>
                  <a:cubicBezTo>
                    <a:pt x="1963" y="8394"/>
                    <a:pt x="1704" y="8480"/>
                    <a:pt x="1551" y="8595"/>
                  </a:cubicBezTo>
                  <a:lnTo>
                    <a:pt x="1456" y="8882"/>
                  </a:lnTo>
                  <a:cubicBezTo>
                    <a:pt x="1379" y="9294"/>
                    <a:pt x="1111" y="9629"/>
                    <a:pt x="738" y="9810"/>
                  </a:cubicBezTo>
                  <a:lnTo>
                    <a:pt x="738" y="10212"/>
                  </a:lnTo>
                  <a:lnTo>
                    <a:pt x="2011" y="10729"/>
                  </a:lnTo>
                  <a:cubicBezTo>
                    <a:pt x="2575" y="10949"/>
                    <a:pt x="2939" y="11514"/>
                    <a:pt x="2920" y="12126"/>
                  </a:cubicBezTo>
                  <a:lnTo>
                    <a:pt x="2728" y="13256"/>
                  </a:lnTo>
                  <a:lnTo>
                    <a:pt x="3264" y="13256"/>
                  </a:lnTo>
                  <a:lnTo>
                    <a:pt x="3264" y="12126"/>
                  </a:lnTo>
                  <a:cubicBezTo>
                    <a:pt x="3283" y="11514"/>
                    <a:pt x="2920" y="10959"/>
                    <a:pt x="2346" y="10729"/>
                  </a:cubicBezTo>
                  <a:lnTo>
                    <a:pt x="1073" y="10212"/>
                  </a:lnTo>
                  <a:lnTo>
                    <a:pt x="1073" y="9810"/>
                  </a:lnTo>
                  <a:cubicBezTo>
                    <a:pt x="1446" y="9629"/>
                    <a:pt x="1714" y="9294"/>
                    <a:pt x="1791" y="8892"/>
                  </a:cubicBezTo>
                  <a:lnTo>
                    <a:pt x="2049" y="8710"/>
                  </a:lnTo>
                  <a:cubicBezTo>
                    <a:pt x="2317" y="8509"/>
                    <a:pt x="2384" y="8136"/>
                    <a:pt x="2192" y="7858"/>
                  </a:cubicBezTo>
                  <a:lnTo>
                    <a:pt x="2192" y="7150"/>
                  </a:lnTo>
                  <a:cubicBezTo>
                    <a:pt x="2192" y="6212"/>
                    <a:pt x="1456" y="5446"/>
                    <a:pt x="518" y="5408"/>
                  </a:cubicBezTo>
                  <a:lnTo>
                    <a:pt x="365" y="5408"/>
                  </a:lnTo>
                  <a:lnTo>
                    <a:pt x="365" y="1"/>
                  </a:lnTo>
                  <a:close/>
                </a:path>
              </a:pathLst>
            </a:custGeom>
            <a:solidFill>
              <a:srgbClr val="D7DFE6"/>
            </a:solidFill>
            <a:ln>
              <a:noFill/>
            </a:ln>
          </p:spPr>
          <p:txBody>
            <a:bodyPr spcFirstLastPara="1" wrap="square" lIns="82939" tIns="82939" rIns="82939" bIns="82939" anchor="ctr" anchorCtr="0">
              <a:noAutofit/>
            </a:bodyPr>
            <a:lstStyle/>
            <a:p>
              <a:endParaRPr sz="1633" dirty="0"/>
            </a:p>
          </p:txBody>
        </p:sp>
        <p:sp>
          <p:nvSpPr>
            <p:cNvPr id="340" name="Google Shape;13573;p134"/>
            <p:cNvSpPr/>
            <p:nvPr/>
          </p:nvSpPr>
          <p:spPr>
            <a:xfrm>
              <a:off x="7685715" y="2063893"/>
              <a:ext cx="103333" cy="11344"/>
            </a:xfrm>
            <a:custGeom>
              <a:avLst/>
              <a:gdLst/>
              <a:ahLst/>
              <a:cxnLst/>
              <a:rect l="l" t="t" r="r" b="b"/>
              <a:pathLst>
                <a:path w="3935" h="432" extrusionOk="0">
                  <a:moveTo>
                    <a:pt x="288" y="1"/>
                  </a:moveTo>
                  <a:cubicBezTo>
                    <a:pt x="1" y="1"/>
                    <a:pt x="1" y="431"/>
                    <a:pt x="288" y="431"/>
                  </a:cubicBezTo>
                  <a:lnTo>
                    <a:pt x="3657" y="431"/>
                  </a:lnTo>
                  <a:cubicBezTo>
                    <a:pt x="3934" y="431"/>
                    <a:pt x="3934" y="1"/>
                    <a:pt x="3657"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1" name="Google Shape;13574;p134"/>
            <p:cNvSpPr/>
            <p:nvPr/>
          </p:nvSpPr>
          <p:spPr>
            <a:xfrm>
              <a:off x="7685715" y="2102337"/>
              <a:ext cx="148553" cy="11344"/>
            </a:xfrm>
            <a:custGeom>
              <a:avLst/>
              <a:gdLst/>
              <a:ahLst/>
              <a:cxnLst/>
              <a:rect l="l" t="t" r="r" b="b"/>
              <a:pathLst>
                <a:path w="5657" h="432" extrusionOk="0">
                  <a:moveTo>
                    <a:pt x="288" y="1"/>
                  </a:moveTo>
                  <a:cubicBezTo>
                    <a:pt x="1" y="1"/>
                    <a:pt x="1" y="432"/>
                    <a:pt x="288" y="432"/>
                  </a:cubicBezTo>
                  <a:lnTo>
                    <a:pt x="5379" y="432"/>
                  </a:lnTo>
                  <a:cubicBezTo>
                    <a:pt x="5657" y="432"/>
                    <a:pt x="5657" y="1"/>
                    <a:pt x="5379" y="1"/>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2" name="Google Shape;13575;p134"/>
            <p:cNvSpPr/>
            <p:nvPr/>
          </p:nvSpPr>
          <p:spPr>
            <a:xfrm>
              <a:off x="7685715" y="2140808"/>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3" name="Google Shape;13576;p134"/>
            <p:cNvSpPr/>
            <p:nvPr/>
          </p:nvSpPr>
          <p:spPr>
            <a:xfrm>
              <a:off x="7685715" y="2179253"/>
              <a:ext cx="148553" cy="11344"/>
            </a:xfrm>
            <a:custGeom>
              <a:avLst/>
              <a:gdLst/>
              <a:ahLst/>
              <a:cxnLst/>
              <a:rect l="l" t="t" r="r" b="b"/>
              <a:pathLst>
                <a:path w="5657" h="432"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4" name="Google Shape;13577;p134"/>
            <p:cNvSpPr/>
            <p:nvPr/>
          </p:nvSpPr>
          <p:spPr>
            <a:xfrm>
              <a:off x="7685715" y="2217461"/>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82939" tIns="82939" rIns="82939" bIns="82939" anchor="ctr" anchorCtr="0">
              <a:noAutofit/>
            </a:bodyPr>
            <a:lstStyle/>
            <a:p>
              <a:endParaRPr sz="1633" dirty="0"/>
            </a:p>
          </p:txBody>
        </p:sp>
        <p:sp>
          <p:nvSpPr>
            <p:cNvPr id="345" name="Google Shape;13578;p134"/>
            <p:cNvSpPr/>
            <p:nvPr/>
          </p:nvSpPr>
          <p:spPr>
            <a:xfrm>
              <a:off x="7552367" y="2239309"/>
              <a:ext cx="152492" cy="80487"/>
            </a:xfrm>
            <a:custGeom>
              <a:avLst/>
              <a:gdLst/>
              <a:ahLst/>
              <a:cxnLst/>
              <a:rect l="l" t="t" r="r" b="b"/>
              <a:pathLst>
                <a:path w="5807" h="3065" extrusionOk="0">
                  <a:moveTo>
                    <a:pt x="2208" y="1"/>
                  </a:moveTo>
                  <a:lnTo>
                    <a:pt x="897" y="537"/>
                  </a:lnTo>
                  <a:cubicBezTo>
                    <a:pt x="763" y="584"/>
                    <a:pt x="648" y="651"/>
                    <a:pt x="533" y="738"/>
                  </a:cubicBezTo>
                  <a:lnTo>
                    <a:pt x="504" y="766"/>
                  </a:lnTo>
                  <a:lnTo>
                    <a:pt x="485" y="785"/>
                  </a:lnTo>
                  <a:lnTo>
                    <a:pt x="475" y="795"/>
                  </a:lnTo>
                  <a:lnTo>
                    <a:pt x="437" y="824"/>
                  </a:lnTo>
                  <a:cubicBezTo>
                    <a:pt x="207" y="1063"/>
                    <a:pt x="54" y="1369"/>
                    <a:pt x="6" y="1695"/>
                  </a:cubicBezTo>
                  <a:cubicBezTo>
                    <a:pt x="6" y="1714"/>
                    <a:pt x="6" y="1733"/>
                    <a:pt x="6" y="1752"/>
                  </a:cubicBezTo>
                  <a:cubicBezTo>
                    <a:pt x="1" y="1769"/>
                    <a:pt x="2" y="1773"/>
                    <a:pt x="4" y="1773"/>
                  </a:cubicBezTo>
                  <a:cubicBezTo>
                    <a:pt x="5" y="1773"/>
                    <a:pt x="6" y="1771"/>
                    <a:pt x="6" y="1771"/>
                  </a:cubicBezTo>
                  <a:lnTo>
                    <a:pt x="6" y="1819"/>
                  </a:lnTo>
                  <a:lnTo>
                    <a:pt x="6" y="1848"/>
                  </a:lnTo>
                  <a:lnTo>
                    <a:pt x="6" y="1857"/>
                  </a:lnTo>
                  <a:lnTo>
                    <a:pt x="6" y="1934"/>
                  </a:lnTo>
                  <a:lnTo>
                    <a:pt x="6" y="2144"/>
                  </a:lnTo>
                  <a:lnTo>
                    <a:pt x="6" y="2786"/>
                  </a:lnTo>
                  <a:cubicBezTo>
                    <a:pt x="6" y="2938"/>
                    <a:pt x="141" y="3065"/>
                    <a:pt x="291" y="3065"/>
                  </a:cubicBezTo>
                  <a:cubicBezTo>
                    <a:pt x="301" y="3065"/>
                    <a:pt x="312" y="3064"/>
                    <a:pt x="322" y="3063"/>
                  </a:cubicBezTo>
                  <a:lnTo>
                    <a:pt x="5481" y="3063"/>
                  </a:lnTo>
                  <a:cubicBezTo>
                    <a:pt x="5492" y="3064"/>
                    <a:pt x="5503" y="3065"/>
                    <a:pt x="5513" y="3065"/>
                  </a:cubicBezTo>
                  <a:cubicBezTo>
                    <a:pt x="5671" y="3065"/>
                    <a:pt x="5797" y="2938"/>
                    <a:pt x="5806" y="2786"/>
                  </a:cubicBezTo>
                  <a:lnTo>
                    <a:pt x="5806" y="2144"/>
                  </a:lnTo>
                  <a:lnTo>
                    <a:pt x="5806" y="1934"/>
                  </a:lnTo>
                  <a:lnTo>
                    <a:pt x="5777" y="1943"/>
                  </a:lnTo>
                  <a:lnTo>
                    <a:pt x="5777" y="1876"/>
                  </a:lnTo>
                  <a:lnTo>
                    <a:pt x="5777" y="1867"/>
                  </a:lnTo>
                  <a:lnTo>
                    <a:pt x="5777" y="1829"/>
                  </a:lnTo>
                  <a:lnTo>
                    <a:pt x="5777" y="1781"/>
                  </a:lnTo>
                  <a:lnTo>
                    <a:pt x="5777" y="1762"/>
                  </a:lnTo>
                  <a:cubicBezTo>
                    <a:pt x="5777" y="1762"/>
                    <a:pt x="5777" y="1723"/>
                    <a:pt x="5777" y="1704"/>
                  </a:cubicBezTo>
                  <a:cubicBezTo>
                    <a:pt x="5730" y="1379"/>
                    <a:pt x="5586" y="1073"/>
                    <a:pt x="5347" y="833"/>
                  </a:cubicBezTo>
                  <a:lnTo>
                    <a:pt x="5308" y="805"/>
                  </a:lnTo>
                  <a:lnTo>
                    <a:pt x="5299" y="795"/>
                  </a:lnTo>
                  <a:lnTo>
                    <a:pt x="5280" y="776"/>
                  </a:lnTo>
                  <a:lnTo>
                    <a:pt x="5251" y="747"/>
                  </a:lnTo>
                  <a:cubicBezTo>
                    <a:pt x="5146" y="661"/>
                    <a:pt x="5021" y="594"/>
                    <a:pt x="4887" y="546"/>
                  </a:cubicBezTo>
                  <a:lnTo>
                    <a:pt x="3576" y="10"/>
                  </a:lnTo>
                  <a:lnTo>
                    <a:pt x="3241" y="355"/>
                  </a:lnTo>
                  <a:lnTo>
                    <a:pt x="2878" y="680"/>
                  </a:lnTo>
                  <a:lnTo>
                    <a:pt x="2543" y="345"/>
                  </a:lnTo>
                  <a:lnTo>
                    <a:pt x="2208" y="1"/>
                  </a:lnTo>
                  <a:close/>
                </a:path>
              </a:pathLst>
            </a:custGeom>
            <a:solidFill>
              <a:srgbClr val="8192A2"/>
            </a:solidFill>
            <a:ln>
              <a:noFill/>
            </a:ln>
          </p:spPr>
          <p:txBody>
            <a:bodyPr spcFirstLastPara="1" wrap="square" lIns="82939" tIns="82939" rIns="82939" bIns="82939" anchor="ctr" anchorCtr="0">
              <a:noAutofit/>
            </a:bodyPr>
            <a:lstStyle/>
            <a:p>
              <a:endParaRPr sz="1633" dirty="0"/>
            </a:p>
          </p:txBody>
        </p:sp>
        <p:sp>
          <p:nvSpPr>
            <p:cNvPr id="346" name="Google Shape;13579;p134"/>
            <p:cNvSpPr/>
            <p:nvPr/>
          </p:nvSpPr>
          <p:spPr>
            <a:xfrm>
              <a:off x="7551264" y="2239808"/>
              <a:ext cx="61842" cy="80251"/>
            </a:xfrm>
            <a:custGeom>
              <a:avLst/>
              <a:gdLst/>
              <a:ahLst/>
              <a:cxnLst/>
              <a:rect l="l" t="t" r="r" b="b"/>
              <a:pathLst>
                <a:path w="2355" h="3056" extrusionOk="0">
                  <a:moveTo>
                    <a:pt x="2250" y="1"/>
                  </a:moveTo>
                  <a:lnTo>
                    <a:pt x="929" y="518"/>
                  </a:lnTo>
                  <a:cubicBezTo>
                    <a:pt x="364" y="747"/>
                    <a:pt x="1" y="1312"/>
                    <a:pt x="29" y="1924"/>
                  </a:cubicBezTo>
                  <a:lnTo>
                    <a:pt x="29" y="2776"/>
                  </a:lnTo>
                  <a:cubicBezTo>
                    <a:pt x="29" y="2928"/>
                    <a:pt x="155" y="3056"/>
                    <a:pt x="312" y="3056"/>
                  </a:cubicBezTo>
                  <a:cubicBezTo>
                    <a:pt x="323" y="3056"/>
                    <a:pt x="334" y="3055"/>
                    <a:pt x="345" y="3054"/>
                  </a:cubicBezTo>
                  <a:lnTo>
                    <a:pt x="412" y="3054"/>
                  </a:lnTo>
                  <a:lnTo>
                    <a:pt x="412" y="1924"/>
                  </a:lnTo>
                  <a:cubicBezTo>
                    <a:pt x="383" y="1312"/>
                    <a:pt x="747" y="747"/>
                    <a:pt x="1321" y="518"/>
                  </a:cubicBezTo>
                  <a:lnTo>
                    <a:pt x="2355" y="106"/>
                  </a:lnTo>
                  <a:lnTo>
                    <a:pt x="2250" y="1"/>
                  </a:lnTo>
                  <a:close/>
                </a:path>
              </a:pathLst>
            </a:custGeom>
            <a:solidFill>
              <a:srgbClr val="657A8D"/>
            </a:solidFill>
            <a:ln>
              <a:noFill/>
            </a:ln>
          </p:spPr>
          <p:txBody>
            <a:bodyPr spcFirstLastPara="1" wrap="square" lIns="82939" tIns="82939" rIns="82939" bIns="82939" anchor="ctr" anchorCtr="0">
              <a:noAutofit/>
            </a:bodyPr>
            <a:lstStyle/>
            <a:p>
              <a:endParaRPr sz="1633" dirty="0"/>
            </a:p>
          </p:txBody>
        </p:sp>
        <p:sp>
          <p:nvSpPr>
            <p:cNvPr id="347" name="Google Shape;13580;p134"/>
            <p:cNvSpPr/>
            <p:nvPr/>
          </p:nvSpPr>
          <p:spPr>
            <a:xfrm>
              <a:off x="7579677" y="2113156"/>
              <a:ext cx="96532" cy="68381"/>
            </a:xfrm>
            <a:custGeom>
              <a:avLst/>
              <a:gdLst/>
              <a:ahLst/>
              <a:cxnLst/>
              <a:rect l="l" t="t" r="r" b="b"/>
              <a:pathLst>
                <a:path w="3676" h="2604" extrusionOk="0">
                  <a:moveTo>
                    <a:pt x="3254" y="2221"/>
                  </a:moveTo>
                  <a:lnTo>
                    <a:pt x="3225" y="2240"/>
                  </a:lnTo>
                  <a:lnTo>
                    <a:pt x="3216" y="2249"/>
                  </a:lnTo>
                  <a:lnTo>
                    <a:pt x="3187" y="2269"/>
                  </a:lnTo>
                  <a:lnTo>
                    <a:pt x="3187" y="2269"/>
                  </a:lnTo>
                  <a:lnTo>
                    <a:pt x="3225" y="2240"/>
                  </a:lnTo>
                  <a:lnTo>
                    <a:pt x="3225" y="2230"/>
                  </a:lnTo>
                  <a:lnTo>
                    <a:pt x="3235" y="2221"/>
                  </a:lnTo>
                  <a:lnTo>
                    <a:pt x="3225" y="2240"/>
                  </a:lnTo>
                  <a:lnTo>
                    <a:pt x="3235" y="2230"/>
                  </a:lnTo>
                  <a:lnTo>
                    <a:pt x="3254" y="2221"/>
                  </a:lnTo>
                  <a:close/>
                  <a:moveTo>
                    <a:pt x="1771" y="0"/>
                  </a:moveTo>
                  <a:cubicBezTo>
                    <a:pt x="794" y="0"/>
                    <a:pt x="0" y="795"/>
                    <a:pt x="0" y="1771"/>
                  </a:cubicBezTo>
                  <a:lnTo>
                    <a:pt x="0" y="2604"/>
                  </a:lnTo>
                  <a:cubicBezTo>
                    <a:pt x="0" y="2604"/>
                    <a:pt x="402" y="2556"/>
                    <a:pt x="450" y="2364"/>
                  </a:cubicBezTo>
                  <a:cubicBezTo>
                    <a:pt x="469" y="2345"/>
                    <a:pt x="479" y="2316"/>
                    <a:pt x="488" y="2297"/>
                  </a:cubicBezTo>
                  <a:cubicBezTo>
                    <a:pt x="718" y="2288"/>
                    <a:pt x="1780" y="2278"/>
                    <a:pt x="2393" y="1551"/>
                  </a:cubicBezTo>
                  <a:cubicBezTo>
                    <a:pt x="2527" y="1905"/>
                    <a:pt x="2814" y="2182"/>
                    <a:pt x="3187" y="2288"/>
                  </a:cubicBezTo>
                  <a:cubicBezTo>
                    <a:pt x="3197" y="2316"/>
                    <a:pt x="3206" y="2336"/>
                    <a:pt x="3225" y="2355"/>
                  </a:cubicBezTo>
                  <a:cubicBezTo>
                    <a:pt x="3273" y="2556"/>
                    <a:pt x="3675" y="2594"/>
                    <a:pt x="3675" y="2594"/>
                  </a:cubicBezTo>
                  <a:lnTo>
                    <a:pt x="3675" y="1771"/>
                  </a:lnTo>
                  <a:cubicBezTo>
                    <a:pt x="3675" y="795"/>
                    <a:pt x="2881" y="0"/>
                    <a:pt x="1905" y="0"/>
                  </a:cubicBezTo>
                  <a:close/>
                </a:path>
              </a:pathLst>
            </a:custGeom>
            <a:solidFill>
              <a:srgbClr val="657E93"/>
            </a:solidFill>
            <a:ln>
              <a:noFill/>
            </a:ln>
          </p:spPr>
          <p:txBody>
            <a:bodyPr spcFirstLastPara="1" wrap="square" lIns="82939" tIns="82939" rIns="82939" bIns="82939" anchor="ctr" anchorCtr="0">
              <a:noAutofit/>
            </a:bodyPr>
            <a:lstStyle/>
            <a:p>
              <a:endParaRPr sz="1633" dirty="0"/>
            </a:p>
          </p:txBody>
        </p:sp>
        <p:sp>
          <p:nvSpPr>
            <p:cNvPr id="348" name="Google Shape;13581;p134"/>
            <p:cNvSpPr/>
            <p:nvPr/>
          </p:nvSpPr>
          <p:spPr>
            <a:xfrm>
              <a:off x="7579677" y="2113393"/>
              <a:ext cx="52284" cy="68145"/>
            </a:xfrm>
            <a:custGeom>
              <a:avLst/>
              <a:gdLst/>
              <a:ahLst/>
              <a:cxnLst/>
              <a:rect l="l" t="t" r="r" b="b"/>
              <a:pathLst>
                <a:path w="1991" h="2595" extrusionOk="0">
                  <a:moveTo>
                    <a:pt x="1761" y="1"/>
                  </a:moveTo>
                  <a:cubicBezTo>
                    <a:pt x="785" y="1"/>
                    <a:pt x="0" y="795"/>
                    <a:pt x="0" y="1762"/>
                  </a:cubicBezTo>
                  <a:lnTo>
                    <a:pt x="0" y="2595"/>
                  </a:lnTo>
                  <a:cubicBezTo>
                    <a:pt x="105" y="2575"/>
                    <a:pt x="211" y="2547"/>
                    <a:pt x="316" y="2508"/>
                  </a:cubicBezTo>
                  <a:lnTo>
                    <a:pt x="316" y="2212"/>
                  </a:lnTo>
                  <a:lnTo>
                    <a:pt x="316" y="1762"/>
                  </a:lnTo>
                  <a:cubicBezTo>
                    <a:pt x="316" y="824"/>
                    <a:pt x="1053" y="49"/>
                    <a:pt x="1991" y="1"/>
                  </a:cubicBezTo>
                  <a:close/>
                </a:path>
              </a:pathLst>
            </a:custGeom>
            <a:solidFill>
              <a:srgbClr val="657E93"/>
            </a:solidFill>
            <a:ln>
              <a:noFill/>
            </a:ln>
          </p:spPr>
          <p:txBody>
            <a:bodyPr spcFirstLastPara="1" wrap="square" lIns="82939" tIns="82939" rIns="82939" bIns="82939" anchor="ctr" anchorCtr="0">
              <a:noAutofit/>
            </a:bodyPr>
            <a:lstStyle/>
            <a:p>
              <a:endParaRPr sz="1633" dirty="0"/>
            </a:p>
          </p:txBody>
        </p:sp>
        <p:sp>
          <p:nvSpPr>
            <p:cNvPr id="349" name="Google Shape;13582;p134"/>
            <p:cNvSpPr/>
            <p:nvPr/>
          </p:nvSpPr>
          <p:spPr>
            <a:xfrm>
              <a:off x="7662843" y="2174263"/>
              <a:ext cx="20903" cy="28387"/>
            </a:xfrm>
            <a:custGeom>
              <a:avLst/>
              <a:gdLst/>
              <a:ahLst/>
              <a:cxnLst/>
              <a:rect l="l" t="t" r="r" b="b"/>
              <a:pathLst>
                <a:path w="796" h="1081" extrusionOk="0">
                  <a:moveTo>
                    <a:pt x="231" y="1"/>
                  </a:moveTo>
                  <a:cubicBezTo>
                    <a:pt x="114" y="1"/>
                    <a:pt x="1" y="97"/>
                    <a:pt x="1" y="229"/>
                  </a:cubicBezTo>
                  <a:lnTo>
                    <a:pt x="1" y="860"/>
                  </a:lnTo>
                  <a:cubicBezTo>
                    <a:pt x="1" y="975"/>
                    <a:pt x="106" y="1080"/>
                    <a:pt x="231" y="1080"/>
                  </a:cubicBezTo>
                  <a:cubicBezTo>
                    <a:pt x="250" y="1080"/>
                    <a:pt x="269" y="1080"/>
                    <a:pt x="298" y="1071"/>
                  </a:cubicBezTo>
                  <a:cubicBezTo>
                    <a:pt x="336" y="1052"/>
                    <a:pt x="374" y="1033"/>
                    <a:pt x="412" y="1013"/>
                  </a:cubicBezTo>
                  <a:cubicBezTo>
                    <a:pt x="451" y="975"/>
                    <a:pt x="489" y="937"/>
                    <a:pt x="537" y="908"/>
                  </a:cubicBezTo>
                  <a:cubicBezTo>
                    <a:pt x="795" y="602"/>
                    <a:pt x="661" y="133"/>
                    <a:pt x="278" y="9"/>
                  </a:cubicBezTo>
                  <a:lnTo>
                    <a:pt x="288" y="9"/>
                  </a:lnTo>
                  <a:cubicBezTo>
                    <a:pt x="269" y="3"/>
                    <a:pt x="250" y="1"/>
                    <a:pt x="231" y="1"/>
                  </a:cubicBezTo>
                  <a:close/>
                </a:path>
              </a:pathLst>
            </a:custGeom>
            <a:solidFill>
              <a:srgbClr val="CBD6DE"/>
            </a:solidFill>
            <a:ln>
              <a:noFill/>
            </a:ln>
          </p:spPr>
          <p:txBody>
            <a:bodyPr spcFirstLastPara="1" wrap="square" lIns="82939" tIns="82939" rIns="82939" bIns="82939" anchor="ctr" anchorCtr="0">
              <a:noAutofit/>
            </a:bodyPr>
            <a:lstStyle/>
            <a:p>
              <a:endParaRPr sz="1633" dirty="0"/>
            </a:p>
          </p:txBody>
        </p:sp>
        <p:sp>
          <p:nvSpPr>
            <p:cNvPr id="351" name="Google Shape;13583;p134"/>
            <p:cNvSpPr/>
            <p:nvPr/>
          </p:nvSpPr>
          <p:spPr>
            <a:xfrm>
              <a:off x="7571878" y="2174237"/>
              <a:ext cx="21139" cy="28361"/>
            </a:xfrm>
            <a:custGeom>
              <a:avLst/>
              <a:gdLst/>
              <a:ahLst/>
              <a:cxnLst/>
              <a:rect l="l" t="t" r="r" b="b"/>
              <a:pathLst>
                <a:path w="805" h="1080" extrusionOk="0">
                  <a:moveTo>
                    <a:pt x="583" y="0"/>
                  </a:moveTo>
                  <a:cubicBezTo>
                    <a:pt x="561" y="0"/>
                    <a:pt x="538" y="4"/>
                    <a:pt x="517" y="10"/>
                  </a:cubicBezTo>
                  <a:cubicBezTo>
                    <a:pt x="0" y="172"/>
                    <a:pt x="0" y="909"/>
                    <a:pt x="517" y="1072"/>
                  </a:cubicBezTo>
                  <a:cubicBezTo>
                    <a:pt x="537" y="1077"/>
                    <a:pt x="557" y="1080"/>
                    <a:pt x="577" y="1080"/>
                  </a:cubicBezTo>
                  <a:cubicBezTo>
                    <a:pt x="698" y="1080"/>
                    <a:pt x="804" y="983"/>
                    <a:pt x="804" y="852"/>
                  </a:cubicBezTo>
                  <a:lnTo>
                    <a:pt x="804" y="220"/>
                  </a:lnTo>
                  <a:cubicBezTo>
                    <a:pt x="804" y="153"/>
                    <a:pt x="766" y="86"/>
                    <a:pt x="718" y="48"/>
                  </a:cubicBezTo>
                  <a:cubicBezTo>
                    <a:pt x="679" y="15"/>
                    <a:pt x="631" y="0"/>
                    <a:pt x="583" y="0"/>
                  </a:cubicBezTo>
                  <a:close/>
                </a:path>
              </a:pathLst>
            </a:custGeom>
            <a:solidFill>
              <a:srgbClr val="B9C7D2"/>
            </a:solidFill>
            <a:ln>
              <a:noFill/>
            </a:ln>
          </p:spPr>
          <p:txBody>
            <a:bodyPr spcFirstLastPara="1" wrap="square" lIns="82939" tIns="82939" rIns="82939" bIns="82939" anchor="ctr" anchorCtr="0">
              <a:noAutofit/>
            </a:bodyPr>
            <a:lstStyle/>
            <a:p>
              <a:endParaRPr sz="1633" dirty="0"/>
            </a:p>
          </p:txBody>
        </p:sp>
        <p:sp>
          <p:nvSpPr>
            <p:cNvPr id="354" name="Google Shape;13584;p134"/>
            <p:cNvSpPr/>
            <p:nvPr/>
          </p:nvSpPr>
          <p:spPr>
            <a:xfrm>
              <a:off x="7610087" y="2223869"/>
              <a:ext cx="35714" cy="40362"/>
            </a:xfrm>
            <a:custGeom>
              <a:avLst/>
              <a:gdLst/>
              <a:ahLst/>
              <a:cxnLst/>
              <a:rect l="l" t="t" r="r" b="b"/>
              <a:pathLst>
                <a:path w="1360" h="1537" extrusionOk="0">
                  <a:moveTo>
                    <a:pt x="233" y="0"/>
                  </a:moveTo>
                  <a:cubicBezTo>
                    <a:pt x="115" y="0"/>
                    <a:pt x="10" y="97"/>
                    <a:pt x="10" y="225"/>
                  </a:cubicBezTo>
                  <a:lnTo>
                    <a:pt x="10" y="866"/>
                  </a:lnTo>
                  <a:cubicBezTo>
                    <a:pt x="0" y="933"/>
                    <a:pt x="29" y="1000"/>
                    <a:pt x="77" y="1038"/>
                  </a:cubicBezTo>
                  <a:lnTo>
                    <a:pt x="517" y="1479"/>
                  </a:lnTo>
                  <a:cubicBezTo>
                    <a:pt x="565" y="1517"/>
                    <a:pt x="622" y="1536"/>
                    <a:pt x="680" y="1536"/>
                  </a:cubicBezTo>
                  <a:cubicBezTo>
                    <a:pt x="737" y="1536"/>
                    <a:pt x="794" y="1517"/>
                    <a:pt x="833" y="1469"/>
                  </a:cubicBezTo>
                  <a:lnTo>
                    <a:pt x="1292" y="991"/>
                  </a:lnTo>
                  <a:cubicBezTo>
                    <a:pt x="1330" y="952"/>
                    <a:pt x="1359" y="895"/>
                    <a:pt x="1359" y="838"/>
                  </a:cubicBezTo>
                  <a:lnTo>
                    <a:pt x="1359" y="225"/>
                  </a:lnTo>
                  <a:cubicBezTo>
                    <a:pt x="1349" y="168"/>
                    <a:pt x="1330" y="110"/>
                    <a:pt x="1292" y="72"/>
                  </a:cubicBezTo>
                  <a:cubicBezTo>
                    <a:pt x="1244" y="24"/>
                    <a:pt x="1187" y="5"/>
                    <a:pt x="1129" y="5"/>
                  </a:cubicBezTo>
                  <a:lnTo>
                    <a:pt x="1082" y="5"/>
                  </a:lnTo>
                  <a:cubicBezTo>
                    <a:pt x="995" y="24"/>
                    <a:pt x="909" y="34"/>
                    <a:pt x="814" y="34"/>
                  </a:cubicBezTo>
                  <a:lnTo>
                    <a:pt x="546" y="34"/>
                  </a:lnTo>
                  <a:cubicBezTo>
                    <a:pt x="459" y="34"/>
                    <a:pt x="364" y="24"/>
                    <a:pt x="278" y="5"/>
                  </a:cubicBezTo>
                  <a:cubicBezTo>
                    <a:pt x="263" y="2"/>
                    <a:pt x="248" y="0"/>
                    <a:pt x="233" y="0"/>
                  </a:cubicBezTo>
                  <a:close/>
                </a:path>
              </a:pathLst>
            </a:custGeom>
            <a:solidFill>
              <a:srgbClr val="CBD6DE"/>
            </a:solidFill>
            <a:ln>
              <a:noFill/>
            </a:ln>
          </p:spPr>
          <p:txBody>
            <a:bodyPr spcFirstLastPara="1" wrap="square" lIns="82939" tIns="82939" rIns="82939" bIns="82939" anchor="ctr" anchorCtr="0">
              <a:noAutofit/>
            </a:bodyPr>
            <a:lstStyle/>
            <a:p>
              <a:endParaRPr sz="1633" dirty="0"/>
            </a:p>
          </p:txBody>
        </p:sp>
        <p:sp>
          <p:nvSpPr>
            <p:cNvPr id="355" name="Google Shape;13585;p134"/>
            <p:cNvSpPr/>
            <p:nvPr/>
          </p:nvSpPr>
          <p:spPr>
            <a:xfrm>
              <a:off x="7610087" y="2224105"/>
              <a:ext cx="21875" cy="40362"/>
            </a:xfrm>
            <a:custGeom>
              <a:avLst/>
              <a:gdLst/>
              <a:ahLst/>
              <a:cxnLst/>
              <a:rect l="l" t="t" r="r" b="b"/>
              <a:pathLst>
                <a:path w="833" h="1537" extrusionOk="0">
                  <a:moveTo>
                    <a:pt x="221" y="1"/>
                  </a:moveTo>
                  <a:cubicBezTo>
                    <a:pt x="98" y="1"/>
                    <a:pt x="0" y="98"/>
                    <a:pt x="0" y="226"/>
                  </a:cubicBezTo>
                  <a:lnTo>
                    <a:pt x="0" y="876"/>
                  </a:lnTo>
                  <a:cubicBezTo>
                    <a:pt x="0" y="934"/>
                    <a:pt x="29" y="1001"/>
                    <a:pt x="67" y="1039"/>
                  </a:cubicBezTo>
                  <a:lnTo>
                    <a:pt x="517" y="1479"/>
                  </a:lnTo>
                  <a:cubicBezTo>
                    <a:pt x="555" y="1518"/>
                    <a:pt x="613" y="1537"/>
                    <a:pt x="670" y="1537"/>
                  </a:cubicBezTo>
                  <a:cubicBezTo>
                    <a:pt x="727" y="1537"/>
                    <a:pt x="785" y="1518"/>
                    <a:pt x="833" y="1470"/>
                  </a:cubicBezTo>
                  <a:cubicBezTo>
                    <a:pt x="785" y="1460"/>
                    <a:pt x="747" y="1441"/>
                    <a:pt x="718" y="1412"/>
                  </a:cubicBezTo>
                  <a:lnTo>
                    <a:pt x="268" y="972"/>
                  </a:lnTo>
                  <a:cubicBezTo>
                    <a:pt x="230" y="934"/>
                    <a:pt x="201" y="867"/>
                    <a:pt x="201" y="809"/>
                  </a:cubicBezTo>
                  <a:lnTo>
                    <a:pt x="201" y="159"/>
                  </a:lnTo>
                  <a:cubicBezTo>
                    <a:pt x="201" y="101"/>
                    <a:pt x="230" y="44"/>
                    <a:pt x="268" y="5"/>
                  </a:cubicBezTo>
                  <a:cubicBezTo>
                    <a:pt x="252" y="2"/>
                    <a:pt x="236" y="1"/>
                    <a:pt x="221" y="1"/>
                  </a:cubicBezTo>
                  <a:close/>
                </a:path>
              </a:pathLst>
            </a:custGeom>
            <a:solidFill>
              <a:srgbClr val="B9C7D2"/>
            </a:solidFill>
            <a:ln>
              <a:noFill/>
            </a:ln>
          </p:spPr>
          <p:txBody>
            <a:bodyPr spcFirstLastPara="1" wrap="square" lIns="82939" tIns="82939" rIns="82939" bIns="82939" anchor="ctr" anchorCtr="0">
              <a:noAutofit/>
            </a:bodyPr>
            <a:lstStyle/>
            <a:p>
              <a:endParaRPr sz="1633" dirty="0"/>
            </a:p>
          </p:txBody>
        </p:sp>
        <p:sp>
          <p:nvSpPr>
            <p:cNvPr id="356" name="Google Shape;13586;p134"/>
            <p:cNvSpPr/>
            <p:nvPr/>
          </p:nvSpPr>
          <p:spPr>
            <a:xfrm>
              <a:off x="7589971" y="2153072"/>
              <a:ext cx="75918" cy="81248"/>
            </a:xfrm>
            <a:custGeom>
              <a:avLst/>
              <a:gdLst/>
              <a:ahLst/>
              <a:cxnLst/>
              <a:rect l="l" t="t" r="r" b="b"/>
              <a:pathLst>
                <a:path w="2891" h="3094" extrusionOk="0">
                  <a:moveTo>
                    <a:pt x="2000" y="1"/>
                  </a:moveTo>
                  <a:cubicBezTo>
                    <a:pt x="1983" y="1"/>
                    <a:pt x="1967" y="7"/>
                    <a:pt x="195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80" y="3093"/>
                  </a:lnTo>
                  <a:cubicBezTo>
                    <a:pt x="2297" y="3093"/>
                    <a:pt x="2881" y="2509"/>
                    <a:pt x="2891" y="1792"/>
                  </a:cubicBezTo>
                  <a:lnTo>
                    <a:pt x="2891" y="854"/>
                  </a:lnTo>
                  <a:cubicBezTo>
                    <a:pt x="2891" y="758"/>
                    <a:pt x="2833" y="672"/>
                    <a:pt x="2747" y="634"/>
                  </a:cubicBezTo>
                  <a:cubicBezTo>
                    <a:pt x="2718" y="624"/>
                    <a:pt x="2690" y="615"/>
                    <a:pt x="2671" y="605"/>
                  </a:cubicBezTo>
                  <a:cubicBezTo>
                    <a:pt x="2412" y="500"/>
                    <a:pt x="2202" y="308"/>
                    <a:pt x="2077" y="69"/>
                  </a:cubicBezTo>
                  <a:lnTo>
                    <a:pt x="2068" y="50"/>
                  </a:lnTo>
                  <a:cubicBezTo>
                    <a:pt x="2056" y="20"/>
                    <a:pt x="2028" y="1"/>
                    <a:pt x="2000" y="1"/>
                  </a:cubicBezTo>
                  <a:close/>
                </a:path>
              </a:pathLst>
            </a:custGeom>
            <a:solidFill>
              <a:srgbClr val="CBD6DE"/>
            </a:solidFill>
            <a:ln>
              <a:noFill/>
            </a:ln>
          </p:spPr>
          <p:txBody>
            <a:bodyPr spcFirstLastPara="1" wrap="square" lIns="82939" tIns="82939" rIns="82939" bIns="82939" anchor="ctr" anchorCtr="0">
              <a:noAutofit/>
            </a:bodyPr>
            <a:lstStyle/>
            <a:p>
              <a:endParaRPr sz="1633" dirty="0"/>
            </a:p>
          </p:txBody>
        </p:sp>
        <p:sp>
          <p:nvSpPr>
            <p:cNvPr id="357" name="Google Shape;13587;p134"/>
            <p:cNvSpPr/>
            <p:nvPr/>
          </p:nvSpPr>
          <p:spPr>
            <a:xfrm>
              <a:off x="7589971" y="2153072"/>
              <a:ext cx="55067" cy="81248"/>
            </a:xfrm>
            <a:custGeom>
              <a:avLst/>
              <a:gdLst/>
              <a:ahLst/>
              <a:cxnLst/>
              <a:rect l="l" t="t" r="r" b="b"/>
              <a:pathLst>
                <a:path w="2097" h="3094" extrusionOk="0">
                  <a:moveTo>
                    <a:pt x="1997" y="1"/>
                  </a:moveTo>
                  <a:cubicBezTo>
                    <a:pt x="1980" y="1"/>
                    <a:pt x="1961" y="7"/>
                    <a:pt x="194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70" y="3093"/>
                  </a:lnTo>
                  <a:cubicBezTo>
                    <a:pt x="852" y="3093"/>
                    <a:pt x="268" y="2509"/>
                    <a:pt x="268" y="1792"/>
                  </a:cubicBezTo>
                  <a:lnTo>
                    <a:pt x="268" y="883"/>
                  </a:lnTo>
                  <a:cubicBezTo>
                    <a:pt x="268" y="768"/>
                    <a:pt x="364" y="672"/>
                    <a:pt x="479" y="662"/>
                  </a:cubicBezTo>
                  <a:cubicBezTo>
                    <a:pt x="594" y="653"/>
                    <a:pt x="709" y="634"/>
                    <a:pt x="823" y="615"/>
                  </a:cubicBezTo>
                  <a:cubicBezTo>
                    <a:pt x="938" y="595"/>
                    <a:pt x="1063" y="567"/>
                    <a:pt x="1168" y="538"/>
                  </a:cubicBezTo>
                  <a:cubicBezTo>
                    <a:pt x="1503" y="442"/>
                    <a:pt x="1809" y="299"/>
                    <a:pt x="2096" y="107"/>
                  </a:cubicBezTo>
                  <a:lnTo>
                    <a:pt x="2077" y="69"/>
                  </a:lnTo>
                  <a:lnTo>
                    <a:pt x="2068" y="50"/>
                  </a:lnTo>
                  <a:cubicBezTo>
                    <a:pt x="2056" y="20"/>
                    <a:pt x="2028" y="1"/>
                    <a:pt x="1997" y="1"/>
                  </a:cubicBezTo>
                  <a:close/>
                </a:path>
              </a:pathLst>
            </a:custGeom>
            <a:solidFill>
              <a:srgbClr val="B9C7D2"/>
            </a:solidFill>
            <a:ln>
              <a:noFill/>
            </a:ln>
          </p:spPr>
          <p:txBody>
            <a:bodyPr spcFirstLastPara="1" wrap="square" lIns="82939" tIns="82939" rIns="82939" bIns="82939" anchor="ctr" anchorCtr="0">
              <a:noAutofit/>
            </a:bodyPr>
            <a:lstStyle/>
            <a:p>
              <a:endParaRPr sz="1633" dirty="0"/>
            </a:p>
          </p:txBody>
        </p:sp>
        <p:sp>
          <p:nvSpPr>
            <p:cNvPr id="358" name="Google Shape;13588;p134"/>
            <p:cNvSpPr/>
            <p:nvPr/>
          </p:nvSpPr>
          <p:spPr>
            <a:xfrm>
              <a:off x="7820665" y="1973164"/>
              <a:ext cx="73922" cy="73659"/>
            </a:xfrm>
            <a:custGeom>
              <a:avLst/>
              <a:gdLst/>
              <a:ahLst/>
              <a:cxnLst/>
              <a:rect l="l" t="t" r="r" b="b"/>
              <a:pathLst>
                <a:path w="2815" h="2805" extrusionOk="0">
                  <a:moveTo>
                    <a:pt x="1" y="1"/>
                  </a:moveTo>
                  <a:lnTo>
                    <a:pt x="1" y="2259"/>
                  </a:lnTo>
                  <a:cubicBezTo>
                    <a:pt x="1" y="2346"/>
                    <a:pt x="39" y="2805"/>
                    <a:pt x="623" y="2805"/>
                  </a:cubicBezTo>
                  <a:lnTo>
                    <a:pt x="2815" y="2805"/>
                  </a:lnTo>
                  <a:lnTo>
                    <a:pt x="1" y="1"/>
                  </a:lnTo>
                  <a:close/>
                </a:path>
              </a:pathLst>
            </a:custGeom>
            <a:solidFill>
              <a:srgbClr val="96ABBC"/>
            </a:solidFill>
            <a:ln>
              <a:noFill/>
            </a:ln>
          </p:spPr>
          <p:txBody>
            <a:bodyPr spcFirstLastPara="1" wrap="square" lIns="82939" tIns="82939" rIns="82939" bIns="82939" anchor="ctr" anchorCtr="0">
              <a:noAutofit/>
            </a:bodyPr>
            <a:lstStyle/>
            <a:p>
              <a:endParaRPr sz="1633" dirty="0"/>
            </a:p>
          </p:txBody>
        </p:sp>
      </p:grpSp>
      <p:sp>
        <p:nvSpPr>
          <p:cNvPr id="338" name="ZoneTexte 337"/>
          <p:cNvSpPr txBox="1"/>
          <p:nvPr/>
        </p:nvSpPr>
        <p:spPr>
          <a:xfrm>
            <a:off x="203947" y="6044085"/>
            <a:ext cx="2470562" cy="259943"/>
          </a:xfrm>
          <a:prstGeom prst="rect">
            <a:avLst/>
          </a:prstGeom>
          <a:solidFill>
            <a:schemeClr val="bg1"/>
          </a:solidFill>
          <a:ln>
            <a:solidFill>
              <a:srgbClr val="3A0000"/>
            </a:solidFill>
          </a:ln>
        </p:spPr>
        <p:txBody>
          <a:bodyPr wrap="square" rtlCol="0" anchor="ctr">
            <a:spAutoFit/>
          </a:bodyPr>
          <a:lstStyle>
            <a:defPPr>
              <a:defRPr lang="en-US"/>
            </a:defPPr>
            <a:lvl1pPr>
              <a:defRPr sz="1200" b="1">
                <a:latin typeface="Marianne" pitchFamily="50" charset="0"/>
              </a:defRPr>
            </a:lvl1pPr>
          </a:lstStyle>
          <a:p>
            <a:r>
              <a:rPr lang="fr-FR" sz="1089" b="0" dirty="0">
                <a:solidFill>
                  <a:srgbClr val="6C0000"/>
                </a:solidFill>
                <a:sym typeface="Webdings" panose="05030102010509060703" pitchFamily="18" charset="2"/>
              </a:rPr>
              <a:t> </a:t>
            </a:r>
            <a:r>
              <a:rPr lang="fr-FR" sz="1089" dirty="0">
                <a:solidFill>
                  <a:srgbClr val="6C0000"/>
                </a:solidFill>
              </a:rPr>
              <a:t>PRISE EN CHARGE AVANCÉE</a:t>
            </a:r>
          </a:p>
        </p:txBody>
      </p:sp>
      <p:cxnSp>
        <p:nvCxnSpPr>
          <p:cNvPr id="375" name="Connecteur droit avec flèche 374"/>
          <p:cNvCxnSpPr>
            <a:stCxn id="105" idx="2"/>
            <a:endCxn id="57" idx="0"/>
          </p:cNvCxnSpPr>
          <p:nvPr/>
        </p:nvCxnSpPr>
        <p:spPr>
          <a:xfrm>
            <a:off x="6045552" y="4801892"/>
            <a:ext cx="10" cy="436872"/>
          </a:xfrm>
          <a:prstGeom prst="straightConnector1">
            <a:avLst/>
          </a:prstGeom>
          <a:ln w="12700">
            <a:solidFill>
              <a:srgbClr val="6C0000"/>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22" name="ZoneTexte 321"/>
          <p:cNvSpPr txBox="1"/>
          <p:nvPr/>
        </p:nvSpPr>
        <p:spPr>
          <a:xfrm rot="5400000">
            <a:off x="1690766" y="3854328"/>
            <a:ext cx="519886" cy="2270843"/>
          </a:xfrm>
          <a:prstGeom prst="rect">
            <a:avLst/>
          </a:prstGeom>
          <a:noFill/>
        </p:spPr>
        <p:txBody>
          <a:bodyPr vert="vert270" wrap="square" rtlCol="0" anchor="ctr">
            <a:spAutoFit/>
          </a:bodyPr>
          <a:lstStyle/>
          <a:p>
            <a:pPr algn="ctr"/>
            <a:r>
              <a:rPr lang="fr-FR" sz="1089" b="1" i="1" dirty="0">
                <a:solidFill>
                  <a:srgbClr val="6C0000"/>
                </a:solidFill>
                <a:latin typeface="Marianne" panose="02000000000000000000" pitchFamily="2" charset="0"/>
              </a:rPr>
              <a:t>EXPERTISE PHARMACEUTIQUE CLINIQUE</a:t>
            </a:r>
          </a:p>
        </p:txBody>
      </p:sp>
      <p:sp>
        <p:nvSpPr>
          <p:cNvPr id="316" name="ZoneTexte 315"/>
          <p:cNvSpPr txBox="1"/>
          <p:nvPr/>
        </p:nvSpPr>
        <p:spPr>
          <a:xfrm>
            <a:off x="3607147" y="5449704"/>
            <a:ext cx="1509740" cy="511102"/>
          </a:xfrm>
          <a:prstGeom prst="rect">
            <a:avLst/>
          </a:prstGeom>
          <a:noFill/>
          <a:ln w="19050">
            <a:noFill/>
          </a:ln>
        </p:spPr>
        <p:txBody>
          <a:bodyPr wrap="square" rtlCol="0">
            <a:spAutoFit/>
          </a:bodyPr>
          <a:lstStyle/>
          <a:p>
            <a:pPr algn="ctr"/>
            <a:r>
              <a:rPr lang="fr-FR" sz="907" i="1" dirty="0">
                <a:latin typeface="Marianne" pitchFamily="50" charset="0"/>
              </a:rPr>
              <a:t>Recueil de données pharmaceutiques, biologiques et cliniques</a:t>
            </a:r>
          </a:p>
        </p:txBody>
      </p:sp>
      <p:sp>
        <p:nvSpPr>
          <p:cNvPr id="446" name="ZoneTexte 445"/>
          <p:cNvSpPr txBox="1"/>
          <p:nvPr/>
        </p:nvSpPr>
        <p:spPr>
          <a:xfrm rot="5400000">
            <a:off x="6165499" y="4734322"/>
            <a:ext cx="352276" cy="487817"/>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sp>
        <p:nvSpPr>
          <p:cNvPr id="447" name="ZoneTexte 446"/>
          <p:cNvSpPr txBox="1"/>
          <p:nvPr/>
        </p:nvSpPr>
        <p:spPr>
          <a:xfrm rot="5400000">
            <a:off x="5174882" y="5771605"/>
            <a:ext cx="352276" cy="391806"/>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cxnSp>
        <p:nvCxnSpPr>
          <p:cNvPr id="440" name="Connecteur droit 439"/>
          <p:cNvCxnSpPr>
            <a:stCxn id="57" idx="3"/>
          </p:cNvCxnSpPr>
          <p:nvPr/>
        </p:nvCxnSpPr>
        <p:spPr>
          <a:xfrm>
            <a:off x="6568157" y="5437700"/>
            <a:ext cx="1586256" cy="0"/>
          </a:xfrm>
          <a:prstGeom prst="line">
            <a:avLst/>
          </a:prstGeom>
          <a:ln w="12700">
            <a:solidFill>
              <a:srgbClr val="6C0000"/>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6" name="Connecteur droit 465"/>
          <p:cNvCxnSpPr>
            <a:stCxn id="59" idx="3"/>
          </p:cNvCxnSpPr>
          <p:nvPr/>
        </p:nvCxnSpPr>
        <p:spPr>
          <a:xfrm>
            <a:off x="6649091" y="5970782"/>
            <a:ext cx="1505321" cy="0"/>
          </a:xfrm>
          <a:prstGeom prst="line">
            <a:avLst/>
          </a:prstGeom>
          <a:ln w="12700">
            <a:solidFill>
              <a:srgbClr val="6C0000"/>
            </a:solidFill>
            <a:headEnd type="oval" w="sm" len="sm"/>
          </a:ln>
        </p:spPr>
        <p:style>
          <a:lnRef idx="1">
            <a:schemeClr val="accent1"/>
          </a:lnRef>
          <a:fillRef idx="0">
            <a:schemeClr val="accent1"/>
          </a:fillRef>
          <a:effectRef idx="0">
            <a:schemeClr val="accent1"/>
          </a:effectRef>
          <a:fontRef idx="minor">
            <a:schemeClr val="tx1"/>
          </a:fontRef>
        </p:style>
      </p:cxnSp>
      <p:sp>
        <p:nvSpPr>
          <p:cNvPr id="259" name="ZoneTexte 258"/>
          <p:cNvSpPr txBox="1"/>
          <p:nvPr/>
        </p:nvSpPr>
        <p:spPr>
          <a:xfrm>
            <a:off x="3622531" y="4300447"/>
            <a:ext cx="1494356" cy="385618"/>
          </a:xfrm>
          <a:prstGeom prst="rect">
            <a:avLst/>
          </a:prstGeom>
          <a:noFill/>
          <a:ln w="9525">
            <a:noFill/>
          </a:ln>
        </p:spPr>
        <p:txBody>
          <a:bodyPr wrap="square" rtlCol="0">
            <a:spAutoFit/>
          </a:bodyPr>
          <a:lstStyle/>
          <a:p>
            <a:r>
              <a:rPr lang="fr-FR" sz="953" dirty="0">
                <a:solidFill>
                  <a:srgbClr val="6C0000"/>
                </a:solidFill>
                <a:latin typeface="Marianne" pitchFamily="50" charset="0"/>
              </a:rPr>
              <a:t>= CONE001-01 + PBIL002 (HAS-INCa)</a:t>
            </a:r>
          </a:p>
        </p:txBody>
      </p:sp>
      <p:sp>
        <p:nvSpPr>
          <p:cNvPr id="260" name="ZoneTexte 259"/>
          <p:cNvSpPr txBox="1"/>
          <p:nvPr/>
        </p:nvSpPr>
        <p:spPr>
          <a:xfrm>
            <a:off x="3613007" y="4691386"/>
            <a:ext cx="1477480" cy="371512"/>
          </a:xfrm>
          <a:prstGeom prst="rect">
            <a:avLst/>
          </a:prstGeom>
          <a:noFill/>
          <a:ln w="19050">
            <a:noFill/>
          </a:ln>
        </p:spPr>
        <p:txBody>
          <a:bodyPr wrap="square" rtlCol="0">
            <a:spAutoFit/>
          </a:bodyPr>
          <a:lstStyle/>
          <a:p>
            <a:pPr algn="ctr"/>
            <a:r>
              <a:rPr lang="fr-FR" sz="907" i="1" dirty="0">
                <a:latin typeface="Marianne" pitchFamily="50" charset="0"/>
              </a:rPr>
              <a:t>Recueil de données biologiques et cliniques</a:t>
            </a:r>
          </a:p>
        </p:txBody>
      </p:sp>
      <p:cxnSp>
        <p:nvCxnSpPr>
          <p:cNvPr id="353" name="Connecteur en angle 352"/>
          <p:cNvCxnSpPr>
            <a:stCxn id="313" idx="2"/>
            <a:endCxn id="105" idx="1"/>
          </p:cNvCxnSpPr>
          <p:nvPr/>
        </p:nvCxnSpPr>
        <p:spPr>
          <a:xfrm rot="16200000" flipH="1">
            <a:off x="4193359" y="3752716"/>
            <a:ext cx="340369" cy="1506693"/>
          </a:xfrm>
          <a:prstGeom prst="bentConnector2">
            <a:avLst/>
          </a:prstGeom>
          <a:ln w="12700">
            <a:solidFill>
              <a:srgbClr val="6C0000"/>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271" name="Connecteur en angle 270"/>
          <p:cNvCxnSpPr>
            <a:endCxn id="105" idx="1"/>
          </p:cNvCxnSpPr>
          <p:nvPr/>
        </p:nvCxnSpPr>
        <p:spPr>
          <a:xfrm flipV="1">
            <a:off x="3607148" y="4676247"/>
            <a:ext cx="1509742" cy="762319"/>
          </a:xfrm>
          <a:prstGeom prst="bentConnector3">
            <a:avLst>
              <a:gd name="adj1" fmla="val 100058"/>
            </a:avLst>
          </a:prstGeom>
          <a:ln w="12700">
            <a:solidFill>
              <a:srgbClr val="6C0000"/>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272" name="ZoneTexte 271"/>
          <p:cNvSpPr txBox="1"/>
          <p:nvPr/>
        </p:nvSpPr>
        <p:spPr>
          <a:xfrm rot="5400000">
            <a:off x="3179892" y="4259272"/>
            <a:ext cx="352276" cy="487817"/>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sp>
        <p:nvSpPr>
          <p:cNvPr id="273" name="ZoneTexte 272"/>
          <p:cNvSpPr txBox="1"/>
          <p:nvPr/>
        </p:nvSpPr>
        <p:spPr>
          <a:xfrm rot="5400000">
            <a:off x="5194689" y="4866594"/>
            <a:ext cx="352276" cy="487817"/>
          </a:xfrm>
          <a:prstGeom prst="rect">
            <a:avLst/>
          </a:prstGeom>
          <a:noFill/>
        </p:spPr>
        <p:txBody>
          <a:bodyPr vert="vert270" wrap="square" rtlCol="0" anchor="ctr">
            <a:spAutoFit/>
          </a:bodyPr>
          <a:lstStyle/>
          <a:p>
            <a:pPr algn="ctr"/>
            <a:r>
              <a:rPr lang="fr-FR" sz="1089" i="1" dirty="0">
                <a:latin typeface="Marianne" panose="02000000000000000000" pitchFamily="2" charset="0"/>
              </a:rPr>
              <a:t>EPC</a:t>
            </a:r>
          </a:p>
        </p:txBody>
      </p:sp>
      <p:sp>
        <p:nvSpPr>
          <p:cNvPr id="274" name="ZoneTexte 273"/>
          <p:cNvSpPr txBox="1"/>
          <p:nvPr/>
        </p:nvSpPr>
        <p:spPr>
          <a:xfrm>
            <a:off x="2505129" y="5716433"/>
            <a:ext cx="1061912" cy="245901"/>
          </a:xfrm>
          <a:prstGeom prst="rect">
            <a:avLst/>
          </a:prstGeom>
          <a:noFill/>
          <a:ln w="19050">
            <a:noFill/>
          </a:ln>
        </p:spPr>
        <p:txBody>
          <a:bodyPr wrap="square" rtlCol="0">
            <a:spAutoFit/>
          </a:bodyPr>
          <a:lstStyle/>
          <a:p>
            <a:pPr algn="r"/>
            <a:r>
              <a:rPr lang="fr-FR" sz="998" dirty="0">
                <a:latin typeface="Marianne" pitchFamily="50" charset="0"/>
              </a:rPr>
              <a:t>Consultation</a:t>
            </a:r>
          </a:p>
        </p:txBody>
      </p:sp>
      <p:sp>
        <p:nvSpPr>
          <p:cNvPr id="261" name="Bouton d’action : Suivant 260">
            <a:hlinkClick r:id="" action="ppaction://hlinkshowjump?jump=nextslide" highlightClick="1"/>
          </p:cNvPr>
          <p:cNvSpPr/>
          <p:nvPr/>
        </p:nvSpPr>
        <p:spPr>
          <a:xfrm>
            <a:off x="11441924" y="6242782"/>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59127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ZoneTexte 6"/>
          <p:cNvSpPr txBox="1"/>
          <p:nvPr/>
        </p:nvSpPr>
        <p:spPr>
          <a:xfrm>
            <a:off x="3699029" y="1583185"/>
            <a:ext cx="4793942" cy="369332"/>
          </a:xfrm>
          <a:prstGeom prst="rect">
            <a:avLst/>
          </a:prstGeom>
          <a:noFill/>
        </p:spPr>
        <p:txBody>
          <a:bodyPr wrap="square" rtlCol="0" anchor="ctr">
            <a:spAutoFit/>
          </a:bodyPr>
          <a:lstStyle/>
          <a:p>
            <a:pPr algn="ctr"/>
            <a:r>
              <a:rPr lang="fr-FR" dirty="0"/>
              <a:t>Vous venez d’achever la deuxième partie.</a:t>
            </a:r>
          </a:p>
        </p:txBody>
      </p:sp>
      <p:sp>
        <p:nvSpPr>
          <p:cNvPr id="8" name="Rectangle 7"/>
          <p:cNvSpPr/>
          <p:nvPr/>
        </p:nvSpPr>
        <p:spPr>
          <a:xfrm>
            <a:off x="2807563" y="2153335"/>
            <a:ext cx="6576874" cy="646331"/>
          </a:xfrm>
          <a:prstGeom prst="rect">
            <a:avLst/>
          </a:prstGeom>
        </p:spPr>
        <p:txBody>
          <a:bodyPr wrap="square">
            <a:spAutoFit/>
          </a:bodyPr>
          <a:lstStyle/>
          <a:p>
            <a:pPr algn="ctr"/>
            <a:r>
              <a:rPr lang="fr-FR" dirty="0"/>
              <a:t>La troisième et dernière section de cette autoformation est composée d’un </a:t>
            </a:r>
            <a:r>
              <a:rPr lang="fr-FR" b="1" u="sng" dirty="0"/>
              <a:t>cas clinique</a:t>
            </a:r>
            <a:r>
              <a:rPr lang="fr-FR" dirty="0"/>
              <a:t>.</a:t>
            </a:r>
          </a:p>
        </p:txBody>
      </p:sp>
      <p:grpSp>
        <p:nvGrpSpPr>
          <p:cNvPr id="3" name="Groupe 2"/>
          <p:cNvGrpSpPr/>
          <p:nvPr/>
        </p:nvGrpSpPr>
        <p:grpSpPr>
          <a:xfrm>
            <a:off x="5378588" y="6177227"/>
            <a:ext cx="1760349" cy="455184"/>
            <a:chOff x="5378588" y="6013342"/>
            <a:chExt cx="1760349" cy="455184"/>
          </a:xfrm>
        </p:grpSpPr>
        <p:sp>
          <p:nvSpPr>
            <p:cNvPr id="9" name="Bouton d’action : Suivant 8">
              <a:hlinkClick r:id="" action="ppaction://hlinkshowjump?jump=nextslide" highlightClick="1"/>
            </p:cNvPr>
            <p:cNvSpPr/>
            <p:nvPr/>
          </p:nvSpPr>
          <p:spPr>
            <a:xfrm>
              <a:off x="6683753" y="6013342"/>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ZoneTexte 9">
              <a:hlinkClick r:id="rId2" action="ppaction://hlinksldjump"/>
            </p:cNvPr>
            <p:cNvSpPr txBox="1"/>
            <p:nvPr/>
          </p:nvSpPr>
          <p:spPr>
            <a:xfrm>
              <a:off x="5378588" y="6125518"/>
              <a:ext cx="1305165" cy="230832"/>
            </a:xfrm>
            <a:prstGeom prst="rect">
              <a:avLst/>
            </a:prstGeom>
            <a:noFill/>
          </p:spPr>
          <p:txBody>
            <a:bodyPr wrap="none" rtlCol="0">
              <a:spAutoFit/>
            </a:bodyPr>
            <a:lstStyle/>
            <a:p>
              <a:r>
                <a:rPr lang="fr-FR" sz="900" i="1" dirty="0"/>
                <a:t>Diapositive suivante</a:t>
              </a:r>
            </a:p>
          </p:txBody>
        </p:sp>
      </p:gr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12162" y="3270216"/>
            <a:ext cx="9422537" cy="2431435"/>
          </a:xfrm>
          <a:prstGeom prst="rect">
            <a:avLst/>
          </a:prstGeom>
        </p:spPr>
        <p:txBody>
          <a:bodyPr wrap="square">
            <a:spAutoFit/>
          </a:bodyPr>
          <a:lstStyle/>
          <a:p>
            <a:pPr>
              <a:lnSpc>
                <a:spcPct val="150000"/>
              </a:lnSpc>
            </a:pPr>
            <a:r>
              <a:rPr lang="fr-FR" sz="1400" dirty="0"/>
              <a:t>Consignes :</a:t>
            </a:r>
          </a:p>
          <a:p>
            <a:pPr marL="540000" indent="-285750">
              <a:lnSpc>
                <a:spcPct val="150000"/>
              </a:lnSpc>
              <a:buFont typeface="Wingdings" panose="05000000000000000000" pitchFamily="2" charset="2"/>
              <a:buChar char="§"/>
            </a:pPr>
            <a:r>
              <a:rPr lang="fr-FR" sz="1400" b="1" dirty="0"/>
              <a:t>Utilisez les boutons programmés pour naviguer entre les diapositives.</a:t>
            </a:r>
          </a:p>
          <a:p>
            <a:pPr marL="540000" indent="-285750">
              <a:lnSpc>
                <a:spcPct val="150000"/>
              </a:lnSpc>
              <a:buFont typeface="Wingdings" panose="05000000000000000000" pitchFamily="2" charset="2"/>
              <a:buChar char="§"/>
            </a:pPr>
            <a:r>
              <a:rPr lang="fr-FR" sz="1400" dirty="0"/>
              <a:t>Vérifiez que les annexes ont bien été téléchargées.</a:t>
            </a:r>
          </a:p>
          <a:p>
            <a:pPr marL="540000" indent="-285750">
              <a:lnSpc>
                <a:spcPct val="150000"/>
              </a:lnSpc>
              <a:buFont typeface="Wingdings" panose="05000000000000000000" pitchFamily="2" charset="2"/>
              <a:buChar char="§"/>
            </a:pPr>
            <a:r>
              <a:rPr lang="fr-FR" sz="1400" dirty="0"/>
              <a:t>Vous pouvez utiliser les ressources disponibles sur notre site, rubrique « pharmacie clinique » telles que le modèle du bilan médicamenteux, les formulaires de recueil de données et le CR de consultation pharmaceutique : </a:t>
            </a:r>
            <a:r>
              <a:rPr lang="fr-FR" sz="1400" dirty="0">
                <a:hlinkClick r:id="rId4"/>
              </a:rPr>
              <a:t>lien</a:t>
            </a:r>
            <a:r>
              <a:rPr lang="fr-FR" sz="1400" dirty="0"/>
              <a:t>.</a:t>
            </a:r>
          </a:p>
          <a:p>
            <a:pPr marL="540000" indent="-285750">
              <a:buFont typeface="Wingdings" panose="05000000000000000000" pitchFamily="2" charset="2"/>
              <a:buChar char="§"/>
            </a:pPr>
            <a:endParaRPr lang="fr-FR" sz="1400" dirty="0"/>
          </a:p>
          <a:p>
            <a:pPr algn="ctr"/>
            <a:r>
              <a:rPr lang="fr-FR" sz="1200" i="1" dirty="0"/>
              <a:t>Le cas ici présenté est fictif et a été inventé pour les besoins de cette auto-formation. </a:t>
            </a:r>
          </a:p>
        </p:txBody>
      </p:sp>
      <p:grpSp>
        <p:nvGrpSpPr>
          <p:cNvPr id="2" name="Groupe 1"/>
          <p:cNvGrpSpPr/>
          <p:nvPr/>
        </p:nvGrpSpPr>
        <p:grpSpPr>
          <a:xfrm>
            <a:off x="264502" y="6188073"/>
            <a:ext cx="1043175" cy="444338"/>
            <a:chOff x="264502" y="6188073"/>
            <a:chExt cx="1043175" cy="444338"/>
          </a:xfrm>
          <a:solidFill>
            <a:srgbClr val="E5F0FF"/>
          </a:solidFill>
        </p:grpSpPr>
        <p:sp>
          <p:nvSpPr>
            <p:cNvPr id="13" name="Bouton d'action : Précédent 12">
              <a:hlinkClick r:id="rId5" action="ppaction://hlinksldjump" highlightClick="1"/>
            </p:cNvPr>
            <p:cNvSpPr/>
            <p:nvPr/>
          </p:nvSpPr>
          <p:spPr>
            <a:xfrm>
              <a:off x="264502" y="618807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hlinkClick r:id="rId6" action="ppaction://hlinksldjump"/>
            </p:cNvPr>
            <p:cNvSpPr txBox="1"/>
            <p:nvPr/>
          </p:nvSpPr>
          <p:spPr>
            <a:xfrm>
              <a:off x="754320" y="6294826"/>
              <a:ext cx="553357" cy="230832"/>
            </a:xfrm>
            <a:prstGeom prst="rect">
              <a:avLst/>
            </a:prstGeom>
            <a:noFill/>
          </p:spPr>
          <p:txBody>
            <a:bodyPr wrap="none" rtlCol="0">
              <a:spAutoFit/>
            </a:bodyPr>
            <a:lstStyle/>
            <a:p>
              <a:r>
                <a:rPr lang="fr-FR" sz="900" i="1" dirty="0"/>
                <a:t>Retour</a:t>
              </a:r>
            </a:p>
          </p:txBody>
        </p:sp>
      </p:grpSp>
    </p:spTree>
    <p:extLst>
      <p:ext uri="{BB962C8B-B14F-4D97-AF65-F5344CB8AC3E}">
        <p14:creationId xmlns:p14="http://schemas.microsoft.com/office/powerpoint/2010/main" val="100880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DFE"/>
        </a:solidFill>
        <a:effectLst/>
      </p:bgPr>
    </p:bg>
    <p:spTree>
      <p:nvGrpSpPr>
        <p:cNvPr id="1" name=""/>
        <p:cNvGrpSpPr/>
        <p:nvPr/>
      </p:nvGrpSpPr>
      <p:grpSpPr>
        <a:xfrm>
          <a:off x="0" y="0"/>
          <a:ext cx="0" cy="0"/>
          <a:chOff x="0" y="0"/>
          <a:chExt cx="0" cy="0"/>
        </a:xfrm>
      </p:grpSpPr>
      <p:sp>
        <p:nvSpPr>
          <p:cNvPr id="18" name="Google Shape;24;p3"/>
          <p:cNvSpPr/>
          <p:nvPr/>
        </p:nvSpPr>
        <p:spPr>
          <a:xfrm rot="16200000" flipH="1" flipV="1">
            <a:off x="-2333838"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Rectangle 236"/>
          <p:cNvSpPr/>
          <p:nvPr/>
        </p:nvSpPr>
        <p:spPr>
          <a:xfrm>
            <a:off x="3780302" y="2052482"/>
            <a:ext cx="4631397" cy="1323439"/>
          </a:xfrm>
          <a:prstGeom prst="rect">
            <a:avLst/>
          </a:prstGeom>
          <a:noFill/>
        </p:spPr>
        <p:txBody>
          <a:bodyPr wrap="none">
            <a:spAutoFit/>
          </a:bodyPr>
          <a:lstStyle/>
          <a:p>
            <a:pPr algn="ctr"/>
            <a:r>
              <a:rPr lang="fr-FR" sz="3200" dirty="0">
                <a:solidFill>
                  <a:srgbClr val="5B80AC"/>
                </a:solidFill>
              </a:rPr>
              <a:t>Partie 3</a:t>
            </a:r>
          </a:p>
          <a:p>
            <a:pPr algn="ctr"/>
            <a:r>
              <a:rPr lang="fr-FR" sz="4800" dirty="0">
                <a:solidFill>
                  <a:srgbClr val="FF6242"/>
                </a:solidFill>
                <a:effectLst>
                  <a:outerShdw blurRad="38100" dist="38100" dir="2700000" algn="tl">
                    <a:srgbClr val="000000">
                      <a:alpha val="43137"/>
                    </a:srgbClr>
                  </a:outerShdw>
                </a:effectLst>
              </a:rPr>
              <a:t>CAS CLINIQUE</a:t>
            </a:r>
          </a:p>
        </p:txBody>
      </p:sp>
      <p:sp>
        <p:nvSpPr>
          <p:cNvPr id="200" name="Bouton d’action : Suivant 199">
            <a:hlinkClick r:id="rId3" action="ppaction://hlinksldjump" highlightClick="1"/>
          </p:cNvPr>
          <p:cNvSpPr/>
          <p:nvPr/>
        </p:nvSpPr>
        <p:spPr>
          <a:xfrm>
            <a:off x="11441924" y="631132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19" name="Bouton d'action : Précédent 218">
            <a:hlinkClick r:id="rId4"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4" name="Groupe 43"/>
          <p:cNvGrpSpPr/>
          <p:nvPr/>
        </p:nvGrpSpPr>
        <p:grpSpPr>
          <a:xfrm>
            <a:off x="5000445" y="3487101"/>
            <a:ext cx="2191110" cy="3273980"/>
            <a:chOff x="5931706" y="2221952"/>
            <a:chExt cx="2677170" cy="4000256"/>
          </a:xfrm>
        </p:grpSpPr>
        <p:grpSp>
          <p:nvGrpSpPr>
            <p:cNvPr id="45" name="Groupe 44"/>
            <p:cNvGrpSpPr/>
            <p:nvPr/>
          </p:nvGrpSpPr>
          <p:grpSpPr>
            <a:xfrm>
              <a:off x="5931706" y="2221952"/>
              <a:ext cx="2677170" cy="4000256"/>
              <a:chOff x="5700520" y="1201131"/>
              <a:chExt cx="2677170" cy="4000256"/>
            </a:xfrm>
          </p:grpSpPr>
          <p:sp>
            <p:nvSpPr>
              <p:cNvPr id="50" name="Forme libre 49"/>
              <p:cNvSpPr/>
              <p:nvPr/>
            </p:nvSpPr>
            <p:spPr>
              <a:xfrm rot="467917">
                <a:off x="6318901" y="2482235"/>
                <a:ext cx="1116225" cy="1525367"/>
              </a:xfrm>
              <a:custGeom>
                <a:avLst/>
                <a:gdLst>
                  <a:gd name="connsiteX0" fmla="*/ 96129 w 968326"/>
                  <a:gd name="connsiteY0" fmla="*/ 318867 h 1162929"/>
                  <a:gd name="connsiteX1" fmla="*/ 264942 w 968326"/>
                  <a:gd name="connsiteY1" fmla="*/ 839372 h 1162929"/>
                  <a:gd name="connsiteX2" fmla="*/ 222739 w 968326"/>
                  <a:gd name="connsiteY2" fmla="*/ 1134794 h 1162929"/>
                  <a:gd name="connsiteX3" fmla="*/ 897988 w 968326"/>
                  <a:gd name="connsiteY3" fmla="*/ 1008184 h 1162929"/>
                  <a:gd name="connsiteX4" fmla="*/ 644769 w 968326"/>
                  <a:gd name="connsiteY4" fmla="*/ 726831 h 1162929"/>
                  <a:gd name="connsiteX5" fmla="*/ 841717 w 968326"/>
                  <a:gd name="connsiteY5" fmla="*/ 65649 h 1162929"/>
                  <a:gd name="connsiteX6" fmla="*/ 96129 w 968326"/>
                  <a:gd name="connsiteY6" fmla="*/ 318867 h 1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26" h="1162929">
                    <a:moveTo>
                      <a:pt x="96129" y="318867"/>
                    </a:moveTo>
                    <a:cubicBezTo>
                      <a:pt x="0" y="447821"/>
                      <a:pt x="243840" y="703384"/>
                      <a:pt x="264942" y="839372"/>
                    </a:cubicBezTo>
                    <a:cubicBezTo>
                      <a:pt x="286044" y="975360"/>
                      <a:pt x="117231" y="1106659"/>
                      <a:pt x="222739" y="1134794"/>
                    </a:cubicBezTo>
                    <a:cubicBezTo>
                      <a:pt x="328247" y="1162929"/>
                      <a:pt x="827650" y="1076178"/>
                      <a:pt x="897988" y="1008184"/>
                    </a:cubicBezTo>
                    <a:cubicBezTo>
                      <a:pt x="968326" y="940190"/>
                      <a:pt x="654148" y="883920"/>
                      <a:pt x="644769" y="726831"/>
                    </a:cubicBezTo>
                    <a:cubicBezTo>
                      <a:pt x="635390" y="569742"/>
                      <a:pt x="933157" y="131298"/>
                      <a:pt x="841717" y="65649"/>
                    </a:cubicBezTo>
                    <a:cubicBezTo>
                      <a:pt x="750277" y="0"/>
                      <a:pt x="192258" y="189913"/>
                      <a:pt x="96129" y="318867"/>
                    </a:cubicBezTo>
                    <a:close/>
                  </a:path>
                </a:pathLst>
              </a:custGeom>
              <a:solidFill>
                <a:srgbClr val="F9D8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1" name="Groupe 50"/>
              <p:cNvGrpSpPr/>
              <p:nvPr/>
            </p:nvGrpSpPr>
            <p:grpSpPr>
              <a:xfrm>
                <a:off x="5895997" y="1201131"/>
                <a:ext cx="2481693" cy="2227869"/>
                <a:chOff x="5895997" y="1052736"/>
                <a:chExt cx="2481693" cy="2227869"/>
              </a:xfrm>
            </p:grpSpPr>
            <p:sp>
              <p:nvSpPr>
                <p:cNvPr id="66" name="Forme libre 65"/>
                <p:cNvSpPr/>
                <p:nvPr/>
              </p:nvSpPr>
              <p:spPr>
                <a:xfrm>
                  <a:off x="6104834" y="1340992"/>
                  <a:ext cx="1807625" cy="1939613"/>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 name="connsiteX0" fmla="*/ 38211 w 1292788"/>
                    <a:gd name="connsiteY0" fmla="*/ 555844 h 1461590"/>
                    <a:gd name="connsiteX1" fmla="*/ 24143 w 1292788"/>
                    <a:gd name="connsiteY1" fmla="*/ 1118552 h 1461590"/>
                    <a:gd name="connsiteX2" fmla="*/ 389903 w 1292788"/>
                    <a:gd name="connsiteY2" fmla="*/ 1457063 h 1461590"/>
                    <a:gd name="connsiteX3" fmla="*/ 924476 w 1292788"/>
                    <a:gd name="connsiteY3" fmla="*/ 1273297 h 1461590"/>
                    <a:gd name="connsiteX4" fmla="*/ 1135491 w 1292788"/>
                    <a:gd name="connsiteY4" fmla="*/ 724657 h 1461590"/>
                    <a:gd name="connsiteX5" fmla="*/ 1290236 w 1292788"/>
                    <a:gd name="connsiteY5" fmla="*/ 401100 h 1461590"/>
                    <a:gd name="connsiteX6" fmla="*/ 1008882 w 1292788"/>
                    <a:gd name="connsiteY6" fmla="*/ 77543 h 1461590"/>
                    <a:gd name="connsiteX7" fmla="*/ 643122 w 1292788"/>
                    <a:gd name="connsiteY7" fmla="*/ 7204 h 1461590"/>
                    <a:gd name="connsiteX8" fmla="*/ 66346 w 1292788"/>
                    <a:gd name="connsiteY8" fmla="*/ 204152 h 1461590"/>
                    <a:gd name="connsiteX9" fmla="*/ 38211 w 1292788"/>
                    <a:gd name="connsiteY9" fmla="*/ 555844 h 1461590"/>
                    <a:gd name="connsiteX0" fmla="*/ 38211 w 1292788"/>
                    <a:gd name="connsiteY0" fmla="*/ 555844 h 1464275"/>
                    <a:gd name="connsiteX1" fmla="*/ 24143 w 1292788"/>
                    <a:gd name="connsiteY1" fmla="*/ 1118552 h 1464275"/>
                    <a:gd name="connsiteX2" fmla="*/ 389903 w 1292788"/>
                    <a:gd name="connsiteY2" fmla="*/ 1457063 h 1464275"/>
                    <a:gd name="connsiteX3" fmla="*/ 924476 w 1292788"/>
                    <a:gd name="connsiteY3" fmla="*/ 1273297 h 1464275"/>
                    <a:gd name="connsiteX4" fmla="*/ 1135491 w 1292788"/>
                    <a:gd name="connsiteY4" fmla="*/ 724657 h 1464275"/>
                    <a:gd name="connsiteX5" fmla="*/ 1290236 w 1292788"/>
                    <a:gd name="connsiteY5" fmla="*/ 401100 h 1464275"/>
                    <a:gd name="connsiteX6" fmla="*/ 1008882 w 1292788"/>
                    <a:gd name="connsiteY6" fmla="*/ 77543 h 1464275"/>
                    <a:gd name="connsiteX7" fmla="*/ 643122 w 1292788"/>
                    <a:gd name="connsiteY7" fmla="*/ 7204 h 1464275"/>
                    <a:gd name="connsiteX8" fmla="*/ 66346 w 1292788"/>
                    <a:gd name="connsiteY8" fmla="*/ 204152 h 1464275"/>
                    <a:gd name="connsiteX9" fmla="*/ 38211 w 1292788"/>
                    <a:gd name="connsiteY9" fmla="*/ 555844 h 1464275"/>
                    <a:gd name="connsiteX0" fmla="*/ 38211 w 1292788"/>
                    <a:gd name="connsiteY0" fmla="*/ 555844 h 1476994"/>
                    <a:gd name="connsiteX1" fmla="*/ 24143 w 1292788"/>
                    <a:gd name="connsiteY1" fmla="*/ 1118552 h 1476994"/>
                    <a:gd name="connsiteX2" fmla="*/ 389903 w 1292788"/>
                    <a:gd name="connsiteY2" fmla="*/ 1457063 h 1476994"/>
                    <a:gd name="connsiteX3" fmla="*/ 924476 w 1292788"/>
                    <a:gd name="connsiteY3" fmla="*/ 1273297 h 1476994"/>
                    <a:gd name="connsiteX4" fmla="*/ 1135491 w 1292788"/>
                    <a:gd name="connsiteY4" fmla="*/ 724657 h 1476994"/>
                    <a:gd name="connsiteX5" fmla="*/ 1290236 w 1292788"/>
                    <a:gd name="connsiteY5" fmla="*/ 401100 h 1476994"/>
                    <a:gd name="connsiteX6" fmla="*/ 1008882 w 1292788"/>
                    <a:gd name="connsiteY6" fmla="*/ 77543 h 1476994"/>
                    <a:gd name="connsiteX7" fmla="*/ 643122 w 1292788"/>
                    <a:gd name="connsiteY7" fmla="*/ 7204 h 1476994"/>
                    <a:gd name="connsiteX8" fmla="*/ 66346 w 1292788"/>
                    <a:gd name="connsiteY8" fmla="*/ 204152 h 1476994"/>
                    <a:gd name="connsiteX9" fmla="*/ 38211 w 1292788"/>
                    <a:gd name="connsiteY9" fmla="*/ 555844 h 1476994"/>
                    <a:gd name="connsiteX0" fmla="*/ 38211 w 1292788"/>
                    <a:gd name="connsiteY0" fmla="*/ 555844 h 1459907"/>
                    <a:gd name="connsiteX1" fmla="*/ 24143 w 1292788"/>
                    <a:gd name="connsiteY1" fmla="*/ 1118552 h 1459907"/>
                    <a:gd name="connsiteX2" fmla="*/ 389903 w 1292788"/>
                    <a:gd name="connsiteY2" fmla="*/ 1457063 h 1459907"/>
                    <a:gd name="connsiteX3" fmla="*/ 924476 w 1292788"/>
                    <a:gd name="connsiteY3" fmla="*/ 1273297 h 1459907"/>
                    <a:gd name="connsiteX4" fmla="*/ 1135491 w 1292788"/>
                    <a:gd name="connsiteY4" fmla="*/ 724657 h 1459907"/>
                    <a:gd name="connsiteX5" fmla="*/ 1290236 w 1292788"/>
                    <a:gd name="connsiteY5" fmla="*/ 401100 h 1459907"/>
                    <a:gd name="connsiteX6" fmla="*/ 1008882 w 1292788"/>
                    <a:gd name="connsiteY6" fmla="*/ 77543 h 1459907"/>
                    <a:gd name="connsiteX7" fmla="*/ 643122 w 1292788"/>
                    <a:gd name="connsiteY7" fmla="*/ 7204 h 1459907"/>
                    <a:gd name="connsiteX8" fmla="*/ 66346 w 1292788"/>
                    <a:gd name="connsiteY8" fmla="*/ 204152 h 1459907"/>
                    <a:gd name="connsiteX9" fmla="*/ 38211 w 1292788"/>
                    <a:gd name="connsiteY9" fmla="*/ 555844 h 14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788" h="1459907">
                      <a:moveTo>
                        <a:pt x="38211" y="555844"/>
                      </a:moveTo>
                      <a:cubicBezTo>
                        <a:pt x="31177" y="708244"/>
                        <a:pt x="-34472" y="968349"/>
                        <a:pt x="24143" y="1118552"/>
                      </a:cubicBezTo>
                      <a:cubicBezTo>
                        <a:pt x="82758" y="1268755"/>
                        <a:pt x="252796" y="1437747"/>
                        <a:pt x="389903" y="1457063"/>
                      </a:cubicBezTo>
                      <a:cubicBezTo>
                        <a:pt x="527010" y="1476379"/>
                        <a:pt x="800211" y="1395365"/>
                        <a:pt x="924476" y="1273297"/>
                      </a:cubicBezTo>
                      <a:cubicBezTo>
                        <a:pt x="1048741" y="1151229"/>
                        <a:pt x="1074531" y="870023"/>
                        <a:pt x="1135491" y="724657"/>
                      </a:cubicBezTo>
                      <a:cubicBezTo>
                        <a:pt x="1196451" y="579291"/>
                        <a:pt x="1311338" y="508952"/>
                        <a:pt x="1290236" y="401100"/>
                      </a:cubicBezTo>
                      <a:cubicBezTo>
                        <a:pt x="1269135" y="293248"/>
                        <a:pt x="1116734" y="143192"/>
                        <a:pt x="1008882" y="77543"/>
                      </a:cubicBezTo>
                      <a:cubicBezTo>
                        <a:pt x="901030" y="11894"/>
                        <a:pt x="800211" y="-13897"/>
                        <a:pt x="643122" y="7204"/>
                      </a:cubicBezTo>
                      <a:cubicBezTo>
                        <a:pt x="486033" y="28305"/>
                        <a:pt x="171854" y="112712"/>
                        <a:pt x="66346" y="204152"/>
                      </a:cubicBezTo>
                      <a:cubicBezTo>
                        <a:pt x="-39162" y="295592"/>
                        <a:pt x="45245" y="403444"/>
                        <a:pt x="38211" y="555844"/>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Forme libre 66"/>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Forme libre 67"/>
                <p:cNvSpPr/>
                <p:nvPr/>
              </p:nvSpPr>
              <p:spPr>
                <a:xfrm>
                  <a:off x="7558109" y="1052736"/>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9" name="Forme libre 68"/>
                <p:cNvSpPr/>
                <p:nvPr/>
              </p:nvSpPr>
              <p:spPr>
                <a:xfrm>
                  <a:off x="7843323" y="1469084"/>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0" name="Forme libre 69"/>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1" name="Forme libre 70"/>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72" name="Groupe 24"/>
                <p:cNvGrpSpPr/>
                <p:nvPr/>
              </p:nvGrpSpPr>
              <p:grpSpPr>
                <a:xfrm rot="526458">
                  <a:off x="6295479" y="1953742"/>
                  <a:ext cx="1005462" cy="976040"/>
                  <a:chOff x="1845978" y="2708920"/>
                  <a:chExt cx="843532" cy="698050"/>
                </a:xfrm>
              </p:grpSpPr>
              <p:sp>
                <p:nvSpPr>
                  <p:cNvPr id="74" name="Organigramme : Connecteur 73"/>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rganigramme : Connecteur 74"/>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Forme libre 75"/>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7" name="Forme libre 76"/>
                  <p:cNvSpPr/>
                  <p:nvPr/>
                </p:nvSpPr>
                <p:spPr>
                  <a:xfrm rot="20561424">
                    <a:off x="2070805" y="3252849"/>
                    <a:ext cx="470116" cy="154121"/>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78" name="Ellipse 77"/>
                  <p:cNvSpPr/>
                  <p:nvPr/>
                </p:nvSpPr>
                <p:spPr>
                  <a:xfrm rot="749174">
                    <a:off x="1845978" y="3011616"/>
                    <a:ext cx="193867" cy="116320"/>
                  </a:xfrm>
                  <a:prstGeom prst="ellipse">
                    <a:avLst/>
                  </a:prstGeom>
                  <a:solidFill>
                    <a:srgbClr val="FF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Ellipse 78"/>
                  <p:cNvSpPr/>
                  <p:nvPr/>
                </p:nvSpPr>
                <p:spPr>
                  <a:xfrm rot="20850826" flipH="1">
                    <a:off x="2495643" y="3023084"/>
                    <a:ext cx="193867" cy="116320"/>
                  </a:xfrm>
                  <a:prstGeom prst="ellipse">
                    <a:avLst/>
                  </a:prstGeom>
                  <a:solidFill>
                    <a:srgbClr val="FF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3" name="Forme libre 72"/>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2" name="Groupe 51"/>
              <p:cNvGrpSpPr/>
              <p:nvPr/>
            </p:nvGrpSpPr>
            <p:grpSpPr>
              <a:xfrm rot="736020">
                <a:off x="6333966" y="2022511"/>
                <a:ext cx="1362922" cy="464362"/>
                <a:chOff x="6242703" y="1801227"/>
                <a:chExt cx="1592397" cy="542547"/>
              </a:xfrm>
            </p:grpSpPr>
            <p:sp>
              <p:nvSpPr>
                <p:cNvPr id="62" name="Organigramme : Connecteur 61"/>
                <p:cNvSpPr/>
                <p:nvPr/>
              </p:nvSpPr>
              <p:spPr>
                <a:xfrm rot="21372764">
                  <a:off x="6242703" y="1848913"/>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Organigramme : Connecteur 62"/>
                <p:cNvSpPr/>
                <p:nvPr/>
              </p:nvSpPr>
              <p:spPr>
                <a:xfrm rot="21372764">
                  <a:off x="6957744" y="1801227"/>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4" name="Connecteur droit 63"/>
                <p:cNvCxnSpPr>
                  <a:stCxn id="63" idx="6"/>
                  <a:endCxn id="73" idx="8"/>
                </p:cNvCxnSpPr>
                <p:nvPr/>
              </p:nvCxnSpPr>
              <p:spPr>
                <a:xfrm rot="20863980">
                  <a:off x="7456269" y="1991153"/>
                  <a:ext cx="378831" cy="80294"/>
                </a:xfrm>
                <a:prstGeom prst="line">
                  <a:avLst/>
                </a:prstGeom>
                <a:ln w="3175"/>
              </p:spPr>
              <p:style>
                <a:lnRef idx="1">
                  <a:schemeClr val="dk1"/>
                </a:lnRef>
                <a:fillRef idx="0">
                  <a:schemeClr val="dk1"/>
                </a:fillRef>
                <a:effectRef idx="0">
                  <a:schemeClr val="dk1"/>
                </a:effectRef>
                <a:fontRef idx="minor">
                  <a:schemeClr val="tx1"/>
                </a:fontRef>
              </p:style>
            </p:cxnSp>
            <p:sp>
              <p:nvSpPr>
                <p:cNvPr id="65" name="Forme libre 64"/>
                <p:cNvSpPr/>
                <p:nvPr/>
              </p:nvSpPr>
              <p:spPr>
                <a:xfrm rot="21372764" flipV="1">
                  <a:off x="6736403" y="2052879"/>
                  <a:ext cx="223235" cy="48267"/>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3" name="Groupe 52"/>
              <p:cNvGrpSpPr/>
              <p:nvPr/>
            </p:nvGrpSpPr>
            <p:grpSpPr>
              <a:xfrm>
                <a:off x="5700520" y="3403496"/>
                <a:ext cx="2089206" cy="1797891"/>
                <a:chOff x="5700520" y="3403496"/>
                <a:chExt cx="2089206" cy="1797891"/>
              </a:xfrm>
            </p:grpSpPr>
            <p:sp>
              <p:nvSpPr>
                <p:cNvPr id="54" name="Forme libre 53"/>
                <p:cNvSpPr/>
                <p:nvPr/>
              </p:nvSpPr>
              <p:spPr>
                <a:xfrm rot="264683">
                  <a:off x="5700520" y="3513796"/>
                  <a:ext cx="2089206" cy="1681125"/>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 name="connsiteX0" fmla="*/ 1216413 w 2478728"/>
                    <a:gd name="connsiteY0" fmla="*/ 64561 h 804355"/>
                    <a:gd name="connsiteX1" fmla="*/ 1535389 w 2478728"/>
                    <a:gd name="connsiteY1" fmla="*/ 766 h 804355"/>
                    <a:gd name="connsiteX2" fmla="*/ 1790571 w 2478728"/>
                    <a:gd name="connsiteY2" fmla="*/ 117724 h 804355"/>
                    <a:gd name="connsiteX3" fmla="*/ 2109548 w 2478728"/>
                    <a:gd name="connsiteY3" fmla="*/ 149622 h 804355"/>
                    <a:gd name="connsiteX4" fmla="*/ 2471055 w 2478728"/>
                    <a:gd name="connsiteY4" fmla="*/ 564292 h 804355"/>
                    <a:gd name="connsiteX5" fmla="*/ 2162710 w 2478728"/>
                    <a:gd name="connsiteY5" fmla="*/ 787575 h 804355"/>
                    <a:gd name="connsiteX6" fmla="*/ 248850 w 2478728"/>
                    <a:gd name="connsiteY6" fmla="*/ 776943 h 804355"/>
                    <a:gd name="connsiteX7" fmla="*/ 25866 w 2478728"/>
                    <a:gd name="connsiteY7" fmla="*/ 685832 h 804355"/>
                    <a:gd name="connsiteX8" fmla="*/ 270115 w 2478728"/>
                    <a:gd name="connsiteY8" fmla="*/ 170887 h 804355"/>
                    <a:gd name="connsiteX9" fmla="*/ 610357 w 2478728"/>
                    <a:gd name="connsiteY9" fmla="*/ 107092 h 804355"/>
                    <a:gd name="connsiteX10" fmla="*/ 886803 w 2478728"/>
                    <a:gd name="connsiteY10" fmla="*/ 11399 h 804355"/>
                    <a:gd name="connsiteX11" fmla="*/ 1216413 w 2478728"/>
                    <a:gd name="connsiteY11" fmla="*/ 64561 h 804355"/>
                    <a:gd name="connsiteX0" fmla="*/ 1205944 w 2468259"/>
                    <a:gd name="connsiteY0" fmla="*/ 64561 h 804355"/>
                    <a:gd name="connsiteX1" fmla="*/ 1524920 w 2468259"/>
                    <a:gd name="connsiteY1" fmla="*/ 766 h 804355"/>
                    <a:gd name="connsiteX2" fmla="*/ 1780102 w 2468259"/>
                    <a:gd name="connsiteY2" fmla="*/ 117724 h 804355"/>
                    <a:gd name="connsiteX3" fmla="*/ 2099079 w 2468259"/>
                    <a:gd name="connsiteY3" fmla="*/ 149622 h 804355"/>
                    <a:gd name="connsiteX4" fmla="*/ 2460586 w 2468259"/>
                    <a:gd name="connsiteY4" fmla="*/ 564292 h 804355"/>
                    <a:gd name="connsiteX5" fmla="*/ 2152241 w 2468259"/>
                    <a:gd name="connsiteY5" fmla="*/ 787575 h 804355"/>
                    <a:gd name="connsiteX6" fmla="*/ 238381 w 2468259"/>
                    <a:gd name="connsiteY6" fmla="*/ 776943 h 804355"/>
                    <a:gd name="connsiteX7" fmla="*/ 15397 w 2468259"/>
                    <a:gd name="connsiteY7" fmla="*/ 685832 h 804355"/>
                    <a:gd name="connsiteX8" fmla="*/ 259646 w 2468259"/>
                    <a:gd name="connsiteY8" fmla="*/ 170887 h 804355"/>
                    <a:gd name="connsiteX9" fmla="*/ 599888 w 2468259"/>
                    <a:gd name="connsiteY9" fmla="*/ 107092 h 804355"/>
                    <a:gd name="connsiteX10" fmla="*/ 876334 w 2468259"/>
                    <a:gd name="connsiteY10" fmla="*/ 11399 h 804355"/>
                    <a:gd name="connsiteX11" fmla="*/ 1205944 w 2468259"/>
                    <a:gd name="connsiteY11" fmla="*/ 64561 h 804355"/>
                    <a:gd name="connsiteX0" fmla="*/ 1191207 w 2451381"/>
                    <a:gd name="connsiteY0" fmla="*/ 64561 h 813547"/>
                    <a:gd name="connsiteX1" fmla="*/ 1510183 w 2451381"/>
                    <a:gd name="connsiteY1" fmla="*/ 766 h 813547"/>
                    <a:gd name="connsiteX2" fmla="*/ 1765365 w 2451381"/>
                    <a:gd name="connsiteY2" fmla="*/ 117724 h 813547"/>
                    <a:gd name="connsiteX3" fmla="*/ 2084342 w 2451381"/>
                    <a:gd name="connsiteY3" fmla="*/ 149622 h 813547"/>
                    <a:gd name="connsiteX4" fmla="*/ 2445849 w 2451381"/>
                    <a:gd name="connsiteY4" fmla="*/ 564292 h 813547"/>
                    <a:gd name="connsiteX5" fmla="*/ 2137504 w 2451381"/>
                    <a:gd name="connsiteY5" fmla="*/ 787575 h 813547"/>
                    <a:gd name="connsiteX6" fmla="*/ 317939 w 2451381"/>
                    <a:gd name="connsiteY6" fmla="*/ 797625 h 813547"/>
                    <a:gd name="connsiteX7" fmla="*/ 660 w 2451381"/>
                    <a:gd name="connsiteY7" fmla="*/ 685832 h 813547"/>
                    <a:gd name="connsiteX8" fmla="*/ 244909 w 2451381"/>
                    <a:gd name="connsiteY8" fmla="*/ 170887 h 813547"/>
                    <a:gd name="connsiteX9" fmla="*/ 585151 w 2451381"/>
                    <a:gd name="connsiteY9" fmla="*/ 107092 h 813547"/>
                    <a:gd name="connsiteX10" fmla="*/ 861597 w 2451381"/>
                    <a:gd name="connsiteY10" fmla="*/ 11399 h 813547"/>
                    <a:gd name="connsiteX11" fmla="*/ 1191207 w 2451381"/>
                    <a:gd name="connsiteY11" fmla="*/ 64561 h 813547"/>
                    <a:gd name="connsiteX0" fmla="*/ 1191207 w 2445884"/>
                    <a:gd name="connsiteY0" fmla="*/ 64561 h 800850"/>
                    <a:gd name="connsiteX1" fmla="*/ 1510183 w 2445884"/>
                    <a:gd name="connsiteY1" fmla="*/ 766 h 800850"/>
                    <a:gd name="connsiteX2" fmla="*/ 1765365 w 2445884"/>
                    <a:gd name="connsiteY2" fmla="*/ 117724 h 800850"/>
                    <a:gd name="connsiteX3" fmla="*/ 2084342 w 2445884"/>
                    <a:gd name="connsiteY3" fmla="*/ 149622 h 800850"/>
                    <a:gd name="connsiteX4" fmla="*/ 2445849 w 2445884"/>
                    <a:gd name="connsiteY4" fmla="*/ 564292 h 800850"/>
                    <a:gd name="connsiteX5" fmla="*/ 2063096 w 2445884"/>
                    <a:gd name="connsiteY5" fmla="*/ 752008 h 800850"/>
                    <a:gd name="connsiteX6" fmla="*/ 317939 w 2445884"/>
                    <a:gd name="connsiteY6" fmla="*/ 797625 h 800850"/>
                    <a:gd name="connsiteX7" fmla="*/ 660 w 2445884"/>
                    <a:gd name="connsiteY7" fmla="*/ 685832 h 800850"/>
                    <a:gd name="connsiteX8" fmla="*/ 244909 w 2445884"/>
                    <a:gd name="connsiteY8" fmla="*/ 170887 h 800850"/>
                    <a:gd name="connsiteX9" fmla="*/ 585151 w 2445884"/>
                    <a:gd name="connsiteY9" fmla="*/ 107092 h 800850"/>
                    <a:gd name="connsiteX10" fmla="*/ 861597 w 2445884"/>
                    <a:gd name="connsiteY10" fmla="*/ 11399 h 800850"/>
                    <a:gd name="connsiteX11" fmla="*/ 1191207 w 2445884"/>
                    <a:gd name="connsiteY11" fmla="*/ 64561 h 800850"/>
                    <a:gd name="connsiteX0" fmla="*/ 1191207 w 2370655"/>
                    <a:gd name="connsiteY0" fmla="*/ 64561 h 800542"/>
                    <a:gd name="connsiteX1" fmla="*/ 1510183 w 2370655"/>
                    <a:gd name="connsiteY1" fmla="*/ 766 h 800542"/>
                    <a:gd name="connsiteX2" fmla="*/ 1765365 w 2370655"/>
                    <a:gd name="connsiteY2" fmla="*/ 117724 h 800542"/>
                    <a:gd name="connsiteX3" fmla="*/ 2084342 w 2370655"/>
                    <a:gd name="connsiteY3" fmla="*/ 149622 h 800542"/>
                    <a:gd name="connsiteX4" fmla="*/ 2370606 w 2370655"/>
                    <a:gd name="connsiteY4" fmla="*/ 585716 h 800542"/>
                    <a:gd name="connsiteX5" fmla="*/ 2063096 w 2370655"/>
                    <a:gd name="connsiteY5" fmla="*/ 752008 h 800542"/>
                    <a:gd name="connsiteX6" fmla="*/ 317939 w 2370655"/>
                    <a:gd name="connsiteY6" fmla="*/ 797625 h 800542"/>
                    <a:gd name="connsiteX7" fmla="*/ 660 w 2370655"/>
                    <a:gd name="connsiteY7" fmla="*/ 685832 h 800542"/>
                    <a:gd name="connsiteX8" fmla="*/ 244909 w 2370655"/>
                    <a:gd name="connsiteY8" fmla="*/ 170887 h 800542"/>
                    <a:gd name="connsiteX9" fmla="*/ 585151 w 2370655"/>
                    <a:gd name="connsiteY9" fmla="*/ 107092 h 800542"/>
                    <a:gd name="connsiteX10" fmla="*/ 861597 w 2370655"/>
                    <a:gd name="connsiteY10" fmla="*/ 11399 h 800542"/>
                    <a:gd name="connsiteX11" fmla="*/ 1191207 w 2370655"/>
                    <a:gd name="connsiteY11" fmla="*/ 64561 h 8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55" h="800542">
                      <a:moveTo>
                        <a:pt x="1191207" y="64561"/>
                      </a:moveTo>
                      <a:cubicBezTo>
                        <a:pt x="1299305" y="62789"/>
                        <a:pt x="1414490" y="-8095"/>
                        <a:pt x="1510183" y="766"/>
                      </a:cubicBezTo>
                      <a:cubicBezTo>
                        <a:pt x="1605876" y="9627"/>
                        <a:pt x="1669672" y="92915"/>
                        <a:pt x="1765365" y="117724"/>
                      </a:cubicBezTo>
                      <a:cubicBezTo>
                        <a:pt x="1861058" y="142533"/>
                        <a:pt x="1983469" y="71623"/>
                        <a:pt x="2084342" y="149622"/>
                      </a:cubicBezTo>
                      <a:cubicBezTo>
                        <a:pt x="2185215" y="227621"/>
                        <a:pt x="2374147" y="485318"/>
                        <a:pt x="2370606" y="585716"/>
                      </a:cubicBezTo>
                      <a:cubicBezTo>
                        <a:pt x="2367065" y="686114"/>
                        <a:pt x="2405207" y="716690"/>
                        <a:pt x="2063096" y="752008"/>
                      </a:cubicBezTo>
                      <a:cubicBezTo>
                        <a:pt x="1720985" y="787326"/>
                        <a:pt x="661678" y="808654"/>
                        <a:pt x="317939" y="797625"/>
                      </a:cubicBezTo>
                      <a:cubicBezTo>
                        <a:pt x="-25800" y="786596"/>
                        <a:pt x="12832" y="790288"/>
                        <a:pt x="660" y="685832"/>
                      </a:cubicBezTo>
                      <a:cubicBezTo>
                        <a:pt x="-11512" y="581376"/>
                        <a:pt x="147494" y="267344"/>
                        <a:pt x="244909" y="170887"/>
                      </a:cubicBezTo>
                      <a:cubicBezTo>
                        <a:pt x="342324" y="74430"/>
                        <a:pt x="482370" y="133673"/>
                        <a:pt x="585151" y="107092"/>
                      </a:cubicBezTo>
                      <a:cubicBezTo>
                        <a:pt x="687932" y="80511"/>
                        <a:pt x="757044" y="16715"/>
                        <a:pt x="861597" y="11399"/>
                      </a:cubicBezTo>
                      <a:cubicBezTo>
                        <a:pt x="966150" y="6083"/>
                        <a:pt x="1083109" y="66333"/>
                        <a:pt x="1191207" y="64561"/>
                      </a:cubicBezTo>
                      <a:close/>
                    </a:path>
                  </a:pathLst>
                </a:custGeom>
                <a:solidFill>
                  <a:srgbClr val="ACDEE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rot="21262723">
                  <a:off x="6327599" y="3520961"/>
                  <a:ext cx="906159" cy="889378"/>
                </a:xfrm>
                <a:custGeom>
                  <a:avLst/>
                  <a:gdLst>
                    <a:gd name="connsiteX0" fmla="*/ 332509 w 1828800"/>
                    <a:gd name="connsiteY0" fmla="*/ 0 h 1468582"/>
                    <a:gd name="connsiteX1" fmla="*/ 0 w 1828800"/>
                    <a:gd name="connsiteY1" fmla="*/ 471054 h 1468582"/>
                    <a:gd name="connsiteX2" fmla="*/ 221673 w 1828800"/>
                    <a:gd name="connsiteY2" fmla="*/ 1302327 h 1468582"/>
                    <a:gd name="connsiteX3" fmla="*/ 692727 w 1828800"/>
                    <a:gd name="connsiteY3" fmla="*/ 540327 h 1468582"/>
                    <a:gd name="connsiteX4" fmla="*/ 720436 w 1828800"/>
                    <a:gd name="connsiteY4" fmla="*/ 1468582 h 1468582"/>
                    <a:gd name="connsiteX5" fmla="*/ 1828800 w 1828800"/>
                    <a:gd name="connsiteY5" fmla="*/ 152400 h 1468582"/>
                    <a:gd name="connsiteX6" fmla="*/ 762000 w 1828800"/>
                    <a:gd name="connsiteY6" fmla="*/ 360218 h 1468582"/>
                    <a:gd name="connsiteX7" fmla="*/ 332509 w 1828800"/>
                    <a:gd name="connsiteY7" fmla="*/ 0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468582">
                      <a:moveTo>
                        <a:pt x="332509" y="0"/>
                      </a:moveTo>
                      <a:lnTo>
                        <a:pt x="0" y="471054"/>
                      </a:lnTo>
                      <a:lnTo>
                        <a:pt x="221673" y="1302327"/>
                      </a:lnTo>
                      <a:lnTo>
                        <a:pt x="692727" y="540327"/>
                      </a:lnTo>
                      <a:lnTo>
                        <a:pt x="720436" y="1468582"/>
                      </a:lnTo>
                      <a:lnTo>
                        <a:pt x="1828800" y="152400"/>
                      </a:lnTo>
                      <a:lnTo>
                        <a:pt x="762000" y="360218"/>
                      </a:lnTo>
                      <a:lnTo>
                        <a:pt x="33250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6" name="Groupe 37"/>
                <p:cNvGrpSpPr/>
                <p:nvPr/>
              </p:nvGrpSpPr>
              <p:grpSpPr>
                <a:xfrm>
                  <a:off x="6226915" y="3403496"/>
                  <a:ext cx="881249" cy="826440"/>
                  <a:chOff x="3005639" y="677702"/>
                  <a:chExt cx="1710377" cy="2149764"/>
                </a:xfrm>
              </p:grpSpPr>
              <p:sp>
                <p:nvSpPr>
                  <p:cNvPr id="60" name="Forme libre 59"/>
                  <p:cNvSpPr/>
                  <p:nvPr/>
                </p:nvSpPr>
                <p:spPr>
                  <a:xfrm>
                    <a:off x="3005639"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1" name="Forme libre 60"/>
                  <p:cNvSpPr/>
                  <p:nvPr/>
                </p:nvSpPr>
                <p:spPr>
                  <a:xfrm flipH="1">
                    <a:off x="3328253"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57" name="Forme libre 56"/>
                <p:cNvSpPr/>
                <p:nvPr/>
              </p:nvSpPr>
              <p:spPr>
                <a:xfrm>
                  <a:off x="6616158" y="3860483"/>
                  <a:ext cx="45719" cy="1340904"/>
                </a:xfrm>
                <a:custGeom>
                  <a:avLst/>
                  <a:gdLst>
                    <a:gd name="connsiteX0" fmla="*/ 118950 w 118950"/>
                    <a:gd name="connsiteY0" fmla="*/ 0 h 1337310"/>
                    <a:gd name="connsiteX1" fmla="*/ 1793 w 118950"/>
                    <a:gd name="connsiteY1" fmla="*/ 542925 h 1337310"/>
                    <a:gd name="connsiteX2" fmla="*/ 58943 w 118950"/>
                    <a:gd name="connsiteY2" fmla="*/ 1337310 h 1337310"/>
                  </a:gdLst>
                  <a:ahLst/>
                  <a:cxnLst>
                    <a:cxn ang="0">
                      <a:pos x="connsiteX0" y="connsiteY0"/>
                    </a:cxn>
                    <a:cxn ang="0">
                      <a:pos x="connsiteX1" y="connsiteY1"/>
                    </a:cxn>
                    <a:cxn ang="0">
                      <a:pos x="connsiteX2" y="connsiteY2"/>
                    </a:cxn>
                  </a:cxnLst>
                  <a:rect l="l" t="t" r="r" b="b"/>
                  <a:pathLst>
                    <a:path w="118950" h="1337310">
                      <a:moveTo>
                        <a:pt x="118950" y="0"/>
                      </a:moveTo>
                      <a:cubicBezTo>
                        <a:pt x="65372" y="160020"/>
                        <a:pt x="11794" y="320040"/>
                        <a:pt x="1793" y="542925"/>
                      </a:cubicBezTo>
                      <a:cubicBezTo>
                        <a:pt x="-8208" y="765810"/>
                        <a:pt x="25367" y="1051560"/>
                        <a:pt x="58943" y="13373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Forme libre 57"/>
                <p:cNvSpPr/>
                <p:nvPr/>
              </p:nvSpPr>
              <p:spPr>
                <a:xfrm>
                  <a:off x="6046124" y="3724102"/>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Forme libre 58"/>
                <p:cNvSpPr/>
                <p:nvPr/>
              </p:nvSpPr>
              <p:spPr>
                <a:xfrm flipH="1">
                  <a:off x="7278352" y="3815138"/>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46" name="Groupe 45"/>
            <p:cNvGrpSpPr/>
            <p:nvPr/>
          </p:nvGrpSpPr>
          <p:grpSpPr>
            <a:xfrm rot="732152">
              <a:off x="7780546" y="3378268"/>
              <a:ext cx="177143" cy="347184"/>
              <a:chOff x="5281403" y="1727548"/>
              <a:chExt cx="177143" cy="347184"/>
            </a:xfrm>
          </p:grpSpPr>
          <p:sp>
            <p:nvSpPr>
              <p:cNvPr id="47" name="Organigramme : Connecteur 46"/>
              <p:cNvSpPr/>
              <p:nvPr/>
            </p:nvSpPr>
            <p:spPr>
              <a:xfrm rot="584299" flipH="1">
                <a:off x="5281403" y="172754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Forme libre 47"/>
              <p:cNvSpPr/>
              <p:nvPr/>
            </p:nvSpPr>
            <p:spPr>
              <a:xfrm rot="62152" flipH="1">
                <a:off x="5353166" y="1799994"/>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49" name="Organigramme : Connecteur 48"/>
              <p:cNvSpPr/>
              <p:nvPr/>
            </p:nvSpPr>
            <p:spPr>
              <a:xfrm rot="21372764">
                <a:off x="5297814" y="2011103"/>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pic>
        <p:nvPicPr>
          <p:cNvPr id="80"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5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p:cNvSpPr/>
          <p:nvPr/>
        </p:nvSpPr>
        <p:spPr>
          <a:xfrm rot="5400000" flipH="1">
            <a:off x="-2573443" y="2559333"/>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7" name="Tableau 6"/>
          <p:cNvGraphicFramePr>
            <a:graphicFrameLocks noGrp="1"/>
          </p:cNvGraphicFramePr>
          <p:nvPr>
            <p:extLst>
              <p:ext uri="{D42A27DB-BD31-4B8C-83A1-F6EECF244321}">
                <p14:modId xmlns:p14="http://schemas.microsoft.com/office/powerpoint/2010/main" val="162112093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b="0" dirty="0"/>
                        <a:t>RECUEIL DE DONNÉES</a:t>
                      </a:r>
                    </a:p>
                  </a:txBody>
                  <a:tcPr anchor="ctr">
                    <a:solidFill>
                      <a:schemeClr val="accent1">
                        <a:lumMod val="40000"/>
                        <a:lumOff val="60000"/>
                      </a:schemeClr>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8" name="ZoneTexte 7"/>
          <p:cNvSpPr txBox="1"/>
          <p:nvPr/>
        </p:nvSpPr>
        <p:spPr>
          <a:xfrm>
            <a:off x="1034715" y="2536917"/>
            <a:ext cx="8936725" cy="1938992"/>
          </a:xfrm>
          <a:prstGeom prst="rect">
            <a:avLst/>
          </a:prstGeom>
          <a:noFill/>
        </p:spPr>
        <p:txBody>
          <a:bodyPr wrap="square" rtlCol="0">
            <a:spAutoFit/>
          </a:bodyPr>
          <a:lstStyle/>
          <a:p>
            <a:r>
              <a:rPr lang="fr-FR" sz="1600" dirty="0"/>
              <a:t>Dans la nuit du 23 au 24 juin 2024, Madame Lara CÉTAMOL, 81 ans, chute à son domicile.</a:t>
            </a:r>
          </a:p>
          <a:p>
            <a:endParaRPr lang="fr-FR" sz="1600" dirty="0"/>
          </a:p>
          <a:p>
            <a:r>
              <a:rPr lang="fr-FR" sz="1600" dirty="0"/>
              <a:t>Confuse et agitée pendant les heures qui suivent sa chute, son mari décide d’appeler leur médecin traitant. Après l’avoir auscultée, ce dernier adresse la patiente aux urgences pour explorations.</a:t>
            </a:r>
          </a:p>
          <a:p>
            <a:endParaRPr lang="fr-FR" sz="1600" dirty="0"/>
          </a:p>
          <a:p>
            <a:pPr>
              <a:lnSpc>
                <a:spcPct val="150000"/>
              </a:lnSpc>
            </a:pPr>
            <a:r>
              <a:rPr lang="fr-FR" sz="1600" dirty="0"/>
              <a:t>Elle a bénéficié d’une conciliation médicamenteuse à son arrivée aux urgences.</a:t>
            </a:r>
          </a:p>
        </p:txBody>
      </p:sp>
      <p:sp>
        <p:nvSpPr>
          <p:cNvPr id="2" name="Forme libre 1"/>
          <p:cNvSpPr/>
          <p:nvPr/>
        </p:nvSpPr>
        <p:spPr>
          <a:xfrm rot="18409495">
            <a:off x="9615676" y="1371939"/>
            <a:ext cx="570886" cy="548237"/>
          </a:xfrm>
          <a:custGeom>
            <a:avLst/>
            <a:gdLst>
              <a:gd name="connsiteX0" fmla="*/ 1443614 w 3426409"/>
              <a:gd name="connsiteY0" fmla="*/ 1537022 h 2371032"/>
              <a:gd name="connsiteX1" fmla="*/ 1014989 w 3426409"/>
              <a:gd name="connsiteY1" fmla="*/ 1336997 h 2371032"/>
              <a:gd name="connsiteX2" fmla="*/ 1367414 w 3426409"/>
              <a:gd name="connsiteY2" fmla="*/ 984572 h 2371032"/>
              <a:gd name="connsiteX3" fmla="*/ 2119889 w 3426409"/>
              <a:gd name="connsiteY3" fmla="*/ 1222697 h 2371032"/>
              <a:gd name="connsiteX4" fmla="*/ 2034164 w 3426409"/>
              <a:gd name="connsiteY4" fmla="*/ 1565597 h 2371032"/>
              <a:gd name="connsiteX5" fmla="*/ 1576964 w 3426409"/>
              <a:gd name="connsiteY5" fmla="*/ 1898972 h 2371032"/>
              <a:gd name="connsiteX6" fmla="*/ 834014 w 3426409"/>
              <a:gd name="connsiteY6" fmla="*/ 1851347 h 2371032"/>
              <a:gd name="connsiteX7" fmla="*/ 424439 w 3426409"/>
              <a:gd name="connsiteY7" fmla="*/ 1232222 h 2371032"/>
              <a:gd name="connsiteX8" fmla="*/ 1043564 w 3426409"/>
              <a:gd name="connsiteY8" fmla="*/ 736922 h 2371032"/>
              <a:gd name="connsiteX9" fmla="*/ 1843664 w 3426409"/>
              <a:gd name="connsiteY9" fmla="*/ 622622 h 2371032"/>
              <a:gd name="connsiteX10" fmla="*/ 2681864 w 3426409"/>
              <a:gd name="connsiteY10" fmla="*/ 1098872 h 2371032"/>
              <a:gd name="connsiteX11" fmla="*/ 2586614 w 3426409"/>
              <a:gd name="connsiteY11" fmla="*/ 1832297 h 2371032"/>
              <a:gd name="connsiteX12" fmla="*/ 1929389 w 3426409"/>
              <a:gd name="connsiteY12" fmla="*/ 2184722 h 2371032"/>
              <a:gd name="connsiteX13" fmla="*/ 957839 w 3426409"/>
              <a:gd name="connsiteY13" fmla="*/ 2356172 h 2371032"/>
              <a:gd name="connsiteX14" fmla="*/ 91064 w 3426409"/>
              <a:gd name="connsiteY14" fmla="*/ 1813247 h 2371032"/>
              <a:gd name="connsiteX15" fmla="*/ 52964 w 3426409"/>
              <a:gd name="connsiteY15" fmla="*/ 1156022 h 2371032"/>
              <a:gd name="connsiteX16" fmla="*/ 329189 w 3426409"/>
              <a:gd name="connsiteY16" fmla="*/ 536897 h 2371032"/>
              <a:gd name="connsiteX17" fmla="*/ 1186439 w 3426409"/>
              <a:gd name="connsiteY17" fmla="*/ 22547 h 2371032"/>
              <a:gd name="connsiteX18" fmla="*/ 2491364 w 3426409"/>
              <a:gd name="connsiteY18" fmla="*/ 165422 h 2371032"/>
              <a:gd name="connsiteX19" fmla="*/ 3320039 w 3426409"/>
              <a:gd name="connsiteY19" fmla="*/ 822647 h 2371032"/>
              <a:gd name="connsiteX20" fmla="*/ 3386714 w 3426409"/>
              <a:gd name="connsiteY20" fmla="*/ 1879922 h 2371032"/>
              <a:gd name="connsiteX21" fmla="*/ 3053339 w 3426409"/>
              <a:gd name="connsiteY21" fmla="*/ 2365697 h 237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6409" h="2371032">
                <a:moveTo>
                  <a:pt x="1443614" y="1537022"/>
                </a:moveTo>
                <a:cubicBezTo>
                  <a:pt x="1235651" y="1483047"/>
                  <a:pt x="1027689" y="1429072"/>
                  <a:pt x="1014989" y="1336997"/>
                </a:cubicBezTo>
                <a:cubicBezTo>
                  <a:pt x="1002289" y="1244922"/>
                  <a:pt x="1183264" y="1003622"/>
                  <a:pt x="1367414" y="984572"/>
                </a:cubicBezTo>
                <a:cubicBezTo>
                  <a:pt x="1551564" y="965522"/>
                  <a:pt x="2008764" y="1125860"/>
                  <a:pt x="2119889" y="1222697"/>
                </a:cubicBezTo>
                <a:cubicBezTo>
                  <a:pt x="2231014" y="1319534"/>
                  <a:pt x="2124652" y="1452884"/>
                  <a:pt x="2034164" y="1565597"/>
                </a:cubicBezTo>
                <a:cubicBezTo>
                  <a:pt x="1943677" y="1678310"/>
                  <a:pt x="1776989" y="1851347"/>
                  <a:pt x="1576964" y="1898972"/>
                </a:cubicBezTo>
                <a:cubicBezTo>
                  <a:pt x="1376939" y="1946597"/>
                  <a:pt x="1026101" y="1962472"/>
                  <a:pt x="834014" y="1851347"/>
                </a:cubicBezTo>
                <a:cubicBezTo>
                  <a:pt x="641927" y="1740222"/>
                  <a:pt x="389514" y="1417959"/>
                  <a:pt x="424439" y="1232222"/>
                </a:cubicBezTo>
                <a:cubicBezTo>
                  <a:pt x="459364" y="1046485"/>
                  <a:pt x="807027" y="838522"/>
                  <a:pt x="1043564" y="736922"/>
                </a:cubicBezTo>
                <a:cubicBezTo>
                  <a:pt x="1280101" y="635322"/>
                  <a:pt x="1570614" y="562297"/>
                  <a:pt x="1843664" y="622622"/>
                </a:cubicBezTo>
                <a:cubicBezTo>
                  <a:pt x="2116714" y="682947"/>
                  <a:pt x="2558039" y="897259"/>
                  <a:pt x="2681864" y="1098872"/>
                </a:cubicBezTo>
                <a:cubicBezTo>
                  <a:pt x="2805689" y="1300485"/>
                  <a:pt x="2712027" y="1651322"/>
                  <a:pt x="2586614" y="1832297"/>
                </a:cubicBezTo>
                <a:cubicBezTo>
                  <a:pt x="2461201" y="2013272"/>
                  <a:pt x="2200851" y="2097410"/>
                  <a:pt x="1929389" y="2184722"/>
                </a:cubicBezTo>
                <a:cubicBezTo>
                  <a:pt x="1657927" y="2272034"/>
                  <a:pt x="1264226" y="2418084"/>
                  <a:pt x="957839" y="2356172"/>
                </a:cubicBezTo>
                <a:cubicBezTo>
                  <a:pt x="651452" y="2294260"/>
                  <a:pt x="241876" y="2013272"/>
                  <a:pt x="91064" y="1813247"/>
                </a:cubicBezTo>
                <a:cubicBezTo>
                  <a:pt x="-59748" y="1613222"/>
                  <a:pt x="13277" y="1368747"/>
                  <a:pt x="52964" y="1156022"/>
                </a:cubicBezTo>
                <a:cubicBezTo>
                  <a:pt x="92651" y="943297"/>
                  <a:pt x="140277" y="725809"/>
                  <a:pt x="329189" y="536897"/>
                </a:cubicBezTo>
                <a:cubicBezTo>
                  <a:pt x="518101" y="347985"/>
                  <a:pt x="826077" y="84459"/>
                  <a:pt x="1186439" y="22547"/>
                </a:cubicBezTo>
                <a:cubicBezTo>
                  <a:pt x="1546801" y="-39365"/>
                  <a:pt x="2135764" y="32072"/>
                  <a:pt x="2491364" y="165422"/>
                </a:cubicBezTo>
                <a:cubicBezTo>
                  <a:pt x="2846964" y="298772"/>
                  <a:pt x="3170814" y="536897"/>
                  <a:pt x="3320039" y="822647"/>
                </a:cubicBezTo>
                <a:cubicBezTo>
                  <a:pt x="3469264" y="1108397"/>
                  <a:pt x="3431164" y="1622747"/>
                  <a:pt x="3386714" y="1879922"/>
                </a:cubicBezTo>
                <a:cubicBezTo>
                  <a:pt x="3342264" y="2137097"/>
                  <a:pt x="3197801" y="2251397"/>
                  <a:pt x="3053339" y="2365697"/>
                </a:cubicBezTo>
              </a:path>
            </a:pathLst>
          </a:custGeom>
          <a:noFill/>
          <a:ln w="3175">
            <a:solidFill>
              <a:srgbClr val="71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 name="Groupe 55"/>
          <p:cNvGrpSpPr/>
          <p:nvPr/>
        </p:nvGrpSpPr>
        <p:grpSpPr>
          <a:xfrm>
            <a:off x="10073912" y="1679726"/>
            <a:ext cx="1604641" cy="4943076"/>
            <a:chOff x="10073912" y="1679726"/>
            <a:chExt cx="1604641" cy="4943076"/>
          </a:xfrm>
          <a:effectLst>
            <a:outerShdw blurRad="50800" dist="38100" algn="l" rotWithShape="0">
              <a:prstClr val="black">
                <a:alpha val="40000"/>
              </a:prstClr>
            </a:outerShdw>
          </a:effectLst>
        </p:grpSpPr>
        <p:grpSp>
          <p:nvGrpSpPr>
            <p:cNvPr id="11" name="Groupe 10"/>
            <p:cNvGrpSpPr/>
            <p:nvPr/>
          </p:nvGrpSpPr>
          <p:grpSpPr>
            <a:xfrm flipH="1">
              <a:off x="10073912" y="1679726"/>
              <a:ext cx="1604641" cy="4943076"/>
              <a:chOff x="258371" y="280958"/>
              <a:chExt cx="2004451" cy="6174714"/>
            </a:xfrm>
          </p:grpSpPr>
          <p:grpSp>
            <p:nvGrpSpPr>
              <p:cNvPr id="12" name="Groupe 11"/>
              <p:cNvGrpSpPr/>
              <p:nvPr/>
            </p:nvGrpSpPr>
            <p:grpSpPr>
              <a:xfrm>
                <a:off x="258371" y="280958"/>
                <a:ext cx="2004451" cy="6174714"/>
                <a:chOff x="294299" y="279662"/>
                <a:chExt cx="2004445" cy="6174667"/>
              </a:xfrm>
            </p:grpSpPr>
            <p:grpSp>
              <p:nvGrpSpPr>
                <p:cNvPr id="18" name="Groupe 17"/>
                <p:cNvGrpSpPr/>
                <p:nvPr/>
              </p:nvGrpSpPr>
              <p:grpSpPr>
                <a:xfrm rot="21382582" flipH="1">
                  <a:off x="294299" y="279662"/>
                  <a:ext cx="2004445" cy="6174667"/>
                  <a:chOff x="6417400" y="324785"/>
                  <a:chExt cx="2004445" cy="6174667"/>
                </a:xfrm>
              </p:grpSpPr>
              <p:sp>
                <p:nvSpPr>
                  <p:cNvPr id="23" name="Forme libre 22"/>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4" name="Organigramme : Terminateur 23"/>
                  <p:cNvSpPr/>
                  <p:nvPr/>
                </p:nvSpPr>
                <p:spPr>
                  <a:xfrm rot="21308224">
                    <a:off x="7539400" y="5954734"/>
                    <a:ext cx="144016" cy="361695"/>
                  </a:xfrm>
                  <a:prstGeom prst="flowChartTerminator">
                    <a:avLst/>
                  </a:prstGeom>
                  <a:solidFill>
                    <a:srgbClr val="F8CB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Organigramme : Terminateur 24"/>
                  <p:cNvSpPr/>
                  <p:nvPr/>
                </p:nvSpPr>
                <p:spPr>
                  <a:xfrm rot="21352007">
                    <a:off x="7243587" y="6098216"/>
                    <a:ext cx="144016" cy="207490"/>
                  </a:xfrm>
                  <a:prstGeom prst="flowChartTerminator">
                    <a:avLst/>
                  </a:prstGeom>
                  <a:solidFill>
                    <a:srgbClr val="F8CB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Organigramme : Connecteur 25"/>
                  <p:cNvSpPr/>
                  <p:nvPr/>
                </p:nvSpPr>
                <p:spPr>
                  <a:xfrm>
                    <a:off x="7020272" y="6237312"/>
                    <a:ext cx="432048" cy="216024"/>
                  </a:xfrm>
                  <a:prstGeom prst="flowChartConnector">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175">
                        <a:solidFill>
                          <a:sysClr val="windowText" lastClr="000000"/>
                        </a:solidFill>
                      </a:ln>
                    </a:endParaRPr>
                  </a:p>
                </p:txBody>
              </p:sp>
              <p:sp>
                <p:nvSpPr>
                  <p:cNvPr id="28" name="Organigramme : Connecteur 27"/>
                  <p:cNvSpPr/>
                  <p:nvPr/>
                </p:nvSpPr>
                <p:spPr>
                  <a:xfrm rot="20814665">
                    <a:off x="7361463" y="6283428"/>
                    <a:ext cx="432048" cy="216024"/>
                  </a:xfrm>
                  <a:prstGeom prst="flowChartConnector">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175">
                        <a:solidFill>
                          <a:sysClr val="windowText" lastClr="000000"/>
                        </a:solidFill>
                      </a:ln>
                    </a:endParaRPr>
                  </a:p>
                </p:txBody>
              </p:sp>
              <p:sp>
                <p:nvSpPr>
                  <p:cNvPr id="29" name="Forme libre 28"/>
                  <p:cNvSpPr/>
                  <p:nvPr/>
                </p:nvSpPr>
                <p:spPr>
                  <a:xfrm>
                    <a:off x="6732240" y="4365104"/>
                    <a:ext cx="1080120" cy="1872208"/>
                  </a:xfrm>
                  <a:custGeom>
                    <a:avLst/>
                    <a:gdLst>
                      <a:gd name="connsiteX0" fmla="*/ 89453 w 1023731"/>
                      <a:gd name="connsiteY0" fmla="*/ 9939 h 1381539"/>
                      <a:gd name="connsiteX1" fmla="*/ 655983 w 1023731"/>
                      <a:gd name="connsiteY1" fmla="*/ 0 h 1381539"/>
                      <a:gd name="connsiteX2" fmla="*/ 765313 w 1023731"/>
                      <a:gd name="connsiteY2" fmla="*/ 228600 h 1381539"/>
                      <a:gd name="connsiteX3" fmla="*/ 974035 w 1023731"/>
                      <a:gd name="connsiteY3" fmla="*/ 377687 h 1381539"/>
                      <a:gd name="connsiteX4" fmla="*/ 1023731 w 1023731"/>
                      <a:gd name="connsiteY4" fmla="*/ 1073426 h 1381539"/>
                      <a:gd name="connsiteX5" fmla="*/ 983974 w 1023731"/>
                      <a:gd name="connsiteY5" fmla="*/ 1361661 h 1381539"/>
                      <a:gd name="connsiteX6" fmla="*/ 805070 w 1023731"/>
                      <a:gd name="connsiteY6" fmla="*/ 1381539 h 1381539"/>
                      <a:gd name="connsiteX7" fmla="*/ 805070 w 1023731"/>
                      <a:gd name="connsiteY7" fmla="*/ 1212574 h 1381539"/>
                      <a:gd name="connsiteX8" fmla="*/ 815009 w 1023731"/>
                      <a:gd name="connsiteY8" fmla="*/ 1381539 h 1381539"/>
                      <a:gd name="connsiteX9" fmla="*/ 735496 w 1023731"/>
                      <a:gd name="connsiteY9" fmla="*/ 1371600 h 1381539"/>
                      <a:gd name="connsiteX10" fmla="*/ 695740 w 1023731"/>
                      <a:gd name="connsiteY10" fmla="*/ 1023731 h 1381539"/>
                      <a:gd name="connsiteX11" fmla="*/ 556592 w 1023731"/>
                      <a:gd name="connsiteY11" fmla="*/ 596348 h 1381539"/>
                      <a:gd name="connsiteX12" fmla="*/ 705679 w 1023731"/>
                      <a:gd name="connsiteY12" fmla="*/ 1083366 h 1381539"/>
                      <a:gd name="connsiteX13" fmla="*/ 685800 w 1023731"/>
                      <a:gd name="connsiteY13" fmla="*/ 1371600 h 1381539"/>
                      <a:gd name="connsiteX14" fmla="*/ 467140 w 1023731"/>
                      <a:gd name="connsiteY14" fmla="*/ 1341783 h 1381539"/>
                      <a:gd name="connsiteX15" fmla="*/ 278296 w 1023731"/>
                      <a:gd name="connsiteY15" fmla="*/ 765313 h 1381539"/>
                      <a:gd name="connsiteX16" fmla="*/ 109331 w 1023731"/>
                      <a:gd name="connsiteY16" fmla="*/ 228600 h 1381539"/>
                      <a:gd name="connsiteX17" fmla="*/ 0 w 1023731"/>
                      <a:gd name="connsiteY17" fmla="*/ 49696 h 1381539"/>
                      <a:gd name="connsiteX18" fmla="*/ 89453 w 1023731"/>
                      <a:gd name="connsiteY18" fmla="*/ 9939 h 1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3731" h="1381539">
                        <a:moveTo>
                          <a:pt x="89453" y="9939"/>
                        </a:moveTo>
                        <a:lnTo>
                          <a:pt x="655983" y="0"/>
                        </a:lnTo>
                        <a:lnTo>
                          <a:pt x="765313" y="228600"/>
                        </a:lnTo>
                        <a:lnTo>
                          <a:pt x="974035" y="377687"/>
                        </a:lnTo>
                        <a:lnTo>
                          <a:pt x="1023731" y="1073426"/>
                        </a:lnTo>
                        <a:lnTo>
                          <a:pt x="983974" y="1361661"/>
                        </a:lnTo>
                        <a:lnTo>
                          <a:pt x="805070" y="1381539"/>
                        </a:lnTo>
                        <a:lnTo>
                          <a:pt x="805070" y="1212574"/>
                        </a:lnTo>
                        <a:lnTo>
                          <a:pt x="815009" y="1381539"/>
                        </a:lnTo>
                        <a:lnTo>
                          <a:pt x="735496" y="1371600"/>
                        </a:lnTo>
                        <a:lnTo>
                          <a:pt x="695740" y="1023731"/>
                        </a:lnTo>
                        <a:lnTo>
                          <a:pt x="556592" y="596348"/>
                        </a:lnTo>
                        <a:lnTo>
                          <a:pt x="705679" y="1083366"/>
                        </a:lnTo>
                        <a:lnTo>
                          <a:pt x="685800" y="1371600"/>
                        </a:lnTo>
                        <a:lnTo>
                          <a:pt x="467140" y="1341783"/>
                        </a:lnTo>
                        <a:lnTo>
                          <a:pt x="278296" y="765313"/>
                        </a:lnTo>
                        <a:lnTo>
                          <a:pt x="109331" y="228600"/>
                        </a:lnTo>
                        <a:lnTo>
                          <a:pt x="0" y="49696"/>
                        </a:lnTo>
                        <a:lnTo>
                          <a:pt x="89453" y="9939"/>
                        </a:lnTo>
                        <a:close/>
                      </a:path>
                    </a:pathLst>
                  </a:cu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29"/>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1" name="Groupe 175"/>
                  <p:cNvGrpSpPr/>
                  <p:nvPr/>
                </p:nvGrpSpPr>
                <p:grpSpPr>
                  <a:xfrm>
                    <a:off x="6417400" y="324785"/>
                    <a:ext cx="2004445" cy="2050935"/>
                    <a:chOff x="5895997" y="775532"/>
                    <a:chExt cx="2481693" cy="2539252"/>
                  </a:xfrm>
                </p:grpSpPr>
                <p:sp>
                  <p:nvSpPr>
                    <p:cNvPr id="36" name="Forme libre 35"/>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orme libre 36"/>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Forme libre 37"/>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 name="Forme libre 38"/>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Forme libre 39"/>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Forme libre 40"/>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 name="Forme libre 41"/>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3" name="Groupe 24"/>
                    <p:cNvGrpSpPr/>
                    <p:nvPr/>
                  </p:nvGrpSpPr>
                  <p:grpSpPr>
                    <a:xfrm rot="526458">
                      <a:off x="6298188" y="1953950"/>
                      <a:ext cx="997678" cy="1041929"/>
                      <a:chOff x="1852508" y="2708920"/>
                      <a:chExt cx="837002" cy="745173"/>
                    </a:xfrm>
                  </p:grpSpPr>
                  <p:sp>
                    <p:nvSpPr>
                      <p:cNvPr id="44" name="Organigramme : Connecteur 43"/>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Organigramme : Connecteur 44"/>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Forme libre 45"/>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rot="20705793" flipV="1">
                        <a:off x="2101683" y="3403524"/>
                        <a:ext cx="470116" cy="50569"/>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48" name="Ellipse 47"/>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Ellipse 48"/>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2" name="Groupe 212"/>
                  <p:cNvGrpSpPr/>
                  <p:nvPr/>
                </p:nvGrpSpPr>
                <p:grpSpPr>
                  <a:xfrm>
                    <a:off x="6588224" y="2446290"/>
                    <a:ext cx="1512169" cy="2461644"/>
                    <a:chOff x="6588224" y="2446290"/>
                    <a:chExt cx="1512169" cy="2461644"/>
                  </a:xfrm>
                </p:grpSpPr>
                <p:sp>
                  <p:nvSpPr>
                    <p:cNvPr id="33" name="Forme libre 32"/>
                    <p:cNvSpPr/>
                    <p:nvPr/>
                  </p:nvSpPr>
                  <p:spPr>
                    <a:xfrm>
                      <a:off x="6588224" y="2517302"/>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C0C9D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6730002" y="2601514"/>
                      <a:ext cx="914591" cy="2215721"/>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C0C9D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 name="Groupe 18"/>
                <p:cNvGrpSpPr/>
                <p:nvPr/>
              </p:nvGrpSpPr>
              <p:grpSpPr>
                <a:xfrm rot="21330287" flipH="1">
                  <a:off x="674881" y="1428142"/>
                  <a:ext cx="192615" cy="335151"/>
                  <a:chOff x="3827920" y="4661288"/>
                  <a:chExt cx="192615" cy="335151"/>
                </a:xfrm>
              </p:grpSpPr>
              <p:sp>
                <p:nvSpPr>
                  <p:cNvPr id="20" name="Organigramme : Connecteur 19"/>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orme libre 20"/>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2" name="Organigramme : Connecteur 21"/>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3" name="Groupe 12"/>
              <p:cNvGrpSpPr/>
              <p:nvPr/>
            </p:nvGrpSpPr>
            <p:grpSpPr>
              <a:xfrm flipH="1">
                <a:off x="883921" y="1079563"/>
                <a:ext cx="1030247" cy="513700"/>
                <a:chOff x="6723940" y="3136287"/>
                <a:chExt cx="1030245" cy="513695"/>
              </a:xfrm>
            </p:grpSpPr>
            <p:sp>
              <p:nvSpPr>
                <p:cNvPr id="15" name="Organigramme : Connecteur 14"/>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Organigramme : Connecteur 15"/>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orme libre 16"/>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4" name="Connecteur droit 13"/>
              <p:cNvCxnSpPr>
                <a:stCxn id="16" idx="6"/>
                <a:endCxn id="20"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Forme libre 52"/>
            <p:cNvSpPr/>
            <p:nvPr/>
          </p:nvSpPr>
          <p:spPr>
            <a:xfrm>
              <a:off x="10597496" y="1843076"/>
              <a:ext cx="209550" cy="182174"/>
            </a:xfrm>
            <a:custGeom>
              <a:avLst/>
              <a:gdLst>
                <a:gd name="connsiteX0" fmla="*/ 209550 w 209550"/>
                <a:gd name="connsiteY0" fmla="*/ 247650 h 247650"/>
                <a:gd name="connsiteX1" fmla="*/ 161925 w 209550"/>
                <a:gd name="connsiteY1" fmla="*/ 190500 h 247650"/>
                <a:gd name="connsiteX2" fmla="*/ 200025 w 209550"/>
                <a:gd name="connsiteY2" fmla="*/ 0 h 247650"/>
                <a:gd name="connsiteX3" fmla="*/ 0 w 209550"/>
                <a:gd name="connsiteY3" fmla="*/ 238125 h 247650"/>
              </a:gdLst>
              <a:ahLst/>
              <a:cxnLst>
                <a:cxn ang="0">
                  <a:pos x="connsiteX0" y="connsiteY0"/>
                </a:cxn>
                <a:cxn ang="0">
                  <a:pos x="connsiteX1" y="connsiteY1"/>
                </a:cxn>
                <a:cxn ang="0">
                  <a:pos x="connsiteX2" y="connsiteY2"/>
                </a:cxn>
                <a:cxn ang="0">
                  <a:pos x="connsiteX3" y="connsiteY3"/>
                </a:cxn>
              </a:cxnLst>
              <a:rect l="l" t="t" r="r" b="b"/>
              <a:pathLst>
                <a:path w="209550" h="247650">
                  <a:moveTo>
                    <a:pt x="209550" y="247650"/>
                  </a:moveTo>
                  <a:lnTo>
                    <a:pt x="161925" y="190500"/>
                  </a:lnTo>
                  <a:lnTo>
                    <a:pt x="200025" y="0"/>
                  </a:lnTo>
                  <a:lnTo>
                    <a:pt x="0" y="238125"/>
                  </a:lnTo>
                </a:path>
              </a:pathLst>
            </a:cu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orme libre 53"/>
            <p:cNvSpPr/>
            <p:nvPr/>
          </p:nvSpPr>
          <p:spPr>
            <a:xfrm>
              <a:off x="10476511" y="1871961"/>
              <a:ext cx="291465" cy="188595"/>
            </a:xfrm>
            <a:custGeom>
              <a:avLst/>
              <a:gdLst>
                <a:gd name="connsiteX0" fmla="*/ 165735 w 291465"/>
                <a:gd name="connsiteY0" fmla="*/ 137160 h 188595"/>
                <a:gd name="connsiteX1" fmla="*/ 0 w 291465"/>
                <a:gd name="connsiteY1" fmla="*/ 0 h 188595"/>
                <a:gd name="connsiteX2" fmla="*/ 188595 w 291465"/>
                <a:gd name="connsiteY2" fmla="*/ 22860 h 188595"/>
                <a:gd name="connsiteX3" fmla="*/ 291465 w 291465"/>
                <a:gd name="connsiteY3" fmla="*/ 188595 h 188595"/>
              </a:gdLst>
              <a:ahLst/>
              <a:cxnLst>
                <a:cxn ang="0">
                  <a:pos x="connsiteX0" y="connsiteY0"/>
                </a:cxn>
                <a:cxn ang="0">
                  <a:pos x="connsiteX1" y="connsiteY1"/>
                </a:cxn>
                <a:cxn ang="0">
                  <a:pos x="connsiteX2" y="connsiteY2"/>
                </a:cxn>
                <a:cxn ang="0">
                  <a:pos x="connsiteX3" y="connsiteY3"/>
                </a:cxn>
              </a:cxnLst>
              <a:rect l="l" t="t" r="r" b="b"/>
              <a:pathLst>
                <a:path w="291465" h="188595">
                  <a:moveTo>
                    <a:pt x="165735" y="137160"/>
                  </a:moveTo>
                  <a:lnTo>
                    <a:pt x="0" y="0"/>
                  </a:lnTo>
                  <a:lnTo>
                    <a:pt x="188595" y="22860"/>
                  </a:lnTo>
                  <a:lnTo>
                    <a:pt x="291465" y="188595"/>
                  </a:lnTo>
                </a:path>
              </a:pathLst>
            </a:cu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rot="2639387" flipH="1">
              <a:off x="11548941" y="2180356"/>
              <a:ext cx="121511" cy="119005"/>
            </a:xfrm>
            <a:custGeom>
              <a:avLst/>
              <a:gdLst>
                <a:gd name="connsiteX0" fmla="*/ 209550 w 209550"/>
                <a:gd name="connsiteY0" fmla="*/ 247650 h 247650"/>
                <a:gd name="connsiteX1" fmla="*/ 161925 w 209550"/>
                <a:gd name="connsiteY1" fmla="*/ 190500 h 247650"/>
                <a:gd name="connsiteX2" fmla="*/ 200025 w 209550"/>
                <a:gd name="connsiteY2" fmla="*/ 0 h 247650"/>
                <a:gd name="connsiteX3" fmla="*/ 0 w 209550"/>
                <a:gd name="connsiteY3" fmla="*/ 238125 h 247650"/>
              </a:gdLst>
              <a:ahLst/>
              <a:cxnLst>
                <a:cxn ang="0">
                  <a:pos x="connsiteX0" y="connsiteY0"/>
                </a:cxn>
                <a:cxn ang="0">
                  <a:pos x="connsiteX1" y="connsiteY1"/>
                </a:cxn>
                <a:cxn ang="0">
                  <a:pos x="connsiteX2" y="connsiteY2"/>
                </a:cxn>
                <a:cxn ang="0">
                  <a:pos x="connsiteX3" y="connsiteY3"/>
                </a:cxn>
              </a:cxnLst>
              <a:rect l="l" t="t" r="r" b="b"/>
              <a:pathLst>
                <a:path w="209550" h="247650">
                  <a:moveTo>
                    <a:pt x="209550" y="247650"/>
                  </a:moveTo>
                  <a:lnTo>
                    <a:pt x="161925" y="190500"/>
                  </a:lnTo>
                  <a:lnTo>
                    <a:pt x="200025" y="0"/>
                  </a:lnTo>
                  <a:lnTo>
                    <a:pt x="0" y="238125"/>
                  </a:lnTo>
                </a:path>
              </a:pathLst>
            </a:cu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7" name="Bouton d'action : Précédent 26">
            <a:hlinkClick r:id="rId3"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rId4" action="ppaction://hlinksldjump" highlightClick="1"/>
          </p:cNvPr>
          <p:cNvSpPr/>
          <p:nvPr/>
        </p:nvSpPr>
        <p:spPr>
          <a:xfrm>
            <a:off x="11441924" y="631132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8" name="Forme libre 57"/>
          <p:cNvSpPr/>
          <p:nvPr/>
        </p:nvSpPr>
        <p:spPr>
          <a:xfrm>
            <a:off x="11632658" y="1460182"/>
            <a:ext cx="417766" cy="559614"/>
          </a:xfrm>
          <a:custGeom>
            <a:avLst/>
            <a:gdLst>
              <a:gd name="connsiteX0" fmla="*/ 912270 w 2531755"/>
              <a:gd name="connsiteY0" fmla="*/ 1032066 h 1860741"/>
              <a:gd name="connsiteX1" fmla="*/ 750345 w 2531755"/>
              <a:gd name="connsiteY1" fmla="*/ 479616 h 1860741"/>
              <a:gd name="connsiteX2" fmla="*/ 1731420 w 2531755"/>
              <a:gd name="connsiteY2" fmla="*/ 384366 h 1860741"/>
              <a:gd name="connsiteX3" fmla="*/ 1274220 w 2531755"/>
              <a:gd name="connsiteY3" fmla="*/ 1251141 h 1860741"/>
              <a:gd name="connsiteX4" fmla="*/ 150270 w 2531755"/>
              <a:gd name="connsiteY4" fmla="*/ 1184466 h 1860741"/>
              <a:gd name="connsiteX5" fmla="*/ 131220 w 2531755"/>
              <a:gd name="connsiteY5" fmla="*/ 555816 h 1860741"/>
              <a:gd name="connsiteX6" fmla="*/ 1255170 w 2531755"/>
              <a:gd name="connsiteY6" fmla="*/ 12891 h 1860741"/>
              <a:gd name="connsiteX7" fmla="*/ 2502945 w 2531755"/>
              <a:gd name="connsiteY7" fmla="*/ 279591 h 1860741"/>
              <a:gd name="connsiteX8" fmla="*/ 1998120 w 2531755"/>
              <a:gd name="connsiteY8" fmla="*/ 1441641 h 1860741"/>
              <a:gd name="connsiteX9" fmla="*/ 502695 w 2531755"/>
              <a:gd name="connsiteY9" fmla="*/ 1860741 h 186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1755" h="1860741">
                <a:moveTo>
                  <a:pt x="912270" y="1032066"/>
                </a:moveTo>
                <a:cubicBezTo>
                  <a:pt x="763045" y="809816"/>
                  <a:pt x="613820" y="587566"/>
                  <a:pt x="750345" y="479616"/>
                </a:cubicBezTo>
                <a:cubicBezTo>
                  <a:pt x="886870" y="371666"/>
                  <a:pt x="1644108" y="255779"/>
                  <a:pt x="1731420" y="384366"/>
                </a:cubicBezTo>
                <a:cubicBezTo>
                  <a:pt x="1818732" y="512953"/>
                  <a:pt x="1537745" y="1117791"/>
                  <a:pt x="1274220" y="1251141"/>
                </a:cubicBezTo>
                <a:cubicBezTo>
                  <a:pt x="1010695" y="1384491"/>
                  <a:pt x="340770" y="1300353"/>
                  <a:pt x="150270" y="1184466"/>
                </a:cubicBezTo>
                <a:cubicBezTo>
                  <a:pt x="-40230" y="1068579"/>
                  <a:pt x="-52930" y="751078"/>
                  <a:pt x="131220" y="555816"/>
                </a:cubicBezTo>
                <a:cubicBezTo>
                  <a:pt x="315370" y="360553"/>
                  <a:pt x="859883" y="58928"/>
                  <a:pt x="1255170" y="12891"/>
                </a:cubicBezTo>
                <a:cubicBezTo>
                  <a:pt x="1650457" y="-33146"/>
                  <a:pt x="2379120" y="41466"/>
                  <a:pt x="2502945" y="279591"/>
                </a:cubicBezTo>
                <a:cubicBezTo>
                  <a:pt x="2626770" y="517716"/>
                  <a:pt x="2331495" y="1178116"/>
                  <a:pt x="1998120" y="1441641"/>
                </a:cubicBezTo>
                <a:cubicBezTo>
                  <a:pt x="1664745" y="1705166"/>
                  <a:pt x="1083720" y="1782953"/>
                  <a:pt x="502695" y="1860741"/>
                </a:cubicBezTo>
              </a:path>
            </a:pathLst>
          </a:custGeom>
          <a:noFill/>
          <a:ln w="3175">
            <a:solidFill>
              <a:srgbClr val="71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circle(in)">
                                      <p:cBhvr>
                                        <p:cTn id="10" dur="3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 name="Google Shape;3895;p112"/>
          <p:cNvSpPr/>
          <p:nvPr/>
        </p:nvSpPr>
        <p:spPr>
          <a:xfrm rot="10800000" flipH="1">
            <a:off x="3415403" y="395675"/>
            <a:ext cx="5361194" cy="6253607"/>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chemeClr val="accent1">
              <a:lumMod val="90000"/>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5" name="Tableau 4"/>
          <p:cNvGraphicFramePr>
            <a:graphicFrameLocks noGrp="1"/>
          </p:cNvGraphicFramePr>
          <p:nvPr>
            <p:extLst>
              <p:ext uri="{D42A27DB-BD31-4B8C-83A1-F6EECF244321}">
                <p14:modId xmlns:p14="http://schemas.microsoft.com/office/powerpoint/2010/main" val="3987260142"/>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dirty="0"/>
                        <a:t>RECUEIL DE DONNÉES</a:t>
                      </a:r>
                    </a:p>
                  </a:txBody>
                  <a:tcPr anchor="ct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257" name="Google Shape;982;p42"/>
          <p:cNvSpPr/>
          <p:nvPr/>
        </p:nvSpPr>
        <p:spPr>
          <a:xfrm>
            <a:off x="9491636" y="812277"/>
            <a:ext cx="185805" cy="199389"/>
          </a:xfrm>
          <a:custGeom>
            <a:avLst/>
            <a:gdLst/>
            <a:ahLst/>
            <a:cxnLst/>
            <a:rect l="l" t="t" r="r" b="b"/>
            <a:pathLst>
              <a:path w="2763" h="2965" extrusionOk="0">
                <a:moveTo>
                  <a:pt x="1442" y="1"/>
                </a:moveTo>
                <a:cubicBezTo>
                  <a:pt x="1388" y="1"/>
                  <a:pt x="1334" y="33"/>
                  <a:pt x="1322" y="98"/>
                </a:cubicBezTo>
                <a:lnTo>
                  <a:pt x="1167" y="740"/>
                </a:lnTo>
                <a:cubicBezTo>
                  <a:pt x="1120" y="955"/>
                  <a:pt x="953" y="1133"/>
                  <a:pt x="762" y="1169"/>
                </a:cubicBezTo>
                <a:lnTo>
                  <a:pt x="143" y="1300"/>
                </a:lnTo>
                <a:cubicBezTo>
                  <a:pt x="12" y="1336"/>
                  <a:pt x="0" y="1526"/>
                  <a:pt x="131" y="1562"/>
                </a:cubicBezTo>
                <a:lnTo>
                  <a:pt x="739" y="1741"/>
                </a:lnTo>
                <a:cubicBezTo>
                  <a:pt x="929" y="1800"/>
                  <a:pt x="1072" y="1979"/>
                  <a:pt x="1108" y="2205"/>
                </a:cubicBezTo>
                <a:lnTo>
                  <a:pt x="1203" y="2860"/>
                </a:lnTo>
                <a:cubicBezTo>
                  <a:pt x="1215" y="2928"/>
                  <a:pt x="1273" y="2964"/>
                  <a:pt x="1331" y="2964"/>
                </a:cubicBezTo>
                <a:cubicBezTo>
                  <a:pt x="1384" y="2964"/>
                  <a:pt x="1436" y="2934"/>
                  <a:pt x="1453" y="2872"/>
                </a:cubicBezTo>
                <a:lnTo>
                  <a:pt x="1620" y="2169"/>
                </a:lnTo>
                <a:cubicBezTo>
                  <a:pt x="1667" y="1979"/>
                  <a:pt x="1798" y="1836"/>
                  <a:pt x="1965" y="1800"/>
                </a:cubicBezTo>
                <a:lnTo>
                  <a:pt x="2632" y="1657"/>
                </a:lnTo>
                <a:cubicBezTo>
                  <a:pt x="2763" y="1633"/>
                  <a:pt x="2763" y="1443"/>
                  <a:pt x="2632" y="1407"/>
                </a:cubicBezTo>
                <a:lnTo>
                  <a:pt x="1989" y="1205"/>
                </a:lnTo>
                <a:cubicBezTo>
                  <a:pt x="1822" y="1157"/>
                  <a:pt x="1703" y="1002"/>
                  <a:pt x="1667" y="812"/>
                </a:cubicBezTo>
                <a:lnTo>
                  <a:pt x="1560" y="109"/>
                </a:lnTo>
                <a:cubicBezTo>
                  <a:pt x="1554" y="36"/>
                  <a:pt x="1498" y="1"/>
                  <a:pt x="144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985;p42"/>
          <p:cNvSpPr/>
          <p:nvPr/>
        </p:nvSpPr>
        <p:spPr>
          <a:xfrm>
            <a:off x="8206794" y="2931827"/>
            <a:ext cx="185805" cy="199322"/>
          </a:xfrm>
          <a:custGeom>
            <a:avLst/>
            <a:gdLst/>
            <a:ahLst/>
            <a:cxnLst/>
            <a:rect l="l" t="t" r="r" b="b"/>
            <a:pathLst>
              <a:path w="2763" h="2964" extrusionOk="0">
                <a:moveTo>
                  <a:pt x="1436" y="0"/>
                </a:moveTo>
                <a:cubicBezTo>
                  <a:pt x="1382" y="0"/>
                  <a:pt x="1328" y="33"/>
                  <a:pt x="1310" y="97"/>
                </a:cubicBezTo>
                <a:lnTo>
                  <a:pt x="1155" y="740"/>
                </a:lnTo>
                <a:cubicBezTo>
                  <a:pt x="1108" y="954"/>
                  <a:pt x="953" y="1133"/>
                  <a:pt x="750" y="1169"/>
                </a:cubicBezTo>
                <a:lnTo>
                  <a:pt x="143" y="1300"/>
                </a:lnTo>
                <a:cubicBezTo>
                  <a:pt x="0" y="1335"/>
                  <a:pt x="0" y="1526"/>
                  <a:pt x="131" y="1562"/>
                </a:cubicBezTo>
                <a:lnTo>
                  <a:pt x="727" y="1740"/>
                </a:lnTo>
                <a:cubicBezTo>
                  <a:pt x="917" y="1800"/>
                  <a:pt x="1060" y="1978"/>
                  <a:pt x="1096" y="2205"/>
                </a:cubicBezTo>
                <a:lnTo>
                  <a:pt x="1203" y="2859"/>
                </a:lnTo>
                <a:cubicBezTo>
                  <a:pt x="1209" y="2928"/>
                  <a:pt x="1267" y="2964"/>
                  <a:pt x="1325" y="2964"/>
                </a:cubicBezTo>
                <a:cubicBezTo>
                  <a:pt x="1378" y="2964"/>
                  <a:pt x="1430" y="2934"/>
                  <a:pt x="1441" y="2871"/>
                </a:cubicBezTo>
                <a:lnTo>
                  <a:pt x="1608" y="2169"/>
                </a:lnTo>
                <a:cubicBezTo>
                  <a:pt x="1655" y="1978"/>
                  <a:pt x="1786" y="1836"/>
                  <a:pt x="1953" y="1800"/>
                </a:cubicBezTo>
                <a:lnTo>
                  <a:pt x="2620" y="1657"/>
                </a:lnTo>
                <a:cubicBezTo>
                  <a:pt x="2751" y="1633"/>
                  <a:pt x="2763" y="1443"/>
                  <a:pt x="2632" y="1407"/>
                </a:cubicBezTo>
                <a:lnTo>
                  <a:pt x="1977" y="1205"/>
                </a:lnTo>
                <a:cubicBezTo>
                  <a:pt x="1810" y="1157"/>
                  <a:pt x="1691" y="1002"/>
                  <a:pt x="1667" y="812"/>
                </a:cubicBezTo>
                <a:lnTo>
                  <a:pt x="1560" y="109"/>
                </a:lnTo>
                <a:cubicBezTo>
                  <a:pt x="1548" y="36"/>
                  <a:pt x="1492" y="0"/>
                  <a:pt x="1436"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Bouton d’action : Suivant 238">
            <a:hlinkClick r:id="rId2" action="ppaction://hlinksldjump" highlightClick="1"/>
          </p:cNvPr>
          <p:cNvSpPr/>
          <p:nvPr/>
        </p:nvSpPr>
        <p:spPr>
          <a:xfrm>
            <a:off x="11441924" y="6316084"/>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3" name="ZoneTexte 2"/>
          <p:cNvSpPr txBox="1"/>
          <p:nvPr/>
        </p:nvSpPr>
        <p:spPr>
          <a:xfrm>
            <a:off x="2178692" y="1576287"/>
            <a:ext cx="1338198"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81 ans</a:t>
            </a:r>
          </a:p>
        </p:txBody>
      </p:sp>
      <p:sp>
        <p:nvSpPr>
          <p:cNvPr id="260" name="ZoneTexte 259"/>
          <p:cNvSpPr txBox="1"/>
          <p:nvPr/>
        </p:nvSpPr>
        <p:spPr>
          <a:xfrm>
            <a:off x="489138" y="2993082"/>
            <a:ext cx="3442795"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Habite avec son mari de même âge</a:t>
            </a:r>
          </a:p>
        </p:txBody>
      </p:sp>
      <p:sp>
        <p:nvSpPr>
          <p:cNvPr id="261" name="ZoneTexte 260"/>
          <p:cNvSpPr txBox="1"/>
          <p:nvPr/>
        </p:nvSpPr>
        <p:spPr>
          <a:xfrm>
            <a:off x="621033" y="5635595"/>
            <a:ext cx="3524954"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Médecin généraliste vu tous les 3 mois</a:t>
            </a:r>
          </a:p>
        </p:txBody>
      </p:sp>
      <p:sp>
        <p:nvSpPr>
          <p:cNvPr id="264" name="ZoneTexte 263"/>
          <p:cNvSpPr txBox="1"/>
          <p:nvPr/>
        </p:nvSpPr>
        <p:spPr>
          <a:xfrm>
            <a:off x="8617749" y="1249499"/>
            <a:ext cx="2791117"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t>HTA traitée depuis 20 ans</a:t>
            </a:r>
          </a:p>
        </p:txBody>
      </p:sp>
      <p:sp>
        <p:nvSpPr>
          <p:cNvPr id="265" name="ZoneTexte 264"/>
          <p:cNvSpPr txBox="1"/>
          <p:nvPr/>
        </p:nvSpPr>
        <p:spPr>
          <a:xfrm>
            <a:off x="8091907" y="3333301"/>
            <a:ext cx="1706952"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gn="ctr">
              <a:defRPr sz="1400"/>
            </a:lvl1pPr>
          </a:lstStyle>
          <a:p>
            <a:r>
              <a:rPr lang="fr-FR" dirty="0"/>
              <a:t>Anxieuse</a:t>
            </a:r>
          </a:p>
        </p:txBody>
      </p:sp>
      <p:sp>
        <p:nvSpPr>
          <p:cNvPr id="241" name="Rectangle 240"/>
          <p:cNvSpPr/>
          <p:nvPr/>
        </p:nvSpPr>
        <p:spPr>
          <a:xfrm>
            <a:off x="9491636" y="5327818"/>
            <a:ext cx="1950288" cy="523220"/>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Diabète de type 2 traité depuis 15 ans</a:t>
            </a:r>
          </a:p>
        </p:txBody>
      </p:sp>
      <p:sp>
        <p:nvSpPr>
          <p:cNvPr id="242" name="Rectangle 241"/>
          <p:cNvSpPr/>
          <p:nvPr/>
        </p:nvSpPr>
        <p:spPr>
          <a:xfrm>
            <a:off x="9869582" y="2336042"/>
            <a:ext cx="1626195"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Dyslipidémie</a:t>
            </a:r>
          </a:p>
        </p:txBody>
      </p:sp>
      <p:sp>
        <p:nvSpPr>
          <p:cNvPr id="243" name="ZoneTexte 242"/>
          <p:cNvSpPr txBox="1"/>
          <p:nvPr/>
        </p:nvSpPr>
        <p:spPr>
          <a:xfrm>
            <a:off x="4839714" y="6020142"/>
            <a:ext cx="1706952"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gn="ctr">
              <a:defRPr sz="1400"/>
            </a:lvl1pPr>
          </a:lstStyle>
          <a:p>
            <a:r>
              <a:rPr lang="fr-FR" dirty="0"/>
              <a:t>Pas d’allergie</a:t>
            </a:r>
          </a:p>
        </p:txBody>
      </p:sp>
      <p:sp>
        <p:nvSpPr>
          <p:cNvPr id="164" name="ZoneTexte 163"/>
          <p:cNvSpPr txBox="1"/>
          <p:nvPr/>
        </p:nvSpPr>
        <p:spPr>
          <a:xfrm>
            <a:off x="3984575" y="569795"/>
            <a:ext cx="4222851"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a:solidFill>
                  <a:schemeClr val="tx1"/>
                </a:solidFill>
              </a:rPr>
              <a:t>PRÉSENTATION DE LA PATIENTE</a:t>
            </a:r>
          </a:p>
        </p:txBody>
      </p:sp>
      <p:sp>
        <p:nvSpPr>
          <p:cNvPr id="258" name="Google Shape;983;p42"/>
          <p:cNvSpPr/>
          <p:nvPr/>
        </p:nvSpPr>
        <p:spPr>
          <a:xfrm>
            <a:off x="4370471" y="2786655"/>
            <a:ext cx="186679" cy="199389"/>
          </a:xfrm>
          <a:custGeom>
            <a:avLst/>
            <a:gdLst/>
            <a:ahLst/>
            <a:cxnLst/>
            <a:rect l="l" t="t" r="r" b="b"/>
            <a:pathLst>
              <a:path w="2776" h="2965" extrusionOk="0">
                <a:moveTo>
                  <a:pt x="1439" y="1"/>
                </a:moveTo>
                <a:cubicBezTo>
                  <a:pt x="1386" y="1"/>
                  <a:pt x="1334" y="31"/>
                  <a:pt x="1322" y="93"/>
                </a:cubicBezTo>
                <a:lnTo>
                  <a:pt x="1168" y="736"/>
                </a:lnTo>
                <a:cubicBezTo>
                  <a:pt x="1120" y="962"/>
                  <a:pt x="953" y="1129"/>
                  <a:pt x="763" y="1177"/>
                </a:cubicBezTo>
                <a:lnTo>
                  <a:pt x="144" y="1308"/>
                </a:lnTo>
                <a:cubicBezTo>
                  <a:pt x="13" y="1331"/>
                  <a:pt x="1" y="1522"/>
                  <a:pt x="132" y="1558"/>
                </a:cubicBezTo>
                <a:lnTo>
                  <a:pt x="739" y="1748"/>
                </a:lnTo>
                <a:cubicBezTo>
                  <a:pt x="930" y="1796"/>
                  <a:pt x="1072" y="1986"/>
                  <a:pt x="1108" y="2212"/>
                </a:cubicBezTo>
                <a:lnTo>
                  <a:pt x="1203" y="2855"/>
                </a:lnTo>
                <a:cubicBezTo>
                  <a:pt x="1216" y="2928"/>
                  <a:pt x="1271" y="2964"/>
                  <a:pt x="1328" y="2964"/>
                </a:cubicBezTo>
                <a:cubicBezTo>
                  <a:pt x="1381" y="2964"/>
                  <a:pt x="1436" y="2931"/>
                  <a:pt x="1453" y="2867"/>
                </a:cubicBezTo>
                <a:lnTo>
                  <a:pt x="1620" y="2177"/>
                </a:lnTo>
                <a:cubicBezTo>
                  <a:pt x="1668" y="1986"/>
                  <a:pt x="1799" y="1843"/>
                  <a:pt x="1965" y="1808"/>
                </a:cubicBezTo>
                <a:lnTo>
                  <a:pt x="2632" y="1665"/>
                </a:lnTo>
                <a:cubicBezTo>
                  <a:pt x="2763" y="1629"/>
                  <a:pt x="2775" y="1438"/>
                  <a:pt x="2632" y="1403"/>
                </a:cubicBezTo>
                <a:lnTo>
                  <a:pt x="1989" y="1212"/>
                </a:lnTo>
                <a:cubicBezTo>
                  <a:pt x="1823" y="1165"/>
                  <a:pt x="1703" y="1010"/>
                  <a:pt x="1668" y="819"/>
                </a:cubicBezTo>
                <a:lnTo>
                  <a:pt x="1561" y="105"/>
                </a:lnTo>
                <a:cubicBezTo>
                  <a:pt x="1554" y="37"/>
                  <a:pt x="1496" y="1"/>
                  <a:pt x="1439"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83" name="Rectangle 50182"/>
          <p:cNvSpPr/>
          <p:nvPr/>
        </p:nvSpPr>
        <p:spPr>
          <a:xfrm>
            <a:off x="1152181" y="4409877"/>
            <a:ext cx="3454792"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Autonome pour gérer ses traitements</a:t>
            </a:r>
          </a:p>
        </p:txBody>
      </p:sp>
      <p:sp>
        <p:nvSpPr>
          <p:cNvPr id="173" name="Google Shape;985;p42"/>
          <p:cNvSpPr/>
          <p:nvPr/>
        </p:nvSpPr>
        <p:spPr>
          <a:xfrm>
            <a:off x="3229598" y="5212180"/>
            <a:ext cx="185805" cy="199322"/>
          </a:xfrm>
          <a:custGeom>
            <a:avLst/>
            <a:gdLst/>
            <a:ahLst/>
            <a:cxnLst/>
            <a:rect l="l" t="t" r="r" b="b"/>
            <a:pathLst>
              <a:path w="2763" h="2964" extrusionOk="0">
                <a:moveTo>
                  <a:pt x="1436" y="0"/>
                </a:moveTo>
                <a:cubicBezTo>
                  <a:pt x="1382" y="0"/>
                  <a:pt x="1328" y="33"/>
                  <a:pt x="1310" y="97"/>
                </a:cubicBezTo>
                <a:lnTo>
                  <a:pt x="1155" y="740"/>
                </a:lnTo>
                <a:cubicBezTo>
                  <a:pt x="1108" y="954"/>
                  <a:pt x="953" y="1133"/>
                  <a:pt x="750" y="1169"/>
                </a:cubicBezTo>
                <a:lnTo>
                  <a:pt x="143" y="1300"/>
                </a:lnTo>
                <a:cubicBezTo>
                  <a:pt x="0" y="1335"/>
                  <a:pt x="0" y="1526"/>
                  <a:pt x="131" y="1562"/>
                </a:cubicBezTo>
                <a:lnTo>
                  <a:pt x="727" y="1740"/>
                </a:lnTo>
                <a:cubicBezTo>
                  <a:pt x="917" y="1800"/>
                  <a:pt x="1060" y="1978"/>
                  <a:pt x="1096" y="2205"/>
                </a:cubicBezTo>
                <a:lnTo>
                  <a:pt x="1203" y="2859"/>
                </a:lnTo>
                <a:cubicBezTo>
                  <a:pt x="1209" y="2928"/>
                  <a:pt x="1267" y="2964"/>
                  <a:pt x="1325" y="2964"/>
                </a:cubicBezTo>
                <a:cubicBezTo>
                  <a:pt x="1378" y="2964"/>
                  <a:pt x="1430" y="2934"/>
                  <a:pt x="1441" y="2871"/>
                </a:cubicBezTo>
                <a:lnTo>
                  <a:pt x="1608" y="2169"/>
                </a:lnTo>
                <a:cubicBezTo>
                  <a:pt x="1655" y="1978"/>
                  <a:pt x="1786" y="1836"/>
                  <a:pt x="1953" y="1800"/>
                </a:cubicBezTo>
                <a:lnTo>
                  <a:pt x="2620" y="1657"/>
                </a:lnTo>
                <a:cubicBezTo>
                  <a:pt x="2751" y="1633"/>
                  <a:pt x="2763" y="1443"/>
                  <a:pt x="2632" y="1407"/>
                </a:cubicBezTo>
                <a:lnTo>
                  <a:pt x="1977" y="1205"/>
                </a:lnTo>
                <a:cubicBezTo>
                  <a:pt x="1810" y="1157"/>
                  <a:pt x="1691" y="1002"/>
                  <a:pt x="1667" y="812"/>
                </a:cubicBezTo>
                <a:lnTo>
                  <a:pt x="1560" y="109"/>
                </a:lnTo>
                <a:cubicBezTo>
                  <a:pt x="1548" y="36"/>
                  <a:pt x="1492" y="0"/>
                  <a:pt x="1436"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7"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473" y="523863"/>
            <a:ext cx="1097383" cy="430418"/>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hlinkClick r:id="rId2" action="ppaction://hlinksldjump"/>
          </p:cNvPr>
          <p:cNvSpPr/>
          <p:nvPr/>
        </p:nvSpPr>
        <p:spPr>
          <a:xfrm rot="271985">
            <a:off x="5093885" y="1730765"/>
            <a:ext cx="2585929" cy="3401624"/>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1" name="Groupe 110"/>
          <p:cNvGrpSpPr/>
          <p:nvPr/>
        </p:nvGrpSpPr>
        <p:grpSpPr>
          <a:xfrm rot="21394398">
            <a:off x="5442516" y="2158643"/>
            <a:ext cx="2049238" cy="3106557"/>
            <a:chOff x="5862493" y="2221952"/>
            <a:chExt cx="2746383" cy="4163399"/>
          </a:xfrm>
          <a:effectLst>
            <a:outerShdw blurRad="50800" dist="38100" dir="2700000" algn="tl" rotWithShape="0">
              <a:prstClr val="black">
                <a:alpha val="40000"/>
              </a:prstClr>
            </a:outerShdw>
          </a:effectLst>
        </p:grpSpPr>
        <p:grpSp>
          <p:nvGrpSpPr>
            <p:cNvPr id="112" name="Groupe 111"/>
            <p:cNvGrpSpPr/>
            <p:nvPr/>
          </p:nvGrpSpPr>
          <p:grpSpPr>
            <a:xfrm>
              <a:off x="5862493" y="2221952"/>
              <a:ext cx="2746383" cy="4163399"/>
              <a:chOff x="5631307" y="1201131"/>
              <a:chExt cx="2746383" cy="4163399"/>
            </a:xfrm>
          </p:grpSpPr>
          <p:sp>
            <p:nvSpPr>
              <p:cNvPr id="117" name="Forme libre 116"/>
              <p:cNvSpPr/>
              <p:nvPr/>
            </p:nvSpPr>
            <p:spPr>
              <a:xfrm rot="467917">
                <a:off x="6318901" y="2482235"/>
                <a:ext cx="1116225" cy="1525367"/>
              </a:xfrm>
              <a:custGeom>
                <a:avLst/>
                <a:gdLst>
                  <a:gd name="connsiteX0" fmla="*/ 96129 w 968326"/>
                  <a:gd name="connsiteY0" fmla="*/ 318867 h 1162929"/>
                  <a:gd name="connsiteX1" fmla="*/ 264942 w 968326"/>
                  <a:gd name="connsiteY1" fmla="*/ 839372 h 1162929"/>
                  <a:gd name="connsiteX2" fmla="*/ 222739 w 968326"/>
                  <a:gd name="connsiteY2" fmla="*/ 1134794 h 1162929"/>
                  <a:gd name="connsiteX3" fmla="*/ 897988 w 968326"/>
                  <a:gd name="connsiteY3" fmla="*/ 1008184 h 1162929"/>
                  <a:gd name="connsiteX4" fmla="*/ 644769 w 968326"/>
                  <a:gd name="connsiteY4" fmla="*/ 726831 h 1162929"/>
                  <a:gd name="connsiteX5" fmla="*/ 841717 w 968326"/>
                  <a:gd name="connsiteY5" fmla="*/ 65649 h 1162929"/>
                  <a:gd name="connsiteX6" fmla="*/ 96129 w 968326"/>
                  <a:gd name="connsiteY6" fmla="*/ 318867 h 1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26" h="1162929">
                    <a:moveTo>
                      <a:pt x="96129" y="318867"/>
                    </a:moveTo>
                    <a:cubicBezTo>
                      <a:pt x="0" y="447821"/>
                      <a:pt x="243840" y="703384"/>
                      <a:pt x="264942" y="839372"/>
                    </a:cubicBezTo>
                    <a:cubicBezTo>
                      <a:pt x="286044" y="975360"/>
                      <a:pt x="117231" y="1106659"/>
                      <a:pt x="222739" y="1134794"/>
                    </a:cubicBezTo>
                    <a:cubicBezTo>
                      <a:pt x="328247" y="1162929"/>
                      <a:pt x="827650" y="1076178"/>
                      <a:pt x="897988" y="1008184"/>
                    </a:cubicBezTo>
                    <a:cubicBezTo>
                      <a:pt x="968326" y="940190"/>
                      <a:pt x="654148" y="883920"/>
                      <a:pt x="644769" y="726831"/>
                    </a:cubicBezTo>
                    <a:cubicBezTo>
                      <a:pt x="635390" y="569742"/>
                      <a:pt x="933157" y="131298"/>
                      <a:pt x="841717" y="65649"/>
                    </a:cubicBezTo>
                    <a:cubicBezTo>
                      <a:pt x="750277" y="0"/>
                      <a:pt x="192258" y="189913"/>
                      <a:pt x="96129" y="318867"/>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8" name="Groupe 117"/>
              <p:cNvGrpSpPr/>
              <p:nvPr/>
            </p:nvGrpSpPr>
            <p:grpSpPr>
              <a:xfrm>
                <a:off x="5895997" y="1201131"/>
                <a:ext cx="2481693" cy="2227869"/>
                <a:chOff x="5895997" y="1052736"/>
                <a:chExt cx="2481693" cy="2227869"/>
              </a:xfrm>
            </p:grpSpPr>
            <p:sp>
              <p:nvSpPr>
                <p:cNvPr id="133" name="Forme libre 132"/>
                <p:cNvSpPr/>
                <p:nvPr/>
              </p:nvSpPr>
              <p:spPr>
                <a:xfrm>
                  <a:off x="6104835" y="1340992"/>
                  <a:ext cx="1807625" cy="1939613"/>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 name="connsiteX0" fmla="*/ 38211 w 1292788"/>
                    <a:gd name="connsiteY0" fmla="*/ 555844 h 1461590"/>
                    <a:gd name="connsiteX1" fmla="*/ 24143 w 1292788"/>
                    <a:gd name="connsiteY1" fmla="*/ 1118552 h 1461590"/>
                    <a:gd name="connsiteX2" fmla="*/ 389903 w 1292788"/>
                    <a:gd name="connsiteY2" fmla="*/ 1457063 h 1461590"/>
                    <a:gd name="connsiteX3" fmla="*/ 924476 w 1292788"/>
                    <a:gd name="connsiteY3" fmla="*/ 1273297 h 1461590"/>
                    <a:gd name="connsiteX4" fmla="*/ 1135491 w 1292788"/>
                    <a:gd name="connsiteY4" fmla="*/ 724657 h 1461590"/>
                    <a:gd name="connsiteX5" fmla="*/ 1290236 w 1292788"/>
                    <a:gd name="connsiteY5" fmla="*/ 401100 h 1461590"/>
                    <a:gd name="connsiteX6" fmla="*/ 1008882 w 1292788"/>
                    <a:gd name="connsiteY6" fmla="*/ 77543 h 1461590"/>
                    <a:gd name="connsiteX7" fmla="*/ 643122 w 1292788"/>
                    <a:gd name="connsiteY7" fmla="*/ 7204 h 1461590"/>
                    <a:gd name="connsiteX8" fmla="*/ 66346 w 1292788"/>
                    <a:gd name="connsiteY8" fmla="*/ 204152 h 1461590"/>
                    <a:gd name="connsiteX9" fmla="*/ 38211 w 1292788"/>
                    <a:gd name="connsiteY9" fmla="*/ 555844 h 1461590"/>
                    <a:gd name="connsiteX0" fmla="*/ 38211 w 1292788"/>
                    <a:gd name="connsiteY0" fmla="*/ 555844 h 1464275"/>
                    <a:gd name="connsiteX1" fmla="*/ 24143 w 1292788"/>
                    <a:gd name="connsiteY1" fmla="*/ 1118552 h 1464275"/>
                    <a:gd name="connsiteX2" fmla="*/ 389903 w 1292788"/>
                    <a:gd name="connsiteY2" fmla="*/ 1457063 h 1464275"/>
                    <a:gd name="connsiteX3" fmla="*/ 924476 w 1292788"/>
                    <a:gd name="connsiteY3" fmla="*/ 1273297 h 1464275"/>
                    <a:gd name="connsiteX4" fmla="*/ 1135491 w 1292788"/>
                    <a:gd name="connsiteY4" fmla="*/ 724657 h 1464275"/>
                    <a:gd name="connsiteX5" fmla="*/ 1290236 w 1292788"/>
                    <a:gd name="connsiteY5" fmla="*/ 401100 h 1464275"/>
                    <a:gd name="connsiteX6" fmla="*/ 1008882 w 1292788"/>
                    <a:gd name="connsiteY6" fmla="*/ 77543 h 1464275"/>
                    <a:gd name="connsiteX7" fmla="*/ 643122 w 1292788"/>
                    <a:gd name="connsiteY7" fmla="*/ 7204 h 1464275"/>
                    <a:gd name="connsiteX8" fmla="*/ 66346 w 1292788"/>
                    <a:gd name="connsiteY8" fmla="*/ 204152 h 1464275"/>
                    <a:gd name="connsiteX9" fmla="*/ 38211 w 1292788"/>
                    <a:gd name="connsiteY9" fmla="*/ 555844 h 1464275"/>
                    <a:gd name="connsiteX0" fmla="*/ 38211 w 1292788"/>
                    <a:gd name="connsiteY0" fmla="*/ 555844 h 1476994"/>
                    <a:gd name="connsiteX1" fmla="*/ 24143 w 1292788"/>
                    <a:gd name="connsiteY1" fmla="*/ 1118552 h 1476994"/>
                    <a:gd name="connsiteX2" fmla="*/ 389903 w 1292788"/>
                    <a:gd name="connsiteY2" fmla="*/ 1457063 h 1476994"/>
                    <a:gd name="connsiteX3" fmla="*/ 924476 w 1292788"/>
                    <a:gd name="connsiteY3" fmla="*/ 1273297 h 1476994"/>
                    <a:gd name="connsiteX4" fmla="*/ 1135491 w 1292788"/>
                    <a:gd name="connsiteY4" fmla="*/ 724657 h 1476994"/>
                    <a:gd name="connsiteX5" fmla="*/ 1290236 w 1292788"/>
                    <a:gd name="connsiteY5" fmla="*/ 401100 h 1476994"/>
                    <a:gd name="connsiteX6" fmla="*/ 1008882 w 1292788"/>
                    <a:gd name="connsiteY6" fmla="*/ 77543 h 1476994"/>
                    <a:gd name="connsiteX7" fmla="*/ 643122 w 1292788"/>
                    <a:gd name="connsiteY7" fmla="*/ 7204 h 1476994"/>
                    <a:gd name="connsiteX8" fmla="*/ 66346 w 1292788"/>
                    <a:gd name="connsiteY8" fmla="*/ 204152 h 1476994"/>
                    <a:gd name="connsiteX9" fmla="*/ 38211 w 1292788"/>
                    <a:gd name="connsiteY9" fmla="*/ 555844 h 1476994"/>
                    <a:gd name="connsiteX0" fmla="*/ 38211 w 1292788"/>
                    <a:gd name="connsiteY0" fmla="*/ 555844 h 1459907"/>
                    <a:gd name="connsiteX1" fmla="*/ 24143 w 1292788"/>
                    <a:gd name="connsiteY1" fmla="*/ 1118552 h 1459907"/>
                    <a:gd name="connsiteX2" fmla="*/ 389903 w 1292788"/>
                    <a:gd name="connsiteY2" fmla="*/ 1457063 h 1459907"/>
                    <a:gd name="connsiteX3" fmla="*/ 924476 w 1292788"/>
                    <a:gd name="connsiteY3" fmla="*/ 1273297 h 1459907"/>
                    <a:gd name="connsiteX4" fmla="*/ 1135491 w 1292788"/>
                    <a:gd name="connsiteY4" fmla="*/ 724657 h 1459907"/>
                    <a:gd name="connsiteX5" fmla="*/ 1290236 w 1292788"/>
                    <a:gd name="connsiteY5" fmla="*/ 401100 h 1459907"/>
                    <a:gd name="connsiteX6" fmla="*/ 1008882 w 1292788"/>
                    <a:gd name="connsiteY6" fmla="*/ 77543 h 1459907"/>
                    <a:gd name="connsiteX7" fmla="*/ 643122 w 1292788"/>
                    <a:gd name="connsiteY7" fmla="*/ 7204 h 1459907"/>
                    <a:gd name="connsiteX8" fmla="*/ 66346 w 1292788"/>
                    <a:gd name="connsiteY8" fmla="*/ 204152 h 1459907"/>
                    <a:gd name="connsiteX9" fmla="*/ 38211 w 1292788"/>
                    <a:gd name="connsiteY9" fmla="*/ 555844 h 14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788" h="1459907">
                      <a:moveTo>
                        <a:pt x="38211" y="555844"/>
                      </a:moveTo>
                      <a:cubicBezTo>
                        <a:pt x="31177" y="708244"/>
                        <a:pt x="-34472" y="968349"/>
                        <a:pt x="24143" y="1118552"/>
                      </a:cubicBezTo>
                      <a:cubicBezTo>
                        <a:pt x="82758" y="1268755"/>
                        <a:pt x="252796" y="1437747"/>
                        <a:pt x="389903" y="1457063"/>
                      </a:cubicBezTo>
                      <a:cubicBezTo>
                        <a:pt x="527010" y="1476379"/>
                        <a:pt x="800211" y="1395365"/>
                        <a:pt x="924476" y="1273297"/>
                      </a:cubicBezTo>
                      <a:cubicBezTo>
                        <a:pt x="1048741" y="1151229"/>
                        <a:pt x="1074531" y="870023"/>
                        <a:pt x="1135491" y="724657"/>
                      </a:cubicBezTo>
                      <a:cubicBezTo>
                        <a:pt x="1196451" y="579291"/>
                        <a:pt x="1311338" y="508952"/>
                        <a:pt x="1290236" y="401100"/>
                      </a:cubicBezTo>
                      <a:cubicBezTo>
                        <a:pt x="1269135" y="293248"/>
                        <a:pt x="1116734" y="143192"/>
                        <a:pt x="1008882" y="77543"/>
                      </a:cubicBezTo>
                      <a:cubicBezTo>
                        <a:pt x="901030" y="11894"/>
                        <a:pt x="800211" y="-13897"/>
                        <a:pt x="643122" y="7204"/>
                      </a:cubicBezTo>
                      <a:cubicBezTo>
                        <a:pt x="486033" y="28305"/>
                        <a:pt x="171854" y="112712"/>
                        <a:pt x="66346" y="204152"/>
                      </a:cubicBezTo>
                      <a:cubicBezTo>
                        <a:pt x="-39162" y="295592"/>
                        <a:pt x="45245" y="403444"/>
                        <a:pt x="38211" y="555844"/>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Forme libre 133"/>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Forme libre 134"/>
                <p:cNvSpPr/>
                <p:nvPr/>
              </p:nvSpPr>
              <p:spPr>
                <a:xfrm>
                  <a:off x="7558109" y="1052736"/>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8" name="Forme libre 137"/>
                <p:cNvSpPr/>
                <p:nvPr/>
              </p:nvSpPr>
              <p:spPr>
                <a:xfrm>
                  <a:off x="7843323" y="1469084"/>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9" name="Forme libre 138"/>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0" name="Forme libre 139"/>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41" name="Groupe 24"/>
                <p:cNvGrpSpPr/>
                <p:nvPr/>
              </p:nvGrpSpPr>
              <p:grpSpPr>
                <a:xfrm rot="526458">
                  <a:off x="6295479" y="1953742"/>
                  <a:ext cx="1005462" cy="976040"/>
                  <a:chOff x="1845978" y="2708920"/>
                  <a:chExt cx="843532" cy="698050"/>
                </a:xfrm>
              </p:grpSpPr>
              <p:sp>
                <p:nvSpPr>
                  <p:cNvPr id="143" name="Organigramme : Connecteur 142"/>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4" name="Organigramme : Connecteur 143"/>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Forme libre 144"/>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6" name="Forme libre 145"/>
                  <p:cNvSpPr/>
                  <p:nvPr/>
                </p:nvSpPr>
                <p:spPr>
                  <a:xfrm rot="20561424">
                    <a:off x="2070805" y="3252849"/>
                    <a:ext cx="470116" cy="154121"/>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147" name="Ellipse 146"/>
                  <p:cNvSpPr/>
                  <p:nvPr/>
                </p:nvSpPr>
                <p:spPr>
                  <a:xfrm rot="749174">
                    <a:off x="1845978" y="3011616"/>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8" name="Ellipse 147"/>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2" name="Forme libre 141"/>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9" name="Groupe 118"/>
              <p:cNvGrpSpPr/>
              <p:nvPr/>
            </p:nvGrpSpPr>
            <p:grpSpPr>
              <a:xfrm rot="736020">
                <a:off x="6333963" y="2022508"/>
                <a:ext cx="1362922" cy="464364"/>
                <a:chOff x="6242705" y="1801227"/>
                <a:chExt cx="1592398" cy="542550"/>
              </a:xfrm>
            </p:grpSpPr>
            <p:sp>
              <p:nvSpPr>
                <p:cNvPr id="129" name="Organigramme : Connecteur 128"/>
                <p:cNvSpPr/>
                <p:nvPr/>
              </p:nvSpPr>
              <p:spPr>
                <a:xfrm rot="21372764">
                  <a:off x="6242705" y="1848915"/>
                  <a:ext cx="494861" cy="494862"/>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Organigramme : Connecteur 129"/>
                <p:cNvSpPr/>
                <p:nvPr/>
              </p:nvSpPr>
              <p:spPr>
                <a:xfrm rot="21372764">
                  <a:off x="6957744" y="1801227"/>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1" name="Connecteur droit 130"/>
                <p:cNvCxnSpPr>
                  <a:stCxn id="130" idx="6"/>
                  <a:endCxn id="142" idx="8"/>
                </p:cNvCxnSpPr>
                <p:nvPr/>
              </p:nvCxnSpPr>
              <p:spPr>
                <a:xfrm rot="20863980">
                  <a:off x="7456269" y="1991153"/>
                  <a:ext cx="378831" cy="80294"/>
                </a:xfrm>
                <a:prstGeom prst="line">
                  <a:avLst/>
                </a:prstGeom>
                <a:ln w="3175"/>
              </p:spPr>
              <p:style>
                <a:lnRef idx="1">
                  <a:schemeClr val="dk1"/>
                </a:lnRef>
                <a:fillRef idx="0">
                  <a:schemeClr val="dk1"/>
                </a:fillRef>
                <a:effectRef idx="0">
                  <a:schemeClr val="dk1"/>
                </a:effectRef>
                <a:fontRef idx="minor">
                  <a:schemeClr val="tx1"/>
                </a:fontRef>
              </p:style>
            </p:cxnSp>
            <p:sp>
              <p:nvSpPr>
                <p:cNvPr id="132" name="Forme libre 131"/>
                <p:cNvSpPr/>
                <p:nvPr/>
              </p:nvSpPr>
              <p:spPr>
                <a:xfrm rot="21372764" flipV="1">
                  <a:off x="6736403" y="2052879"/>
                  <a:ext cx="223235" cy="48267"/>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20" name="Groupe 119"/>
              <p:cNvGrpSpPr/>
              <p:nvPr/>
            </p:nvGrpSpPr>
            <p:grpSpPr>
              <a:xfrm>
                <a:off x="5631307" y="3403496"/>
                <a:ext cx="2225971" cy="1961034"/>
                <a:chOff x="5631307" y="3403496"/>
                <a:chExt cx="2225971" cy="1961034"/>
              </a:xfrm>
            </p:grpSpPr>
            <p:sp>
              <p:nvSpPr>
                <p:cNvPr id="121" name="Forme libre 120"/>
                <p:cNvSpPr/>
                <p:nvPr/>
              </p:nvSpPr>
              <p:spPr>
                <a:xfrm rot="264683">
                  <a:off x="5631307" y="3486549"/>
                  <a:ext cx="2225971" cy="1877981"/>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rgbClr val="ACDEE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Forme libre 121"/>
                <p:cNvSpPr/>
                <p:nvPr/>
              </p:nvSpPr>
              <p:spPr>
                <a:xfrm rot="21262723">
                  <a:off x="6327599" y="3520961"/>
                  <a:ext cx="906159" cy="889378"/>
                </a:xfrm>
                <a:custGeom>
                  <a:avLst/>
                  <a:gdLst>
                    <a:gd name="connsiteX0" fmla="*/ 332509 w 1828800"/>
                    <a:gd name="connsiteY0" fmla="*/ 0 h 1468582"/>
                    <a:gd name="connsiteX1" fmla="*/ 0 w 1828800"/>
                    <a:gd name="connsiteY1" fmla="*/ 471054 h 1468582"/>
                    <a:gd name="connsiteX2" fmla="*/ 221673 w 1828800"/>
                    <a:gd name="connsiteY2" fmla="*/ 1302327 h 1468582"/>
                    <a:gd name="connsiteX3" fmla="*/ 692727 w 1828800"/>
                    <a:gd name="connsiteY3" fmla="*/ 540327 h 1468582"/>
                    <a:gd name="connsiteX4" fmla="*/ 720436 w 1828800"/>
                    <a:gd name="connsiteY4" fmla="*/ 1468582 h 1468582"/>
                    <a:gd name="connsiteX5" fmla="*/ 1828800 w 1828800"/>
                    <a:gd name="connsiteY5" fmla="*/ 152400 h 1468582"/>
                    <a:gd name="connsiteX6" fmla="*/ 762000 w 1828800"/>
                    <a:gd name="connsiteY6" fmla="*/ 360218 h 1468582"/>
                    <a:gd name="connsiteX7" fmla="*/ 332509 w 1828800"/>
                    <a:gd name="connsiteY7" fmla="*/ 0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468582">
                      <a:moveTo>
                        <a:pt x="332509" y="0"/>
                      </a:moveTo>
                      <a:lnTo>
                        <a:pt x="0" y="471054"/>
                      </a:lnTo>
                      <a:lnTo>
                        <a:pt x="221673" y="1302327"/>
                      </a:lnTo>
                      <a:lnTo>
                        <a:pt x="692727" y="540327"/>
                      </a:lnTo>
                      <a:lnTo>
                        <a:pt x="720436" y="1468582"/>
                      </a:lnTo>
                      <a:lnTo>
                        <a:pt x="1828800" y="152400"/>
                      </a:lnTo>
                      <a:lnTo>
                        <a:pt x="762000" y="360218"/>
                      </a:lnTo>
                      <a:lnTo>
                        <a:pt x="33250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3" name="Groupe 37"/>
                <p:cNvGrpSpPr/>
                <p:nvPr/>
              </p:nvGrpSpPr>
              <p:grpSpPr>
                <a:xfrm>
                  <a:off x="6226915" y="3403496"/>
                  <a:ext cx="881249" cy="826440"/>
                  <a:chOff x="3005639" y="677702"/>
                  <a:chExt cx="1710377" cy="2149764"/>
                </a:xfrm>
              </p:grpSpPr>
              <p:sp>
                <p:nvSpPr>
                  <p:cNvPr id="127" name="Forme libre 126"/>
                  <p:cNvSpPr/>
                  <p:nvPr/>
                </p:nvSpPr>
                <p:spPr>
                  <a:xfrm>
                    <a:off x="3005639"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8" name="Forme libre 127"/>
                  <p:cNvSpPr/>
                  <p:nvPr/>
                </p:nvSpPr>
                <p:spPr>
                  <a:xfrm flipH="1">
                    <a:off x="3328253"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24" name="Forme libre 123"/>
                <p:cNvSpPr/>
                <p:nvPr/>
              </p:nvSpPr>
              <p:spPr>
                <a:xfrm>
                  <a:off x="6616158" y="3860483"/>
                  <a:ext cx="45719" cy="1340904"/>
                </a:xfrm>
                <a:custGeom>
                  <a:avLst/>
                  <a:gdLst>
                    <a:gd name="connsiteX0" fmla="*/ 118950 w 118950"/>
                    <a:gd name="connsiteY0" fmla="*/ 0 h 1337310"/>
                    <a:gd name="connsiteX1" fmla="*/ 1793 w 118950"/>
                    <a:gd name="connsiteY1" fmla="*/ 542925 h 1337310"/>
                    <a:gd name="connsiteX2" fmla="*/ 58943 w 118950"/>
                    <a:gd name="connsiteY2" fmla="*/ 1337310 h 1337310"/>
                  </a:gdLst>
                  <a:ahLst/>
                  <a:cxnLst>
                    <a:cxn ang="0">
                      <a:pos x="connsiteX0" y="connsiteY0"/>
                    </a:cxn>
                    <a:cxn ang="0">
                      <a:pos x="connsiteX1" y="connsiteY1"/>
                    </a:cxn>
                    <a:cxn ang="0">
                      <a:pos x="connsiteX2" y="connsiteY2"/>
                    </a:cxn>
                  </a:cxnLst>
                  <a:rect l="l" t="t" r="r" b="b"/>
                  <a:pathLst>
                    <a:path w="118950" h="1337310">
                      <a:moveTo>
                        <a:pt x="118950" y="0"/>
                      </a:moveTo>
                      <a:cubicBezTo>
                        <a:pt x="65372" y="160020"/>
                        <a:pt x="11794" y="320040"/>
                        <a:pt x="1793" y="542925"/>
                      </a:cubicBezTo>
                      <a:cubicBezTo>
                        <a:pt x="-8208" y="765810"/>
                        <a:pt x="25367" y="1051560"/>
                        <a:pt x="58943" y="13373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Forme libre 124"/>
                <p:cNvSpPr/>
                <p:nvPr/>
              </p:nvSpPr>
              <p:spPr>
                <a:xfrm>
                  <a:off x="6046124" y="3724102"/>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Forme libre 125"/>
                <p:cNvSpPr/>
                <p:nvPr/>
              </p:nvSpPr>
              <p:spPr>
                <a:xfrm flipH="1">
                  <a:off x="7278352" y="3815138"/>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13" name="Groupe 112"/>
            <p:cNvGrpSpPr/>
            <p:nvPr/>
          </p:nvGrpSpPr>
          <p:grpSpPr>
            <a:xfrm rot="732152">
              <a:off x="7780546" y="3378268"/>
              <a:ext cx="177143" cy="347184"/>
              <a:chOff x="5281403" y="1727548"/>
              <a:chExt cx="177143" cy="347184"/>
            </a:xfrm>
          </p:grpSpPr>
          <p:sp>
            <p:nvSpPr>
              <p:cNvPr id="114" name="Organigramme : Connecteur 113"/>
              <p:cNvSpPr/>
              <p:nvPr/>
            </p:nvSpPr>
            <p:spPr>
              <a:xfrm rot="584299" flipH="1">
                <a:off x="5281403" y="172754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Forme libre 114"/>
              <p:cNvSpPr/>
              <p:nvPr/>
            </p:nvSpPr>
            <p:spPr>
              <a:xfrm rot="62152" flipH="1">
                <a:off x="5353166" y="1799994"/>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16" name="Organigramme : Connecteur 115"/>
              <p:cNvSpPr/>
              <p:nvPr/>
            </p:nvSpPr>
            <p:spPr>
              <a:xfrm rot="21372764">
                <a:off x="5297814" y="2011103"/>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 name="ZoneTexte 1"/>
          <p:cNvSpPr txBox="1"/>
          <p:nvPr/>
        </p:nvSpPr>
        <p:spPr>
          <a:xfrm>
            <a:off x="4851421" y="4988100"/>
            <a:ext cx="2871172"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dirty="0">
                <a:solidFill>
                  <a:srgbClr val="404041"/>
                </a:solidFill>
              </a:rPr>
              <a:t>Lara CÉTAMOL</a:t>
            </a:r>
          </a:p>
        </p:txBody>
      </p:sp>
      <p:sp>
        <p:nvSpPr>
          <p:cNvPr id="59" name="ZoneTexte 58"/>
          <p:cNvSpPr txBox="1"/>
          <p:nvPr/>
        </p:nvSpPr>
        <p:spPr>
          <a:xfrm>
            <a:off x="9042256" y="4330560"/>
            <a:ext cx="1942101"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lgn="ctr">
              <a:defRPr sz="1400"/>
            </a:lvl1pPr>
          </a:lstStyle>
          <a:p>
            <a:r>
              <a:rPr lang="fr-FR" dirty="0"/>
              <a:t>Pollakiurie nocturne</a:t>
            </a:r>
          </a:p>
        </p:txBody>
      </p:sp>
      <p:sp>
        <p:nvSpPr>
          <p:cNvPr id="60" name="Bouton d'action : Précédent 59">
            <a:hlinkClick r:id="rId4"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60"/>
          <p:cNvSpPr/>
          <p:nvPr/>
        </p:nvSpPr>
        <p:spPr>
          <a:xfrm>
            <a:off x="7754697" y="5778834"/>
            <a:ext cx="1154729" cy="307777"/>
          </a:xfrm>
          <a:prstGeom prst="rect">
            <a:avLst/>
          </a:prstGeom>
          <a:ln w="635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dirty="0">
                <a:solidFill>
                  <a:schemeClr val="dk1"/>
                </a:solidFill>
              </a:rPr>
              <a:t>ACFA</a:t>
            </a:r>
          </a:p>
        </p:txBody>
      </p:sp>
    </p:spTree>
    <p:extLst>
      <p:ext uri="{BB962C8B-B14F-4D97-AF65-F5344CB8AC3E}">
        <p14:creationId xmlns:p14="http://schemas.microsoft.com/office/powerpoint/2010/main" val="54105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78651208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dirty="0"/>
                        <a:t>RECUEIL DE DONNÉES</a:t>
                      </a:r>
                    </a:p>
                  </a:txBody>
                  <a:tcPr anchor="ct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23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171" y="6356204"/>
            <a:ext cx="931658" cy="365417"/>
          </a:xfrm>
          <a:prstGeom prst="rect">
            <a:avLst/>
          </a:prstGeom>
          <a:noFill/>
          <a:extLst>
            <a:ext uri="{909E8E84-426E-40DD-AFC4-6F175D3DCCD1}">
              <a14:hiddenFill xmlns:a14="http://schemas.microsoft.com/office/drawing/2010/main">
                <a:solidFill>
                  <a:srgbClr val="FFFFFF"/>
                </a:solidFill>
              </a14:hiddenFill>
            </a:ext>
          </a:extLst>
        </p:spPr>
      </p:pic>
      <p:sp>
        <p:nvSpPr>
          <p:cNvPr id="238" name="ZoneTexte 237"/>
          <p:cNvSpPr txBox="1"/>
          <p:nvPr/>
        </p:nvSpPr>
        <p:spPr>
          <a:xfrm>
            <a:off x="349026" y="370466"/>
            <a:ext cx="11548082" cy="900246"/>
          </a:xfrm>
          <a:prstGeom prst="rect">
            <a:avLst/>
          </a:prstGeom>
          <a:noFill/>
        </p:spPr>
        <p:txBody>
          <a:bodyPr wrap="square" rtlCol="0">
            <a:spAutoFit/>
          </a:bodyPr>
          <a:lstStyle/>
          <a:p>
            <a:pPr algn="just">
              <a:lnSpc>
                <a:spcPct val="125000"/>
              </a:lnSpc>
            </a:pPr>
            <a:r>
              <a:rPr lang="fr-FR" sz="1400" dirty="0"/>
              <a:t>Suite à son passage aux urgences, la patiente est hospitalisée dans le service de gériatrie du Docteur Pierre GABALINE.</a:t>
            </a:r>
          </a:p>
          <a:p>
            <a:pPr algn="just">
              <a:lnSpc>
                <a:spcPct val="125000"/>
              </a:lnSpc>
            </a:pPr>
            <a:r>
              <a:rPr lang="fr-FR" sz="1400" dirty="0"/>
              <a:t>Il suspecte une chute d’origine iatrogène, tous les examens d’imagerie réalisés aux urgences étant sans particularité. Pour justifier son raisonnement, il a calculé deux scores de risque iatrogène dont les résultats sont les suivants : </a:t>
            </a:r>
          </a:p>
        </p:txBody>
      </p:sp>
      <p:sp>
        <p:nvSpPr>
          <p:cNvPr id="15" name="Bouton d’action : Suivant 14">
            <a:hlinkClick r:id="" action="ppaction://hlinkshowjump?jump=nextslide" highlightClick="1"/>
          </p:cNvPr>
          <p:cNvSpPr/>
          <p:nvPr/>
        </p:nvSpPr>
        <p:spPr>
          <a:xfrm>
            <a:off x="11441924" y="6311320"/>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6" name="Bouton d'action : Précédent 15">
            <a:hlinkClick r:id="rId3"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a:off x="349026" y="2149682"/>
            <a:ext cx="4765801" cy="3846470"/>
            <a:chOff x="233454" y="2951560"/>
            <a:chExt cx="4765801" cy="3846470"/>
          </a:xfrm>
        </p:grpSpPr>
        <p:pic>
          <p:nvPicPr>
            <p:cNvPr id="3" name="Image 2">
              <a:hlinkClick r:id="rId4"/>
            </p:cNvPr>
            <p:cNvPicPr>
              <a:picLocks noChangeAspect="1"/>
            </p:cNvPicPr>
            <p:nvPr/>
          </p:nvPicPr>
          <p:blipFill>
            <a:blip r:embed="rId5" cstate="print"/>
            <a:stretch>
              <a:fillRect/>
            </a:stretch>
          </p:blipFill>
          <p:spPr>
            <a:xfrm>
              <a:off x="233454" y="2951560"/>
              <a:ext cx="4765801" cy="3827433"/>
            </a:xfrm>
            <a:prstGeom prst="rect">
              <a:avLst/>
            </a:prstGeom>
          </p:spPr>
        </p:pic>
        <p:sp>
          <p:nvSpPr>
            <p:cNvPr id="6" name="Rectangle 5"/>
            <p:cNvSpPr/>
            <p:nvPr/>
          </p:nvSpPr>
          <p:spPr>
            <a:xfrm>
              <a:off x="4253701" y="4495393"/>
              <a:ext cx="431528" cy="577209"/>
            </a:xfrm>
            <a:prstGeom prst="rect">
              <a:avLst/>
            </a:prstGeom>
          </p:spPr>
          <p:txBody>
            <a:bodyPr wrap="none">
              <a:spAutoFit/>
            </a:bodyPr>
            <a:lstStyle/>
            <a:p>
              <a:pPr algn="just">
                <a:lnSpc>
                  <a:spcPct val="150000"/>
                </a:lnSpc>
              </a:pPr>
              <a:r>
                <a:rPr lang="fr-FR" sz="2400" dirty="0">
                  <a:solidFill>
                    <a:srgbClr val="97B89B"/>
                  </a:solidFill>
                </a:rPr>
                <a:t>✔</a:t>
              </a:r>
            </a:p>
          </p:txBody>
        </p:sp>
        <p:sp>
          <p:nvSpPr>
            <p:cNvPr id="7" name="Rectangle 6"/>
            <p:cNvSpPr/>
            <p:nvPr/>
          </p:nvSpPr>
          <p:spPr>
            <a:xfrm>
              <a:off x="4468805" y="5092647"/>
              <a:ext cx="373820" cy="369332"/>
            </a:xfrm>
            <a:prstGeom prst="rect">
              <a:avLst/>
            </a:prstGeom>
          </p:spPr>
          <p:txBody>
            <a:bodyPr wrap="none">
              <a:spAutoFit/>
            </a:bodyPr>
            <a:lstStyle/>
            <a:p>
              <a:r>
                <a:rPr lang="fr-FR" dirty="0"/>
                <a:t>✖</a:t>
              </a:r>
            </a:p>
          </p:txBody>
        </p:sp>
        <p:sp>
          <p:nvSpPr>
            <p:cNvPr id="10" name="Rectangle 9"/>
            <p:cNvSpPr/>
            <p:nvPr/>
          </p:nvSpPr>
          <p:spPr>
            <a:xfrm>
              <a:off x="4468805" y="5681981"/>
              <a:ext cx="373820" cy="369332"/>
            </a:xfrm>
            <a:prstGeom prst="rect">
              <a:avLst/>
            </a:prstGeom>
          </p:spPr>
          <p:txBody>
            <a:bodyPr wrap="none">
              <a:spAutoFit/>
            </a:bodyPr>
            <a:lstStyle/>
            <a:p>
              <a:r>
                <a:rPr lang="fr-FR" dirty="0"/>
                <a:t>✖</a:t>
              </a:r>
            </a:p>
          </p:txBody>
        </p:sp>
        <p:sp>
          <p:nvSpPr>
            <p:cNvPr id="8" name="ZoneTexte 7"/>
            <p:cNvSpPr txBox="1"/>
            <p:nvPr/>
          </p:nvSpPr>
          <p:spPr>
            <a:xfrm>
              <a:off x="4421549" y="6026391"/>
              <a:ext cx="494668" cy="261610"/>
            </a:xfrm>
            <a:prstGeom prst="rect">
              <a:avLst/>
            </a:prstGeom>
            <a:noFill/>
          </p:spPr>
          <p:txBody>
            <a:bodyPr wrap="square" rtlCol="0">
              <a:spAutoFit/>
            </a:bodyPr>
            <a:lstStyle/>
            <a:p>
              <a:pPr algn="ctr"/>
              <a:r>
                <a:rPr lang="fr-FR" sz="1100" u="sng" dirty="0"/>
                <a:t>OUI</a:t>
              </a:r>
            </a:p>
          </p:txBody>
        </p:sp>
        <p:sp>
          <p:nvSpPr>
            <p:cNvPr id="12" name="Rectangle 11"/>
            <p:cNvSpPr/>
            <p:nvPr/>
          </p:nvSpPr>
          <p:spPr>
            <a:xfrm>
              <a:off x="4253701" y="5217209"/>
              <a:ext cx="431528" cy="577209"/>
            </a:xfrm>
            <a:prstGeom prst="rect">
              <a:avLst/>
            </a:prstGeom>
          </p:spPr>
          <p:txBody>
            <a:bodyPr wrap="none">
              <a:spAutoFit/>
            </a:bodyPr>
            <a:lstStyle/>
            <a:p>
              <a:pPr algn="just">
                <a:lnSpc>
                  <a:spcPct val="150000"/>
                </a:lnSpc>
              </a:pPr>
              <a:r>
                <a:rPr lang="fr-FR" sz="2400" dirty="0">
                  <a:solidFill>
                    <a:srgbClr val="97B89B"/>
                  </a:solidFill>
                </a:rPr>
                <a:t>✔</a:t>
              </a:r>
            </a:p>
          </p:txBody>
        </p:sp>
        <p:sp>
          <p:nvSpPr>
            <p:cNvPr id="13" name="Rectangle 12"/>
            <p:cNvSpPr/>
            <p:nvPr/>
          </p:nvSpPr>
          <p:spPr>
            <a:xfrm>
              <a:off x="4253701" y="4003512"/>
              <a:ext cx="431528" cy="577209"/>
            </a:xfrm>
            <a:prstGeom prst="rect">
              <a:avLst/>
            </a:prstGeom>
          </p:spPr>
          <p:txBody>
            <a:bodyPr wrap="none">
              <a:spAutoFit/>
            </a:bodyPr>
            <a:lstStyle/>
            <a:p>
              <a:pPr algn="just">
                <a:lnSpc>
                  <a:spcPct val="150000"/>
                </a:lnSpc>
              </a:pPr>
              <a:r>
                <a:rPr lang="fr-FR" sz="2400" dirty="0">
                  <a:solidFill>
                    <a:srgbClr val="97B89B"/>
                  </a:solidFill>
                </a:rPr>
                <a:t>✔</a:t>
              </a:r>
            </a:p>
          </p:txBody>
        </p:sp>
        <p:sp>
          <p:nvSpPr>
            <p:cNvPr id="9" name="ZoneTexte 8"/>
            <p:cNvSpPr txBox="1"/>
            <p:nvPr/>
          </p:nvSpPr>
          <p:spPr>
            <a:xfrm>
              <a:off x="3240350" y="6490253"/>
              <a:ext cx="1675868" cy="307777"/>
            </a:xfrm>
            <a:prstGeom prst="rect">
              <a:avLst/>
            </a:prstGeom>
            <a:noFill/>
          </p:spPr>
          <p:txBody>
            <a:bodyPr wrap="square" rtlCol="0" anchor="ctr">
              <a:spAutoFit/>
            </a:bodyPr>
            <a:lstStyle/>
            <a:p>
              <a:pPr algn="r"/>
              <a:r>
                <a:rPr lang="fr-FR" sz="1400" dirty="0">
                  <a:solidFill>
                    <a:schemeClr val="accent3">
                      <a:lumMod val="50000"/>
                    </a:schemeClr>
                  </a:solidFill>
                </a:rPr>
                <a:t>= 3 critères</a:t>
              </a:r>
            </a:p>
          </p:txBody>
        </p:sp>
      </p:grpSp>
      <p:sp>
        <p:nvSpPr>
          <p:cNvPr id="14" name="Rectangle 13">
            <a:hlinkClick r:id="rId4"/>
          </p:cNvPr>
          <p:cNvSpPr/>
          <p:nvPr/>
        </p:nvSpPr>
        <p:spPr>
          <a:xfrm>
            <a:off x="349026" y="1494754"/>
            <a:ext cx="4765801" cy="430887"/>
          </a:xfrm>
          <a:prstGeom prst="rect">
            <a:avLst/>
          </a:prstGeom>
        </p:spPr>
        <p:txBody>
          <a:bodyPr wrap="square">
            <a:spAutoFit/>
          </a:bodyPr>
          <a:lstStyle/>
          <a:p>
            <a:pPr algn="just"/>
            <a:r>
              <a:rPr lang="fr-FR" sz="1100" dirty="0"/>
              <a:t>👆 </a:t>
            </a:r>
            <a:r>
              <a:rPr lang="fr-FR" sz="1100" i="1" dirty="0"/>
              <a:t>HAS 2014 – Comment améliorer la qualité et la sécurité des prescriptions de médicaments chez la personne âgée ?</a:t>
            </a:r>
          </a:p>
        </p:txBody>
      </p:sp>
      <p:sp>
        <p:nvSpPr>
          <p:cNvPr id="21" name="ZoneTexte 20"/>
          <p:cNvSpPr txBox="1"/>
          <p:nvPr/>
        </p:nvSpPr>
        <p:spPr>
          <a:xfrm>
            <a:off x="1760302" y="6105674"/>
            <a:ext cx="1930817" cy="276999"/>
          </a:xfrm>
          <a:prstGeom prst="rect">
            <a:avLst/>
          </a:prstGeom>
          <a:noFill/>
          <a:ln>
            <a:noFill/>
          </a:ln>
        </p:spPr>
        <p:txBody>
          <a:bodyPr wrap="square" rtlCol="0">
            <a:spAutoFit/>
          </a:bodyPr>
          <a:lstStyle/>
          <a:p>
            <a:pPr algn="ctr"/>
            <a:r>
              <a:rPr lang="fr-FR" sz="1200" dirty="0">
                <a:solidFill>
                  <a:srgbClr val="6C8DB4"/>
                </a:solidFill>
              </a:rPr>
              <a:t>Patiente à risque d’EIM</a:t>
            </a:r>
          </a:p>
        </p:txBody>
      </p:sp>
      <p:sp>
        <p:nvSpPr>
          <p:cNvPr id="19" name="Arc 18"/>
          <p:cNvSpPr/>
          <p:nvPr/>
        </p:nvSpPr>
        <p:spPr>
          <a:xfrm flipH="1" flipV="1">
            <a:off x="1485652" y="5818925"/>
            <a:ext cx="609847" cy="428625"/>
          </a:xfrm>
          <a:prstGeom prst="arc">
            <a:avLst/>
          </a:prstGeom>
          <a:ln w="19050">
            <a:solidFill>
              <a:srgbClr val="6C8DB4"/>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4" name="Image 3"/>
          <p:cNvPicPr>
            <a:picLocks noChangeAspect="1"/>
          </p:cNvPicPr>
          <p:nvPr/>
        </p:nvPicPr>
        <p:blipFill rotWithShape="1">
          <a:blip r:embed="rId6"/>
          <a:srcRect l="1161" t="5646" r="1088" b="705"/>
          <a:stretch/>
        </p:blipFill>
        <p:spPr>
          <a:xfrm>
            <a:off x="5659936" y="2600067"/>
            <a:ext cx="2645864" cy="3362569"/>
          </a:xfrm>
          <a:prstGeom prst="rect">
            <a:avLst/>
          </a:prstGeom>
          <a:ln>
            <a:solidFill>
              <a:srgbClr val="C7C8CA"/>
            </a:solidFill>
          </a:ln>
          <a:effectLst>
            <a:outerShdw blurRad="50800" dist="38100" dir="2700000" algn="tl" rotWithShape="0">
              <a:prstClr val="black">
                <a:alpha val="40000"/>
              </a:prstClr>
            </a:outerShdw>
          </a:effectLst>
        </p:spPr>
      </p:pic>
      <p:sp>
        <p:nvSpPr>
          <p:cNvPr id="17" name="Rectangle 16"/>
          <p:cNvSpPr/>
          <p:nvPr/>
        </p:nvSpPr>
        <p:spPr>
          <a:xfrm>
            <a:off x="5630171" y="1494754"/>
            <a:ext cx="6239870" cy="907941"/>
          </a:xfrm>
          <a:prstGeom prst="rect">
            <a:avLst/>
          </a:prstGeom>
        </p:spPr>
        <p:txBody>
          <a:bodyPr wrap="square">
            <a:spAutoFit/>
          </a:bodyPr>
          <a:lstStyle/>
          <a:p>
            <a:pPr algn="just"/>
            <a:r>
              <a:rPr lang="fr-FR" sz="1100" i="1" dirty="0"/>
              <a:t>Capelle H, Baldin C, Caunes P, Pons I, Meguerditchian C, Argenson JN, Daumas A, Hache G. Validation d’une version française de l’outil AT-HARM10 pour la détection des hospitalisations liées au médicament.</a:t>
            </a:r>
          </a:p>
          <a:p>
            <a:pPr algn="just"/>
            <a:r>
              <a:rPr lang="fr-FR" sz="900" i="1" dirty="0"/>
              <a:t>Therapie. 2023 Nov 17:S0040-5957(23)00183-X. French. doi: 10.1016/j.therap.2023.10.015. Epub ahead of print. PMID: 38008600.</a:t>
            </a:r>
          </a:p>
        </p:txBody>
      </p:sp>
      <p:grpSp>
        <p:nvGrpSpPr>
          <p:cNvPr id="20" name="Groupe 19"/>
          <p:cNvGrpSpPr/>
          <p:nvPr/>
        </p:nvGrpSpPr>
        <p:grpSpPr>
          <a:xfrm>
            <a:off x="7604057" y="4118883"/>
            <a:ext cx="4356425" cy="855771"/>
            <a:chOff x="7540683" y="3903116"/>
            <a:chExt cx="4356425" cy="855771"/>
          </a:xfrm>
        </p:grpSpPr>
        <p:sp>
          <p:nvSpPr>
            <p:cNvPr id="18" name="ZoneTexte 17"/>
            <p:cNvSpPr txBox="1"/>
            <p:nvPr/>
          </p:nvSpPr>
          <p:spPr>
            <a:xfrm>
              <a:off x="8305800" y="4112556"/>
              <a:ext cx="3591308" cy="646331"/>
            </a:xfrm>
            <a:prstGeom prst="rect">
              <a:avLst/>
            </a:prstGeom>
            <a:noFill/>
            <a:ln>
              <a:noFill/>
            </a:ln>
          </p:spPr>
          <p:txBody>
            <a:bodyPr wrap="square" rtlCol="0">
              <a:spAutoFit/>
            </a:bodyPr>
            <a:lstStyle>
              <a:defPPr>
                <a:defRPr lang="fr-FR"/>
              </a:defPPr>
              <a:lvl1pPr algn="ctr">
                <a:defRPr sz="1200"/>
              </a:lvl1pPr>
            </a:lstStyle>
            <a:p>
              <a:pPr algn="just"/>
              <a:r>
                <a:rPr lang="fr-FR" dirty="0">
                  <a:solidFill>
                    <a:srgbClr val="6C8DB4"/>
                  </a:solidFill>
                </a:rPr>
                <a:t>L’admission de la patiente est probablement liée à ses médications selon la traduction française de l’outil AT-HARM10.</a:t>
              </a:r>
            </a:p>
          </p:txBody>
        </p:sp>
        <p:sp>
          <p:nvSpPr>
            <p:cNvPr id="23" name="Arc 22"/>
            <p:cNvSpPr/>
            <p:nvPr/>
          </p:nvSpPr>
          <p:spPr>
            <a:xfrm rot="15162202" flipV="1">
              <a:off x="7724622" y="3719177"/>
              <a:ext cx="674329" cy="1042208"/>
            </a:xfrm>
            <a:prstGeom prst="arc">
              <a:avLst>
                <a:gd name="adj1" fmla="val 16200000"/>
                <a:gd name="adj2" fmla="val 627672"/>
              </a:avLst>
            </a:prstGeom>
            <a:ln w="19050">
              <a:solidFill>
                <a:srgbClr val="6C8DB4"/>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Tree>
    <p:extLst>
      <p:ext uri="{BB962C8B-B14F-4D97-AF65-F5344CB8AC3E}">
        <p14:creationId xmlns:p14="http://schemas.microsoft.com/office/powerpoint/2010/main" val="46984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7" name="Tableau 6"/>
          <p:cNvGraphicFramePr>
            <a:graphicFrameLocks noGrp="1"/>
          </p:cNvGraphicFramePr>
          <p:nvPr>
            <p:extLst>
              <p:ext uri="{D42A27DB-BD31-4B8C-83A1-F6EECF244321}">
                <p14:modId xmlns:p14="http://schemas.microsoft.com/office/powerpoint/2010/main" val="213925460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1" dirty="0"/>
                        <a:t>PRÉSENTATION</a:t>
                      </a:r>
                      <a:r>
                        <a:rPr lang="fr-FR" sz="1000" b="1" baseline="0" dirty="0"/>
                        <a:t> DU CAS</a:t>
                      </a:r>
                      <a:endParaRPr lang="fr-FR" sz="1000" b="1" dirty="0"/>
                    </a:p>
                  </a:txBody>
                  <a:tcPr anchor="ctr">
                    <a:solidFill>
                      <a:schemeClr val="accent1"/>
                    </a:solidFill>
                  </a:tcPr>
                </a:tc>
                <a:tc>
                  <a:txBody>
                    <a:bodyPr/>
                    <a:lstStyle/>
                    <a:p>
                      <a:pPr algn="ctr"/>
                      <a:r>
                        <a:rPr lang="fr-FR" sz="1000" b="0" dirty="0"/>
                        <a:t>RECUEIL DE DONNÉES</a:t>
                      </a:r>
                    </a:p>
                  </a:txBody>
                  <a:tcPr anchor="ctr">
                    <a:solidFill>
                      <a:schemeClr val="accent1">
                        <a:lumMod val="40000"/>
                        <a:lumOff val="60000"/>
                      </a:schemeClr>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24"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529" y="562413"/>
            <a:ext cx="1606941" cy="630278"/>
          </a:xfrm>
          <a:prstGeom prst="rect">
            <a:avLst/>
          </a:prstGeom>
          <a:noFill/>
          <a:extLst>
            <a:ext uri="{909E8E84-426E-40DD-AFC4-6F175D3DCCD1}">
              <a14:hiddenFill xmlns:a14="http://schemas.microsoft.com/office/drawing/2010/main">
                <a:solidFill>
                  <a:srgbClr val="FFFFFF"/>
                </a:solidFill>
              </a14:hiddenFill>
            </a:ext>
          </a:extLst>
        </p:spPr>
      </p:pic>
      <p:sp>
        <p:nvSpPr>
          <p:cNvPr id="28" name="Bouton d’action : Suivant 27">
            <a:hlinkClick r:id="" action="ppaction://hlinkshowjump?jump=nextslide" highlightClick="1"/>
          </p:cNvPr>
          <p:cNvSpPr/>
          <p:nvPr/>
        </p:nvSpPr>
        <p:spPr>
          <a:xfrm>
            <a:off x="11441924" y="631132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cxnSp>
        <p:nvCxnSpPr>
          <p:cNvPr id="33" name="Connecteur droit avec flèche 32"/>
          <p:cNvCxnSpPr>
            <a:stCxn id="31" idx="2"/>
            <a:endCxn id="19" idx="0"/>
          </p:cNvCxnSpPr>
          <p:nvPr/>
        </p:nvCxnSpPr>
        <p:spPr>
          <a:xfrm>
            <a:off x="9760362" y="2097051"/>
            <a:ext cx="1" cy="584366"/>
          </a:xfrm>
          <a:prstGeom prst="straightConnector1">
            <a:avLst/>
          </a:prstGeom>
          <a:ln>
            <a:solidFill>
              <a:schemeClr val="tx2"/>
            </a:solidFill>
            <a:tailEnd type="stealth"/>
          </a:ln>
        </p:spPr>
        <p:style>
          <a:lnRef idx="1">
            <a:schemeClr val="accent1"/>
          </a:lnRef>
          <a:fillRef idx="0">
            <a:schemeClr val="accent1"/>
          </a:fillRef>
          <a:effectRef idx="0">
            <a:schemeClr val="accent1"/>
          </a:effectRef>
          <a:fontRef idx="minor">
            <a:schemeClr val="tx1"/>
          </a:fontRef>
        </p:style>
      </p:cxnSp>
      <p:sp>
        <p:nvSpPr>
          <p:cNvPr id="13" name="Flèche droite 12"/>
          <p:cNvSpPr/>
          <p:nvPr/>
        </p:nvSpPr>
        <p:spPr>
          <a:xfrm>
            <a:off x="736798" y="3361041"/>
            <a:ext cx="10414906" cy="43248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4" name="ZoneTexte 13"/>
          <p:cNvSpPr txBox="1"/>
          <p:nvPr/>
        </p:nvSpPr>
        <p:spPr>
          <a:xfrm>
            <a:off x="736798" y="3830598"/>
            <a:ext cx="1818450" cy="584775"/>
          </a:xfrm>
          <a:prstGeom prst="rect">
            <a:avLst/>
          </a:prstGeom>
          <a:noFill/>
        </p:spPr>
        <p:txBody>
          <a:bodyPr wrap="square" rtlCol="0">
            <a:spAutoFit/>
          </a:bodyPr>
          <a:lstStyle/>
          <a:p>
            <a:pPr algn="ctr"/>
            <a:r>
              <a:rPr lang="fr-FR" sz="1600" dirty="0"/>
              <a:t>24/06/2024</a:t>
            </a:r>
          </a:p>
          <a:p>
            <a:pPr algn="ctr"/>
            <a:r>
              <a:rPr lang="fr-FR" sz="1600" dirty="0"/>
              <a:t>À 10h00</a:t>
            </a:r>
          </a:p>
        </p:txBody>
      </p:sp>
      <p:sp>
        <p:nvSpPr>
          <p:cNvPr id="15" name="ZoneTexte 14"/>
          <p:cNvSpPr txBox="1"/>
          <p:nvPr/>
        </p:nvSpPr>
        <p:spPr>
          <a:xfrm>
            <a:off x="4730361" y="3832488"/>
            <a:ext cx="1818450" cy="584775"/>
          </a:xfrm>
          <a:prstGeom prst="rect">
            <a:avLst/>
          </a:prstGeom>
          <a:noFill/>
        </p:spPr>
        <p:txBody>
          <a:bodyPr wrap="square" rtlCol="0">
            <a:spAutoFit/>
          </a:bodyPr>
          <a:lstStyle/>
          <a:p>
            <a:pPr algn="ctr"/>
            <a:r>
              <a:rPr lang="fr-FR" sz="1600" dirty="0"/>
              <a:t>24/06/2024</a:t>
            </a:r>
          </a:p>
          <a:p>
            <a:pPr algn="ctr"/>
            <a:r>
              <a:rPr lang="fr-FR" sz="1600" dirty="0"/>
              <a:t>À 15h00</a:t>
            </a:r>
          </a:p>
        </p:txBody>
      </p:sp>
      <p:sp>
        <p:nvSpPr>
          <p:cNvPr id="16" name="ZoneTexte 15"/>
          <p:cNvSpPr txBox="1"/>
          <p:nvPr/>
        </p:nvSpPr>
        <p:spPr>
          <a:xfrm>
            <a:off x="8851137" y="3834377"/>
            <a:ext cx="1818450" cy="584775"/>
          </a:xfrm>
          <a:prstGeom prst="rect">
            <a:avLst/>
          </a:prstGeom>
          <a:noFill/>
        </p:spPr>
        <p:txBody>
          <a:bodyPr wrap="square" rtlCol="0">
            <a:spAutoFit/>
          </a:bodyPr>
          <a:lstStyle/>
          <a:p>
            <a:pPr algn="ctr"/>
            <a:r>
              <a:rPr lang="fr-FR" sz="1600" dirty="0"/>
              <a:t>25/06/2024</a:t>
            </a:r>
          </a:p>
          <a:p>
            <a:pPr algn="ctr"/>
            <a:r>
              <a:rPr lang="fr-FR" sz="1600" dirty="0"/>
              <a:t>À 10h00</a:t>
            </a:r>
          </a:p>
        </p:txBody>
      </p:sp>
      <p:sp>
        <p:nvSpPr>
          <p:cNvPr id="17" name="ZoneTexte 16"/>
          <p:cNvSpPr txBox="1"/>
          <p:nvPr/>
        </p:nvSpPr>
        <p:spPr>
          <a:xfrm>
            <a:off x="736798" y="2681418"/>
            <a:ext cx="1818450" cy="584775"/>
          </a:xfrm>
          <a:prstGeom prst="rect">
            <a:avLst/>
          </a:prstGeom>
          <a:noFill/>
        </p:spPr>
        <p:txBody>
          <a:bodyPr wrap="square" rtlCol="0">
            <a:spAutoFit/>
          </a:bodyPr>
          <a:lstStyle/>
          <a:p>
            <a:pPr algn="ctr"/>
            <a:r>
              <a:rPr lang="fr-FR" sz="1600" dirty="0"/>
              <a:t>Arrivée aux urgences</a:t>
            </a:r>
          </a:p>
        </p:txBody>
      </p:sp>
      <p:sp>
        <p:nvSpPr>
          <p:cNvPr id="18" name="ZoneTexte 17"/>
          <p:cNvSpPr txBox="1"/>
          <p:nvPr/>
        </p:nvSpPr>
        <p:spPr>
          <a:xfrm>
            <a:off x="4730360" y="2681418"/>
            <a:ext cx="1818450" cy="584775"/>
          </a:xfrm>
          <a:prstGeom prst="rect">
            <a:avLst/>
          </a:prstGeom>
          <a:noFill/>
        </p:spPr>
        <p:txBody>
          <a:bodyPr wrap="square" rtlCol="0">
            <a:spAutoFit/>
          </a:bodyPr>
          <a:lstStyle/>
          <a:p>
            <a:pPr algn="ctr"/>
            <a:r>
              <a:rPr lang="fr-FR" sz="1600" dirty="0"/>
              <a:t>Transfert en gériatrie</a:t>
            </a:r>
          </a:p>
        </p:txBody>
      </p:sp>
      <p:sp>
        <p:nvSpPr>
          <p:cNvPr id="19" name="ZoneTexte 18"/>
          <p:cNvSpPr txBox="1"/>
          <p:nvPr/>
        </p:nvSpPr>
        <p:spPr>
          <a:xfrm>
            <a:off x="8796982" y="2681417"/>
            <a:ext cx="1926761" cy="584775"/>
          </a:xfrm>
          <a:prstGeom prst="rect">
            <a:avLst/>
          </a:prstGeom>
          <a:noFill/>
        </p:spPr>
        <p:txBody>
          <a:bodyPr wrap="square" rtlCol="0">
            <a:spAutoFit/>
          </a:bodyPr>
          <a:lstStyle/>
          <a:p>
            <a:pPr algn="ctr"/>
            <a:r>
              <a:rPr lang="fr-FR" sz="1600" dirty="0"/>
              <a:t>Appel</a:t>
            </a:r>
          </a:p>
          <a:p>
            <a:pPr algn="ctr"/>
            <a:r>
              <a:rPr lang="fr-FR" sz="1600" dirty="0"/>
              <a:t>Dr P. GABALINE</a:t>
            </a:r>
          </a:p>
        </p:txBody>
      </p:sp>
      <p:sp>
        <p:nvSpPr>
          <p:cNvPr id="21" name="ZoneTexte 20"/>
          <p:cNvSpPr txBox="1"/>
          <p:nvPr/>
        </p:nvSpPr>
        <p:spPr>
          <a:xfrm>
            <a:off x="6691882" y="3223500"/>
            <a:ext cx="188897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Analyse ordonnance</a:t>
            </a:r>
          </a:p>
        </p:txBody>
      </p:sp>
      <p:sp>
        <p:nvSpPr>
          <p:cNvPr id="2" name="ZoneTexte 1"/>
          <p:cNvSpPr txBox="1"/>
          <p:nvPr/>
        </p:nvSpPr>
        <p:spPr>
          <a:xfrm>
            <a:off x="2358560" y="4415373"/>
            <a:ext cx="2570479" cy="1977464"/>
          </a:xfrm>
          <a:prstGeom prst="rect">
            <a:avLst/>
          </a:prstGeom>
          <a:noFill/>
        </p:spPr>
        <p:txBody>
          <a:bodyPr wrap="square" rtlCol="0">
            <a:spAutoFit/>
          </a:bodyPr>
          <a:lstStyle/>
          <a:p>
            <a:pPr algn="ctr">
              <a:lnSpc>
                <a:spcPct val="125000"/>
              </a:lnSpc>
            </a:pPr>
            <a:r>
              <a:rPr lang="fr-FR" sz="1400" i="1" dirty="0">
                <a:solidFill>
                  <a:schemeClr val="accent1">
                    <a:lumMod val="50000"/>
                  </a:schemeClr>
                </a:solidFill>
              </a:rPr>
              <a:t>Lors de son passage aux urgences, la patiente a été conciliée par l’équipe pharmaceutique :</a:t>
            </a:r>
          </a:p>
          <a:p>
            <a:pPr marL="171450" indent="-171450">
              <a:lnSpc>
                <a:spcPct val="125000"/>
              </a:lnSpc>
              <a:buFontTx/>
              <a:buChar char="-"/>
            </a:pPr>
            <a:r>
              <a:rPr lang="fr-FR" sz="1400" i="1" dirty="0">
                <a:solidFill>
                  <a:schemeClr val="accent1">
                    <a:lumMod val="50000"/>
                  </a:schemeClr>
                </a:solidFill>
              </a:rPr>
              <a:t>Rédaction du bilan médicamenteux</a:t>
            </a:r>
          </a:p>
          <a:p>
            <a:pPr marL="171450" indent="-171450">
              <a:lnSpc>
                <a:spcPct val="125000"/>
              </a:lnSpc>
              <a:buFontTx/>
              <a:buChar char="-"/>
            </a:pPr>
            <a:r>
              <a:rPr lang="fr-FR" sz="1400" i="1" dirty="0">
                <a:solidFill>
                  <a:schemeClr val="accent1">
                    <a:lumMod val="50000"/>
                  </a:schemeClr>
                </a:solidFill>
              </a:rPr>
              <a:t>Analyse des divergences</a:t>
            </a:r>
          </a:p>
        </p:txBody>
      </p:sp>
      <p:sp>
        <p:nvSpPr>
          <p:cNvPr id="23" name="Rectangle 22"/>
          <p:cNvSpPr/>
          <p:nvPr/>
        </p:nvSpPr>
        <p:spPr>
          <a:xfrm>
            <a:off x="6689885" y="4415373"/>
            <a:ext cx="1890969" cy="872675"/>
          </a:xfrm>
          <a:prstGeom prst="rect">
            <a:avLst/>
          </a:prstGeom>
        </p:spPr>
        <p:txBody>
          <a:bodyPr wrap="square">
            <a:spAutoFit/>
          </a:bodyPr>
          <a:lstStyle/>
          <a:p>
            <a:pPr algn="ctr">
              <a:lnSpc>
                <a:spcPct val="125000"/>
              </a:lnSpc>
            </a:pPr>
            <a:r>
              <a:rPr lang="fr-FR" sz="1400" i="1" dirty="0">
                <a:solidFill>
                  <a:schemeClr val="accent1">
                    <a:lumMod val="50000"/>
                  </a:schemeClr>
                </a:solidFill>
              </a:rPr>
              <a:t>Interventions</a:t>
            </a:r>
          </a:p>
          <a:p>
            <a:pPr algn="ctr">
              <a:lnSpc>
                <a:spcPct val="125000"/>
              </a:lnSpc>
            </a:pPr>
            <a:r>
              <a:rPr lang="fr-FR" sz="1400" i="1" dirty="0">
                <a:solidFill>
                  <a:schemeClr val="accent1">
                    <a:lumMod val="50000"/>
                  </a:schemeClr>
                </a:solidFill>
              </a:rPr>
              <a:t>Pharmaceutiques</a:t>
            </a:r>
          </a:p>
          <a:p>
            <a:pPr algn="ctr">
              <a:lnSpc>
                <a:spcPct val="125000"/>
              </a:lnSpc>
            </a:pPr>
            <a:r>
              <a:rPr lang="fr-FR" sz="1400" i="1" dirty="0">
                <a:solidFill>
                  <a:schemeClr val="accent1">
                    <a:lumMod val="50000"/>
                  </a:schemeClr>
                </a:solidFill>
              </a:rPr>
              <a:t>réalisées</a:t>
            </a:r>
          </a:p>
        </p:txBody>
      </p:sp>
      <p:sp>
        <p:nvSpPr>
          <p:cNvPr id="31" name="ZoneTexte 30"/>
          <p:cNvSpPr txBox="1"/>
          <p:nvPr/>
        </p:nvSpPr>
        <p:spPr>
          <a:xfrm>
            <a:off x="8944315" y="1266054"/>
            <a:ext cx="1632094" cy="830997"/>
          </a:xfrm>
          <a:prstGeom prst="rect">
            <a:avLst/>
          </a:prstGeom>
          <a:noFill/>
        </p:spPr>
        <p:txBody>
          <a:bodyPr wrap="square" rtlCol="0">
            <a:spAutoFit/>
          </a:bodyPr>
          <a:lstStyle/>
          <a:p>
            <a:pPr algn="ctr"/>
            <a:r>
              <a:rPr lang="fr-FR" sz="1600" dirty="0">
                <a:solidFill>
                  <a:schemeClr val="tx2">
                    <a:lumMod val="75000"/>
                  </a:schemeClr>
                </a:solidFill>
              </a:rPr>
              <a:t>VOUS INTERVENEZ ICI</a:t>
            </a:r>
            <a:endParaRPr lang="fr-FR" sz="1600" i="1" dirty="0">
              <a:solidFill>
                <a:schemeClr val="tx2">
                  <a:lumMod val="75000"/>
                </a:schemeClr>
              </a:solidFill>
            </a:endParaRPr>
          </a:p>
        </p:txBody>
      </p:sp>
      <p:cxnSp>
        <p:nvCxnSpPr>
          <p:cNvPr id="39" name="Connecteur droit avec flèche 38"/>
          <p:cNvCxnSpPr>
            <a:stCxn id="21" idx="2"/>
            <a:endCxn id="23" idx="0"/>
          </p:cNvCxnSpPr>
          <p:nvPr/>
        </p:nvCxnSpPr>
        <p:spPr>
          <a:xfrm flipH="1">
            <a:off x="7635370" y="3931386"/>
            <a:ext cx="998" cy="483987"/>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5" name="Bouton d'action : Précédent 24">
            <a:hlinkClick r:id="rId3" action="ppaction://hlinksldjump" highlightClick="1"/>
          </p:cNvPr>
          <p:cNvSpPr/>
          <p:nvPr/>
        </p:nvSpPr>
        <p:spPr>
          <a:xfrm>
            <a:off x="10788528" y="631674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9" name="Connecteur droit avec flèche 28"/>
          <p:cNvCxnSpPr>
            <a:endCxn id="2" idx="0"/>
          </p:cNvCxnSpPr>
          <p:nvPr/>
        </p:nvCxnSpPr>
        <p:spPr>
          <a:xfrm>
            <a:off x="3643800" y="3666260"/>
            <a:ext cx="0" cy="749113"/>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rot="21048948">
            <a:off x="3031333" y="3344023"/>
            <a:ext cx="122493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CTM</a:t>
            </a:r>
          </a:p>
        </p:txBody>
      </p:sp>
    </p:spTree>
    <p:extLst>
      <p:ext uri="{BB962C8B-B14F-4D97-AF65-F5344CB8AC3E}">
        <p14:creationId xmlns:p14="http://schemas.microsoft.com/office/powerpoint/2010/main" val="17997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1000"/>
                                        <p:tgtEl>
                                          <p:spTgt spid="31"/>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Google Shape;24;p3"/>
          <p:cNvSpPr/>
          <p:nvPr/>
        </p:nvSpPr>
        <p:spPr>
          <a:xfrm flipH="1">
            <a:off x="-8001" y="5359006"/>
            <a:ext cx="12199995" cy="149899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82" name="Tableau 181"/>
          <p:cNvGraphicFramePr>
            <a:graphicFrameLocks noGrp="1"/>
          </p:cNvGraphicFramePr>
          <p:nvPr>
            <p:extLst>
              <p:ext uri="{D42A27DB-BD31-4B8C-83A1-F6EECF244321}">
                <p14:modId xmlns:p14="http://schemas.microsoft.com/office/powerpoint/2010/main" val="254592435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183"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2777" y="527721"/>
            <a:ext cx="1086447" cy="42612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84673" y="1125298"/>
            <a:ext cx="11022655" cy="954107"/>
          </a:xfrm>
          <a:prstGeom prst="rect">
            <a:avLst/>
          </a:prstGeom>
          <a:noFill/>
        </p:spPr>
        <p:txBody>
          <a:bodyPr wrap="square" rtlCol="0" anchor="ctr">
            <a:spAutoFit/>
          </a:bodyPr>
          <a:lstStyle/>
          <a:p>
            <a:pPr algn="just">
              <a:lnSpc>
                <a:spcPct val="200000"/>
              </a:lnSpc>
            </a:pPr>
            <a:r>
              <a:rPr lang="fr-FR" sz="1400" dirty="0"/>
              <a:t>Le lendemain (25/06/2024), le Docteur Pierre GABALINE vous appelle pour vous demander votre avis sur les traitements de la patiente. Vous lui proposez de réaliser un </a:t>
            </a:r>
            <a:r>
              <a:rPr lang="fr-FR" sz="1400" b="1" dirty="0"/>
              <a:t>bilan de médication</a:t>
            </a:r>
            <a:r>
              <a:rPr lang="fr-FR" sz="1400" dirty="0"/>
              <a:t>.</a:t>
            </a:r>
          </a:p>
        </p:txBody>
      </p:sp>
      <p:grpSp>
        <p:nvGrpSpPr>
          <p:cNvPr id="16" name="Groupe 15"/>
          <p:cNvGrpSpPr/>
          <p:nvPr/>
        </p:nvGrpSpPr>
        <p:grpSpPr>
          <a:xfrm>
            <a:off x="4157241" y="5539963"/>
            <a:ext cx="1721020" cy="452964"/>
            <a:chOff x="7482908" y="5983073"/>
            <a:chExt cx="1721020" cy="452964"/>
          </a:xfrm>
        </p:grpSpPr>
        <p:sp>
          <p:nvSpPr>
            <p:cNvPr id="193" name="Bouton d'action : Précédent 192">
              <a:hlinkClick r:id="rId6" action="ppaction://hlinksldjump" highlightClick="1"/>
            </p:cNvPr>
            <p:cNvSpPr/>
            <p:nvPr/>
          </p:nvSpPr>
          <p:spPr>
            <a:xfrm>
              <a:off x="7482908" y="5983073"/>
              <a:ext cx="452964" cy="45296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ZoneTexte 193">
              <a:hlinkClick r:id="" action="ppaction://hlinkshowjump?jump=previousslide"/>
            </p:cNvPr>
            <p:cNvSpPr txBox="1"/>
            <p:nvPr/>
          </p:nvSpPr>
          <p:spPr>
            <a:xfrm>
              <a:off x="8069606" y="6057991"/>
              <a:ext cx="1134322" cy="307777"/>
            </a:xfrm>
            <a:prstGeom prst="rect">
              <a:avLst/>
            </a:prstGeom>
            <a:noFill/>
          </p:spPr>
          <p:txBody>
            <a:bodyPr wrap="square" rtlCol="0">
              <a:spAutoFit/>
            </a:bodyPr>
            <a:lstStyle/>
            <a:p>
              <a:r>
                <a:rPr lang="fr-FR" sz="1400" dirty="0"/>
                <a:t>RETOUR</a:t>
              </a:r>
            </a:p>
          </p:txBody>
        </p:sp>
      </p:grpSp>
      <p:grpSp>
        <p:nvGrpSpPr>
          <p:cNvPr id="17" name="Groupe 16"/>
          <p:cNvGrpSpPr/>
          <p:nvPr/>
        </p:nvGrpSpPr>
        <p:grpSpPr>
          <a:xfrm>
            <a:off x="6529895" y="5537743"/>
            <a:ext cx="2022764" cy="455184"/>
            <a:chOff x="9337662" y="5985397"/>
            <a:chExt cx="2022764" cy="455184"/>
          </a:xfrm>
        </p:grpSpPr>
        <p:sp>
          <p:nvSpPr>
            <p:cNvPr id="192" name="Bouton d’action : Suivant 191">
              <a:hlinkClick r:id="" action="ppaction://hlinkshowjump?jump=nextslide" highlightClick="1"/>
            </p:cNvPr>
            <p:cNvSpPr/>
            <p:nvPr/>
          </p:nvSpPr>
          <p:spPr>
            <a:xfrm>
              <a:off x="10905242" y="5985397"/>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95" name="ZoneTexte 194">
              <a:hlinkClick r:id="" action="ppaction://hlinkshowjump?jump=nextslide"/>
            </p:cNvPr>
            <p:cNvSpPr txBox="1"/>
            <p:nvPr/>
          </p:nvSpPr>
          <p:spPr>
            <a:xfrm>
              <a:off x="9337662" y="6059101"/>
              <a:ext cx="1433846" cy="307777"/>
            </a:xfrm>
            <a:prstGeom prst="rect">
              <a:avLst/>
            </a:prstGeom>
            <a:noFill/>
          </p:spPr>
          <p:txBody>
            <a:bodyPr wrap="square" rtlCol="0">
              <a:spAutoFit/>
            </a:bodyPr>
            <a:lstStyle/>
            <a:p>
              <a:pPr algn="r"/>
              <a:r>
                <a:rPr lang="fr-FR" sz="1400" dirty="0"/>
                <a:t>CORRECTION</a:t>
              </a:r>
            </a:p>
          </p:txBody>
        </p:sp>
      </p:grpSp>
      <p:sp>
        <p:nvSpPr>
          <p:cNvPr id="10" name="Rectangle 9"/>
          <p:cNvSpPr/>
          <p:nvPr/>
        </p:nvSpPr>
        <p:spPr>
          <a:xfrm>
            <a:off x="2286015" y="2471509"/>
            <a:ext cx="4059124" cy="307777"/>
          </a:xfrm>
          <a:prstGeom prst="rect">
            <a:avLst/>
          </a:prstGeom>
        </p:spPr>
        <p:txBody>
          <a:bodyPr wrap="none">
            <a:spAutoFit/>
          </a:bodyPr>
          <a:lstStyle/>
          <a:p>
            <a:pPr algn="ctr"/>
            <a:r>
              <a:rPr lang="fr-FR" sz="1400" dirty="0"/>
              <a:t>Que faites-vous avant l‘entretien de recueil ?</a:t>
            </a:r>
          </a:p>
        </p:txBody>
      </p:sp>
      <p:grpSp>
        <p:nvGrpSpPr>
          <p:cNvPr id="65" name="Groupe 64"/>
          <p:cNvGrpSpPr/>
          <p:nvPr/>
        </p:nvGrpSpPr>
        <p:grpSpPr>
          <a:xfrm>
            <a:off x="403606" y="3786709"/>
            <a:ext cx="2147917" cy="3071291"/>
            <a:chOff x="190321" y="2709293"/>
            <a:chExt cx="2901411" cy="4148707"/>
          </a:xfrm>
          <a:effectLst>
            <a:outerShdw blurRad="63500" sx="102000" sy="102000" algn="ctr" rotWithShape="0">
              <a:prstClr val="black">
                <a:alpha val="40000"/>
              </a:prstClr>
            </a:outerShdw>
          </a:effectLst>
        </p:grpSpPr>
        <p:grpSp>
          <p:nvGrpSpPr>
            <p:cNvPr id="66" name="Groupe 65"/>
            <p:cNvGrpSpPr/>
            <p:nvPr/>
          </p:nvGrpSpPr>
          <p:grpSpPr>
            <a:xfrm>
              <a:off x="190321" y="3378302"/>
              <a:ext cx="935824" cy="935746"/>
              <a:chOff x="3569196" y="1356059"/>
              <a:chExt cx="935824" cy="935746"/>
            </a:xfrm>
          </p:grpSpPr>
          <p:sp>
            <p:nvSpPr>
              <p:cNvPr id="110"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 name="Groupe 66"/>
            <p:cNvGrpSpPr/>
            <p:nvPr/>
          </p:nvGrpSpPr>
          <p:grpSpPr>
            <a:xfrm>
              <a:off x="876246" y="2709293"/>
              <a:ext cx="2215486" cy="4148707"/>
              <a:chOff x="3995936" y="498026"/>
              <a:chExt cx="3396343" cy="6359974"/>
            </a:xfrm>
          </p:grpSpPr>
          <p:sp>
            <p:nvSpPr>
              <p:cNvPr id="69" name="Forme libre 68"/>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Forme libre 69"/>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orme libre 70"/>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Forme libre 71"/>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3" name="Connecteur droit 72"/>
              <p:cNvCxnSpPr>
                <a:stCxn id="70" idx="21"/>
                <a:endCxn id="70"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a:stCxn id="70" idx="1"/>
                <a:endCxn id="70"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a:stCxn id="71"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a:stCxn id="72" idx="6"/>
                <a:endCxn id="72"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77" name="Groupe 112"/>
              <p:cNvGrpSpPr/>
              <p:nvPr/>
            </p:nvGrpSpPr>
            <p:grpSpPr>
              <a:xfrm>
                <a:off x="4572000" y="498026"/>
                <a:ext cx="2304256" cy="2947769"/>
                <a:chOff x="4572000" y="498026"/>
                <a:chExt cx="2304256" cy="2947769"/>
              </a:xfrm>
            </p:grpSpPr>
            <p:grpSp>
              <p:nvGrpSpPr>
                <p:cNvPr id="81" name="Groupe 88"/>
                <p:cNvGrpSpPr/>
                <p:nvPr/>
              </p:nvGrpSpPr>
              <p:grpSpPr>
                <a:xfrm>
                  <a:off x="4572000" y="498026"/>
                  <a:ext cx="2304256" cy="2947769"/>
                  <a:chOff x="4572000" y="498026"/>
                  <a:chExt cx="2304256" cy="2947769"/>
                </a:xfrm>
              </p:grpSpPr>
              <p:grpSp>
                <p:nvGrpSpPr>
                  <p:cNvPr id="84" name="Groupe 87"/>
                  <p:cNvGrpSpPr/>
                  <p:nvPr/>
                </p:nvGrpSpPr>
                <p:grpSpPr>
                  <a:xfrm>
                    <a:off x="4860032" y="1052736"/>
                    <a:ext cx="1732280" cy="2376264"/>
                    <a:chOff x="4860032" y="1052736"/>
                    <a:chExt cx="1732280" cy="2376264"/>
                  </a:xfrm>
                </p:grpSpPr>
                <p:sp>
                  <p:nvSpPr>
                    <p:cNvPr id="105" name="Forme libre 104"/>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06" name="Groupe 77"/>
                    <p:cNvGrpSpPr/>
                    <p:nvPr/>
                  </p:nvGrpSpPr>
                  <p:grpSpPr>
                    <a:xfrm>
                      <a:off x="5366132" y="2276872"/>
                      <a:ext cx="720080" cy="144016"/>
                      <a:chOff x="5364088" y="2276872"/>
                      <a:chExt cx="720080" cy="144016"/>
                    </a:xfrm>
                  </p:grpSpPr>
                  <p:sp>
                    <p:nvSpPr>
                      <p:cNvPr id="108" name="Organigramme : Connecteur 107"/>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Organigramme : Connecteur 108"/>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7" name="Forme libre 106"/>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85" name="Groupe 86"/>
                  <p:cNvGrpSpPr/>
                  <p:nvPr/>
                </p:nvGrpSpPr>
                <p:grpSpPr>
                  <a:xfrm>
                    <a:off x="4572000" y="498026"/>
                    <a:ext cx="2304256" cy="2947769"/>
                    <a:chOff x="4572000" y="498026"/>
                    <a:chExt cx="2304256" cy="2947769"/>
                  </a:xfrm>
                </p:grpSpPr>
                <p:sp>
                  <p:nvSpPr>
                    <p:cNvPr id="86" name="Forme libre 85"/>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Forme libre 86"/>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Forme libre 87"/>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Forme libre 88"/>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0" name="Forme libre 89"/>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1" name="Forme libre 90"/>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2" name="Forme libre 91"/>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3" name="Forme libre 92"/>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4" name="Forme libre 93"/>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5" name="Forme libre 94"/>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6" name="Forme libre 95"/>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7" name="Forme libre 96"/>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8" name="Forme libre 97"/>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9" name="Forme libre 98"/>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 name="Forme libre 99"/>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1" name="Forme libre 100"/>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2" name="Forme libre 101"/>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3" name="Forme libre 102"/>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4" name="Forme libre 103"/>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82" name="Forme libre 81"/>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3" name="Forme libre 82"/>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78" name="Groupe 116"/>
              <p:cNvGrpSpPr/>
              <p:nvPr/>
            </p:nvGrpSpPr>
            <p:grpSpPr>
              <a:xfrm rot="381936">
                <a:off x="5322849" y="4255193"/>
                <a:ext cx="648072" cy="591058"/>
                <a:chOff x="7380312" y="2721443"/>
                <a:chExt cx="648072" cy="591058"/>
              </a:xfrm>
            </p:grpSpPr>
            <p:sp>
              <p:nvSpPr>
                <p:cNvPr id="79" name="Forme libre 78"/>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0" name="Forme libre 79"/>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68" name="Forme libre 67"/>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ontrols>
      <mc:AlternateContent xmlns:mc="http://schemas.openxmlformats.org/markup-compatibility/2006">
        <mc:Choice xmlns:v="urn:schemas-microsoft-com:vml" Requires="v">
          <p:control name="CheckBox1" r:id="rId1" imgW="8648640" imgH="390600"/>
        </mc:Choice>
        <mc:Fallback>
          <p:control name="CheckBox1" r:id="rId1" imgW="8648640" imgH="390600">
            <p:pic>
              <p:nvPicPr>
                <p:cNvPr id="2" name="CheckBox1"/>
                <p:cNvPicPr preferRelativeResize="0">
                  <a:picLocks noChangeArrowheads="1" noChangeShapeType="1"/>
                </p:cNvPicPr>
                <p:nvPr/>
              </p:nvPicPr>
              <p:blipFill>
                <a:blip r:embed="rId7"/>
                <a:srcRect/>
                <a:stretch>
                  <a:fillRect/>
                </a:stretch>
              </p:blipFill>
              <p:spPr bwMode="auto">
                <a:xfrm>
                  <a:off x="2957938" y="3117160"/>
                  <a:ext cx="8649389" cy="393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8648640" imgH="638280"/>
        </mc:Choice>
        <mc:Fallback>
          <p:control name="CheckBox2" r:id="rId2" imgW="8648640" imgH="638280">
            <p:pic>
              <p:nvPicPr>
                <p:cNvPr id="4" name="CheckBox2"/>
                <p:cNvPicPr preferRelativeResize="0">
                  <a:picLocks noChangeArrowheads="1" noChangeShapeType="1"/>
                </p:cNvPicPr>
                <p:nvPr/>
              </p:nvPicPr>
              <p:blipFill>
                <a:blip r:embed="rId8"/>
                <a:srcRect/>
                <a:stretch>
                  <a:fillRect/>
                </a:stretch>
              </p:blipFill>
              <p:spPr bwMode="auto">
                <a:xfrm>
                  <a:off x="2957938" y="3682308"/>
                  <a:ext cx="8649389" cy="635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8648640" imgH="638280"/>
        </mc:Choice>
        <mc:Fallback>
          <p:control name="CheckBox3" r:id="rId3" imgW="8648640" imgH="638280">
            <p:pic>
              <p:nvPicPr>
                <p:cNvPr id="6" name="CheckBox3"/>
                <p:cNvPicPr preferRelativeResize="0">
                  <a:picLocks noChangeArrowheads="1" noChangeShapeType="1"/>
                </p:cNvPicPr>
                <p:nvPr/>
              </p:nvPicPr>
              <p:blipFill>
                <a:blip r:embed="rId9"/>
                <a:srcRect/>
                <a:stretch>
                  <a:fillRect/>
                </a:stretch>
              </p:blipFill>
              <p:spPr bwMode="auto">
                <a:xfrm>
                  <a:off x="2957938" y="4488757"/>
                  <a:ext cx="8649389" cy="635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2137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4438374" y="854795"/>
            <a:ext cx="3334025" cy="400110"/>
          </a:xfrm>
          <a:prstGeom prst="rect">
            <a:avLst/>
          </a:prstGeom>
          <a:noFill/>
        </p:spPr>
        <p:txBody>
          <a:bodyPr wrap="square" rtlCol="0">
            <a:spAutoFit/>
          </a:bodyPr>
          <a:lstStyle/>
          <a:p>
            <a:pPr algn="ctr"/>
            <a:r>
              <a:rPr lang="fr-FR" sz="2000" dirty="0"/>
              <a:t>CORRECTION</a:t>
            </a:r>
          </a:p>
        </p:txBody>
      </p:sp>
      <p:grpSp>
        <p:nvGrpSpPr>
          <p:cNvPr id="11" name="Groupe 10"/>
          <p:cNvGrpSpPr/>
          <p:nvPr/>
        </p:nvGrpSpPr>
        <p:grpSpPr>
          <a:xfrm>
            <a:off x="4165867" y="5548589"/>
            <a:ext cx="1712394" cy="444338"/>
            <a:chOff x="4023644" y="5287379"/>
            <a:chExt cx="1712394" cy="444338"/>
          </a:xfrm>
        </p:grpSpPr>
        <p:sp>
          <p:nvSpPr>
            <p:cNvPr id="118" name="Bouton d'action : Précédent 117">
              <a:hlinkClick r:id="rId2" action="ppaction://hlinksldjump" highlightClick="1"/>
            </p:cNvPr>
            <p:cNvSpPr/>
            <p:nvPr/>
          </p:nvSpPr>
          <p:spPr>
            <a:xfrm>
              <a:off x="4023644" y="5287379"/>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hlinkClick r:id="" action="ppaction://hlinkshowjump?jump=previousslide"/>
            </p:cNvPr>
            <p:cNvSpPr txBox="1"/>
            <p:nvPr/>
          </p:nvSpPr>
          <p:spPr>
            <a:xfrm>
              <a:off x="4601716" y="5355660"/>
              <a:ext cx="1134322" cy="307777"/>
            </a:xfrm>
            <a:prstGeom prst="rect">
              <a:avLst/>
            </a:prstGeom>
            <a:noFill/>
          </p:spPr>
          <p:txBody>
            <a:bodyPr wrap="square" rtlCol="0">
              <a:spAutoFit/>
            </a:bodyPr>
            <a:lstStyle/>
            <a:p>
              <a:r>
                <a:rPr lang="fr-FR" sz="1400" dirty="0"/>
                <a:t>RETOUR</a:t>
              </a:r>
            </a:p>
          </p:txBody>
        </p:sp>
      </p:grpSp>
      <p:grpSp>
        <p:nvGrpSpPr>
          <p:cNvPr id="13" name="Groupe 12"/>
          <p:cNvGrpSpPr/>
          <p:nvPr/>
        </p:nvGrpSpPr>
        <p:grpSpPr>
          <a:xfrm>
            <a:off x="6402347" y="5537743"/>
            <a:ext cx="2022764" cy="455184"/>
            <a:chOff x="6659102" y="5281956"/>
            <a:chExt cx="2022764" cy="455184"/>
          </a:xfrm>
        </p:grpSpPr>
        <p:sp>
          <p:nvSpPr>
            <p:cNvPr id="117" name="Bouton d’action : Suivant 116">
              <a:hlinkClick r:id="" action="ppaction://hlinkshowjump?jump=nextslide" highlightClick="1"/>
            </p:cNvPr>
            <p:cNvSpPr/>
            <p:nvPr/>
          </p:nvSpPr>
          <p:spPr>
            <a:xfrm>
              <a:off x="8226682" y="5281956"/>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21" name="ZoneTexte 120">
              <a:hlinkClick r:id="" action="ppaction://hlinkshowjump?jump=nextslide"/>
            </p:cNvPr>
            <p:cNvSpPr txBox="1"/>
            <p:nvPr/>
          </p:nvSpPr>
          <p:spPr>
            <a:xfrm>
              <a:off x="6659102" y="5355660"/>
              <a:ext cx="1433846" cy="307777"/>
            </a:xfrm>
            <a:prstGeom prst="rect">
              <a:avLst/>
            </a:prstGeom>
            <a:noFill/>
          </p:spPr>
          <p:txBody>
            <a:bodyPr wrap="square" rtlCol="0">
              <a:spAutoFit/>
            </a:bodyPr>
            <a:lstStyle/>
            <a:p>
              <a:pPr algn="r"/>
              <a:r>
                <a:rPr lang="fr-FR" sz="1400" dirty="0"/>
                <a:t>POURSUIVRE</a:t>
              </a:r>
            </a:p>
          </p:txBody>
        </p:sp>
      </p:grpSp>
      <p:sp>
        <p:nvSpPr>
          <p:cNvPr id="67" name="Google Shape;24;p3"/>
          <p:cNvSpPr/>
          <p:nvPr/>
        </p:nvSpPr>
        <p:spPr>
          <a:xfrm flipH="1">
            <a:off x="-8000" y="5198247"/>
            <a:ext cx="12199995" cy="1659753"/>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68" name="Tableau 67"/>
          <p:cNvGraphicFramePr>
            <a:graphicFrameLocks noGrp="1"/>
          </p:cNvGraphicFramePr>
          <p:nvPr>
            <p:extLst>
              <p:ext uri="{D42A27DB-BD31-4B8C-83A1-F6EECF244321}">
                <p14:modId xmlns:p14="http://schemas.microsoft.com/office/powerpoint/2010/main" val="127040535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66"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30" y="524255"/>
            <a:ext cx="1086447" cy="4261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84430" y="1599868"/>
            <a:ext cx="4059124" cy="307777"/>
          </a:xfrm>
          <a:prstGeom prst="rect">
            <a:avLst/>
          </a:prstGeom>
        </p:spPr>
        <p:txBody>
          <a:bodyPr wrap="square">
            <a:spAutoFit/>
          </a:bodyPr>
          <a:lstStyle/>
          <a:p>
            <a:pPr algn="ctr"/>
            <a:r>
              <a:rPr lang="fr-FR" sz="1400" dirty="0"/>
              <a:t>Que faites-vous avant l‘entretien de recueil ?</a:t>
            </a:r>
          </a:p>
        </p:txBody>
      </p:sp>
      <p:grpSp>
        <p:nvGrpSpPr>
          <p:cNvPr id="18" name="Groupe 17"/>
          <p:cNvGrpSpPr/>
          <p:nvPr/>
        </p:nvGrpSpPr>
        <p:grpSpPr>
          <a:xfrm>
            <a:off x="847417" y="2276319"/>
            <a:ext cx="8039407" cy="355605"/>
            <a:chOff x="1076324" y="3231428"/>
            <a:chExt cx="8039407" cy="355605"/>
          </a:xfrm>
        </p:grpSpPr>
        <p:pic>
          <p:nvPicPr>
            <p:cNvPr id="19" name="Image 18"/>
            <p:cNvPicPr>
              <a:picLocks noChangeAspect="1"/>
            </p:cNvPicPr>
            <p:nvPr/>
          </p:nvPicPr>
          <p:blipFill>
            <a:blip r:embed="rId4"/>
            <a:stretch>
              <a:fillRect/>
            </a:stretch>
          </p:blipFill>
          <p:spPr>
            <a:xfrm>
              <a:off x="1076324" y="3231428"/>
              <a:ext cx="355605" cy="355605"/>
            </a:xfrm>
            <a:prstGeom prst="rect">
              <a:avLst/>
            </a:prstGeom>
          </p:spPr>
        </p:pic>
        <p:sp>
          <p:nvSpPr>
            <p:cNvPr id="20" name="ZoneTexte 19"/>
            <p:cNvSpPr txBox="1"/>
            <p:nvPr/>
          </p:nvSpPr>
          <p:spPr>
            <a:xfrm>
              <a:off x="1438580" y="3255342"/>
              <a:ext cx="7677151" cy="307777"/>
            </a:xfrm>
            <a:prstGeom prst="rect">
              <a:avLst/>
            </a:prstGeom>
            <a:noFill/>
          </p:spPr>
          <p:txBody>
            <a:bodyPr wrap="square" rtlCol="0">
              <a:spAutoFit/>
            </a:bodyPr>
            <a:lstStyle/>
            <a:p>
              <a:r>
                <a:rPr lang="fr-FR" sz="1400" dirty="0"/>
                <a:t>Consulter les données déjà disponibles sur le patient pour améliorer leur complétude</a:t>
              </a:r>
            </a:p>
          </p:txBody>
        </p:sp>
      </p:grpSp>
      <p:grpSp>
        <p:nvGrpSpPr>
          <p:cNvPr id="4" name="Groupe 3"/>
          <p:cNvGrpSpPr/>
          <p:nvPr/>
        </p:nvGrpSpPr>
        <p:grpSpPr>
          <a:xfrm>
            <a:off x="847416" y="4344286"/>
            <a:ext cx="9756462" cy="355605"/>
            <a:chOff x="847416" y="4344286"/>
            <a:chExt cx="9756462" cy="355605"/>
          </a:xfrm>
        </p:grpSpPr>
        <p:sp>
          <p:nvSpPr>
            <p:cNvPr id="26" name="ZoneTexte 25"/>
            <p:cNvSpPr txBox="1"/>
            <p:nvPr/>
          </p:nvSpPr>
          <p:spPr>
            <a:xfrm>
              <a:off x="1209673" y="4368200"/>
              <a:ext cx="9394205" cy="307777"/>
            </a:xfrm>
            <a:prstGeom prst="rect">
              <a:avLst/>
            </a:prstGeom>
            <a:noFill/>
          </p:spPr>
          <p:txBody>
            <a:bodyPr wrap="square" rtlCol="0">
              <a:spAutoFit/>
            </a:bodyPr>
            <a:lstStyle/>
            <a:p>
              <a:r>
                <a:rPr lang="fr-FR" sz="1400" dirty="0"/>
                <a:t>Cet entretien peut être réalisé par un PPH sous la responsabilité et le contrôle effectif d’un pharmacien</a:t>
              </a:r>
            </a:p>
          </p:txBody>
        </p:sp>
        <p:pic>
          <p:nvPicPr>
            <p:cNvPr id="30" name="Image 29"/>
            <p:cNvPicPr>
              <a:picLocks noChangeAspect="1"/>
            </p:cNvPicPr>
            <p:nvPr/>
          </p:nvPicPr>
          <p:blipFill>
            <a:blip r:embed="rId4"/>
            <a:stretch>
              <a:fillRect/>
            </a:stretch>
          </p:blipFill>
          <p:spPr>
            <a:xfrm>
              <a:off x="847416" y="4344286"/>
              <a:ext cx="355605" cy="355605"/>
            </a:xfrm>
            <a:prstGeom prst="rect">
              <a:avLst/>
            </a:prstGeom>
          </p:spPr>
        </p:pic>
      </p:grpSp>
      <p:grpSp>
        <p:nvGrpSpPr>
          <p:cNvPr id="6" name="Groupe 5"/>
          <p:cNvGrpSpPr/>
          <p:nvPr/>
        </p:nvGrpSpPr>
        <p:grpSpPr>
          <a:xfrm>
            <a:off x="866466" y="3047187"/>
            <a:ext cx="10937598" cy="881836"/>
            <a:chOff x="866466" y="2961478"/>
            <a:chExt cx="10937598" cy="881836"/>
          </a:xfrm>
        </p:grpSpPr>
        <p:sp>
          <p:nvSpPr>
            <p:cNvPr id="7" name="ZoneTexte 6"/>
            <p:cNvSpPr txBox="1"/>
            <p:nvPr/>
          </p:nvSpPr>
          <p:spPr>
            <a:xfrm>
              <a:off x="1209673" y="3289316"/>
              <a:ext cx="9300406" cy="553998"/>
            </a:xfrm>
            <a:prstGeom prst="rect">
              <a:avLst/>
            </a:prstGeom>
            <a:noFill/>
          </p:spPr>
          <p:txBody>
            <a:bodyPr wrap="square" rtlCol="0">
              <a:spAutoFit/>
            </a:bodyPr>
            <a:lstStyle/>
            <a:p>
              <a:pPr>
                <a:lnSpc>
                  <a:spcPct val="125000"/>
                </a:lnSpc>
              </a:pPr>
              <a:r>
                <a:rPr lang="fr-FR" sz="1200" dirty="0">
                  <a:solidFill>
                    <a:srgbClr val="AC0000"/>
                  </a:solidFill>
                  <a:latin typeface="+mj-lt"/>
                  <a:cs typeface="Arial" pitchFamily="34" charset="0"/>
                </a:rPr>
                <a:t>Non, la patiente a eu une CTM d’entrée, le bilan médicamenteux produit à son issue </a:t>
              </a:r>
              <a:r>
                <a:rPr lang="fr-FR" sz="1200" u="sng" dirty="0">
                  <a:solidFill>
                    <a:srgbClr val="AC0000"/>
                  </a:solidFill>
                  <a:latin typeface="+mj-lt"/>
                  <a:cs typeface="Arial" pitchFamily="34" charset="0"/>
                </a:rPr>
                <a:t>peut être utilisé.</a:t>
              </a:r>
              <a:endParaRPr lang="fr-FR" sz="1200" dirty="0">
                <a:solidFill>
                  <a:srgbClr val="AC0000"/>
                </a:solidFill>
                <a:latin typeface="+mj-lt"/>
                <a:cs typeface="Arial" pitchFamily="34" charset="0"/>
              </a:endParaRPr>
            </a:p>
            <a:p>
              <a:pPr>
                <a:lnSpc>
                  <a:spcPct val="125000"/>
                </a:lnSpc>
              </a:pPr>
              <a:r>
                <a:rPr lang="fr-FR" sz="1200" dirty="0">
                  <a:solidFill>
                    <a:srgbClr val="AC0000"/>
                  </a:solidFill>
                  <a:latin typeface="+mj-lt"/>
                  <a:cs typeface="Arial" pitchFamily="34" charset="0"/>
                </a:rPr>
                <a:t>C’est un document pivot des activités de pharmacie clinique.</a:t>
              </a:r>
            </a:p>
          </p:txBody>
        </p:sp>
        <p:grpSp>
          <p:nvGrpSpPr>
            <p:cNvPr id="32" name="Groupe 31"/>
            <p:cNvGrpSpPr/>
            <p:nvPr/>
          </p:nvGrpSpPr>
          <p:grpSpPr>
            <a:xfrm>
              <a:off x="866466" y="2961478"/>
              <a:ext cx="10937598" cy="307777"/>
              <a:chOff x="1105617" y="3763826"/>
              <a:chExt cx="10937598" cy="307777"/>
            </a:xfrm>
          </p:grpSpPr>
          <p:sp>
            <p:nvSpPr>
              <p:cNvPr id="33" name="ZoneTexte 32"/>
              <p:cNvSpPr txBox="1"/>
              <p:nvPr/>
            </p:nvSpPr>
            <p:spPr>
              <a:xfrm>
                <a:off x="1438580" y="3763826"/>
                <a:ext cx="10604635" cy="307777"/>
              </a:xfrm>
              <a:prstGeom prst="rect">
                <a:avLst/>
              </a:prstGeom>
              <a:noFill/>
            </p:spPr>
            <p:txBody>
              <a:bodyPr wrap="square" rtlCol="0">
                <a:spAutoFit/>
              </a:bodyPr>
              <a:lstStyle/>
              <a:p>
                <a:r>
                  <a:rPr lang="fr-FR" sz="1400" dirty="0"/>
                  <a:t>Un bilan médicamenteux a déjà été réalisé au cours de la CTM d’entrée. Il faudra reprendre le processus en intégralité</a:t>
                </a:r>
              </a:p>
            </p:txBody>
          </p:sp>
          <p:pic>
            <p:nvPicPr>
              <p:cNvPr id="34" name="Image 33"/>
              <p:cNvPicPr>
                <a:picLocks noChangeAspect="1"/>
              </p:cNvPicPr>
              <p:nvPr/>
            </p:nvPicPr>
            <p:blipFill>
              <a:blip r:embed="rId5"/>
              <a:stretch>
                <a:fillRect/>
              </a:stretch>
            </p:blipFill>
            <p:spPr>
              <a:xfrm>
                <a:off x="1105617" y="3769205"/>
                <a:ext cx="297019" cy="297019"/>
              </a:xfrm>
              <a:prstGeom prst="rect">
                <a:avLst/>
              </a:prstGeom>
            </p:spPr>
          </p:pic>
        </p:grpSp>
      </p:grpSp>
    </p:spTree>
    <p:extLst>
      <p:ext uri="{BB962C8B-B14F-4D97-AF65-F5344CB8AC3E}">
        <p14:creationId xmlns:p14="http://schemas.microsoft.com/office/powerpoint/2010/main" val="107132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24;p3">
            <a:hlinkClick r:id="" action="ppaction://hlinkshowjump?jump=nextslide"/>
          </p:cNvPr>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a:hlinkClick r:id="" action="ppaction://hlinkshowjump?jump=previousslide"/>
          </p:cNvPr>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Bouton d’action : Suivant 6">
            <a:hlinkClick r:id="" action="ppaction://hlinkshowjump?jump=nextslide" highlightClick="1"/>
          </p:cNvPr>
          <p:cNvSpPr/>
          <p:nvPr/>
        </p:nvSpPr>
        <p:spPr>
          <a:xfrm>
            <a:off x="6683753" y="618265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8" name="ZoneTexte 7">
            <a:hlinkClick r:id="rId2" action="ppaction://hlinksldjump"/>
          </p:cNvPr>
          <p:cNvSpPr txBox="1"/>
          <p:nvPr/>
        </p:nvSpPr>
        <p:spPr>
          <a:xfrm>
            <a:off x="5378588" y="6294826"/>
            <a:ext cx="1305165" cy="230832"/>
          </a:xfrm>
          <a:prstGeom prst="rect">
            <a:avLst/>
          </a:prstGeom>
          <a:noFill/>
        </p:spPr>
        <p:txBody>
          <a:bodyPr wrap="none" rtlCol="0">
            <a:spAutoFit/>
          </a:bodyPr>
          <a:lstStyle/>
          <a:p>
            <a:r>
              <a:rPr lang="fr-FR" sz="900" i="1" dirty="0"/>
              <a:t>Diapositive suivante</a:t>
            </a:r>
          </a:p>
        </p:txBody>
      </p:sp>
      <p:pic>
        <p:nvPicPr>
          <p:cNvPr id="9"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1029444"/>
            <a:ext cx="1894936" cy="7432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au 9"/>
          <p:cNvGraphicFramePr>
            <a:graphicFrameLocks noGrp="1"/>
          </p:cNvGraphicFramePr>
          <p:nvPr>
            <p:extLst>
              <p:ext uri="{D42A27DB-BD31-4B8C-83A1-F6EECF244321}">
                <p14:modId xmlns:p14="http://schemas.microsoft.com/office/powerpoint/2010/main" val="257707013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3" name="Rectangle 12"/>
          <p:cNvSpPr/>
          <p:nvPr/>
        </p:nvSpPr>
        <p:spPr>
          <a:xfrm>
            <a:off x="1581624" y="4244210"/>
            <a:ext cx="9354278" cy="1338828"/>
          </a:xfrm>
          <a:prstGeom prst="rect">
            <a:avLst/>
          </a:prstGeom>
        </p:spPr>
        <p:txBody>
          <a:bodyPr wrap="square">
            <a:spAutoFit/>
          </a:bodyPr>
          <a:lstStyle/>
          <a:p>
            <a:pPr marL="228600" indent="-228600">
              <a:lnSpc>
                <a:spcPct val="150000"/>
              </a:lnSpc>
              <a:buFont typeface="+mj-lt"/>
              <a:buAutoNum type="arabicPeriod"/>
            </a:pPr>
            <a:r>
              <a:rPr lang="fr-FR" dirty="0"/>
              <a:t>Cliquez sur les liens pour naviguer sur le DPI de la patiente.</a:t>
            </a:r>
          </a:p>
          <a:p>
            <a:pPr marL="228600" indent="-228600">
              <a:lnSpc>
                <a:spcPct val="150000"/>
              </a:lnSpc>
              <a:buFont typeface="+mj-lt"/>
              <a:buAutoNum type="arabicPeriod"/>
            </a:pPr>
            <a:r>
              <a:rPr lang="fr-FR" dirty="0"/>
              <a:t>Une fois que vous aurez </a:t>
            </a:r>
            <a:r>
              <a:rPr lang="fr-FR" b="1" u="sng" dirty="0"/>
              <a:t>terminé</a:t>
            </a:r>
            <a:r>
              <a:rPr lang="fr-FR" dirty="0"/>
              <a:t> de consulter tous les documents, cliquez sur le bouton « ETAPE SUIVANTE » pour poursuivre la formation.</a:t>
            </a:r>
          </a:p>
        </p:txBody>
      </p:sp>
      <p:sp>
        <p:nvSpPr>
          <p:cNvPr id="61" name="Bouton d'action : Précédent 60">
            <a:hlinkClick r:id="rId4" action="ppaction://hlinksldjump" highlightClick="1"/>
          </p:cNvPr>
          <p:cNvSpPr/>
          <p:nvPr/>
        </p:nvSpPr>
        <p:spPr>
          <a:xfrm>
            <a:off x="264502" y="6188073"/>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hlinkClick r:id="rId4" action="ppaction://hlinksldjump"/>
          </p:cNvPr>
          <p:cNvSpPr txBox="1"/>
          <p:nvPr/>
        </p:nvSpPr>
        <p:spPr>
          <a:xfrm>
            <a:off x="687645" y="6294826"/>
            <a:ext cx="553357" cy="230832"/>
          </a:xfrm>
          <a:prstGeom prst="rect">
            <a:avLst/>
          </a:prstGeom>
          <a:noFill/>
        </p:spPr>
        <p:txBody>
          <a:bodyPr wrap="none" rtlCol="0">
            <a:spAutoFit/>
          </a:bodyPr>
          <a:lstStyle/>
          <a:p>
            <a:r>
              <a:rPr lang="fr-FR" sz="900" i="1" dirty="0"/>
              <a:t>Retour</a:t>
            </a:r>
          </a:p>
        </p:txBody>
      </p:sp>
      <p:pic>
        <p:nvPicPr>
          <p:cNvPr id="3" name="Image 2"/>
          <p:cNvPicPr>
            <a:picLocks noChangeAspect="1"/>
          </p:cNvPicPr>
          <p:nvPr/>
        </p:nvPicPr>
        <p:blipFill>
          <a:blip r:embed="rId5"/>
          <a:stretch>
            <a:fillRect/>
          </a:stretch>
        </p:blipFill>
        <p:spPr>
          <a:xfrm>
            <a:off x="8812655" y="561147"/>
            <a:ext cx="2364660" cy="3346139"/>
          </a:xfrm>
          <a:prstGeom prst="rect">
            <a:avLst/>
          </a:prstGeom>
          <a:ln w="3175">
            <a:solidFill>
              <a:srgbClr val="E8F6FA"/>
            </a:solidFill>
          </a:ln>
        </p:spPr>
      </p:pic>
      <p:sp>
        <p:nvSpPr>
          <p:cNvPr id="6" name="ZoneTexte 5"/>
          <p:cNvSpPr txBox="1"/>
          <p:nvPr/>
        </p:nvSpPr>
        <p:spPr>
          <a:xfrm>
            <a:off x="1241002" y="2734444"/>
            <a:ext cx="10408073" cy="1064522"/>
          </a:xfrm>
          <a:prstGeom prst="rect">
            <a:avLst/>
          </a:prstGeom>
          <a:solidFill>
            <a:srgbClr val="FFFFFF">
              <a:alpha val="85098"/>
            </a:srgbClr>
          </a:solidFill>
        </p:spPr>
        <p:txBody>
          <a:bodyPr wrap="square" rtlCol="0" anchor="ctr">
            <a:spAutoFit/>
          </a:bodyPr>
          <a:lstStyle/>
          <a:p>
            <a:pPr>
              <a:lnSpc>
                <a:spcPct val="117000"/>
              </a:lnSpc>
            </a:pPr>
            <a:r>
              <a:rPr lang="fr-FR" dirty="0"/>
              <a:t>Avant l’entretien avec la patiente, vous consultez son DPI.</a:t>
            </a:r>
          </a:p>
          <a:p>
            <a:pPr>
              <a:lnSpc>
                <a:spcPct val="117000"/>
              </a:lnSpc>
            </a:pPr>
            <a:endParaRPr lang="fr-FR" dirty="0"/>
          </a:p>
          <a:p>
            <a:pPr>
              <a:lnSpc>
                <a:spcPct val="117000"/>
              </a:lnSpc>
            </a:pPr>
            <a:r>
              <a:rPr lang="fr-FR" dirty="0"/>
              <a:t>Vous pouvez dès à présent commencer à remplir </a:t>
            </a:r>
            <a:r>
              <a:rPr lang="fr-FR" b="1" u="sng" dirty="0"/>
              <a:t>votre fiche de recueil de données.</a:t>
            </a:r>
            <a:endParaRPr lang="fr-FR" dirty="0"/>
          </a:p>
        </p:txBody>
      </p:sp>
    </p:spTree>
    <p:extLst>
      <p:ext uri="{BB962C8B-B14F-4D97-AF65-F5344CB8AC3E}">
        <p14:creationId xmlns:p14="http://schemas.microsoft.com/office/powerpoint/2010/main" val="211599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re 1"/>
          <p:cNvSpPr>
            <a:spLocks noGrp="1"/>
          </p:cNvSpPr>
          <p:nvPr>
            <p:ph type="title"/>
          </p:nvPr>
        </p:nvSpPr>
        <p:spPr>
          <a:xfrm>
            <a:off x="838200" y="1637607"/>
            <a:ext cx="10515600" cy="1325563"/>
          </a:xfrm>
        </p:spPr>
        <p:txBody>
          <a:bodyPr vert="horz" lIns="91440" tIns="45720" rIns="91440" bIns="45720" rtlCol="0" anchor="ctr">
            <a:normAutofit/>
          </a:bodyPr>
          <a:lstStyle/>
          <a:p>
            <a:pPr algn="ctr"/>
            <a:r>
              <a:rPr lang="fr-FR" dirty="0">
                <a:solidFill>
                  <a:srgbClr val="356193"/>
                </a:solidFill>
              </a:rPr>
              <a:t>Evaluez-vous avant de commencer !</a:t>
            </a:r>
          </a:p>
        </p:txBody>
      </p:sp>
      <p:pic>
        <p:nvPicPr>
          <p:cNvPr id="137" name="Picture 2" descr="https://www.omeditpacacorse.fr/wp-content/uploads/2018/05/Logo-omedit-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532" y="295561"/>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rId2" action="ppaction://hlinksldjump"/>
          </p:cNvPr>
          <p:cNvSpPr/>
          <p:nvPr/>
        </p:nvSpPr>
        <p:spPr>
          <a:xfrm>
            <a:off x="838200" y="1411150"/>
            <a:ext cx="10515600" cy="523220"/>
          </a:xfrm>
          <a:prstGeom prst="rect">
            <a:avLst/>
          </a:prstGeom>
        </p:spPr>
        <p:txBody>
          <a:bodyPr wrap="square">
            <a:spAutoFit/>
          </a:bodyPr>
          <a:lstStyle/>
          <a:p>
            <a:pPr algn="ctr"/>
            <a:r>
              <a:rPr lang="fr-FR" sz="2800" dirty="0">
                <a:solidFill>
                  <a:srgbClr val="356193"/>
                </a:solidFill>
              </a:rPr>
              <a:t>Partie 1</a:t>
            </a:r>
            <a:endParaRPr lang="fr-FR" sz="2800" dirty="0"/>
          </a:p>
        </p:txBody>
      </p:sp>
      <p:sp>
        <p:nvSpPr>
          <p:cNvPr id="3" name="Espace réservé du contenu 2"/>
          <p:cNvSpPr>
            <a:spLocks noGrp="1"/>
          </p:cNvSpPr>
          <p:nvPr>
            <p:ph idx="1"/>
          </p:nvPr>
        </p:nvSpPr>
        <p:spPr>
          <a:xfrm>
            <a:off x="1492070" y="3164206"/>
            <a:ext cx="9861729" cy="1989216"/>
          </a:xfrm>
        </p:spPr>
        <p:txBody>
          <a:bodyPr>
            <a:normAutofit lnSpcReduction="10000"/>
          </a:bodyPr>
          <a:lstStyle/>
          <a:p>
            <a:pPr marL="0" indent="0">
              <a:buNone/>
            </a:pPr>
            <a:r>
              <a:rPr lang="fr-FR" sz="1300" b="1" dirty="0">
                <a:latin typeface="Marianne" panose="02000000000000000000" pitchFamily="2" charset="0"/>
              </a:rPr>
              <a:t>Aide</a:t>
            </a:r>
            <a:endParaRPr lang="fr-FR" sz="1300" dirty="0">
              <a:latin typeface="Marianne" panose="02000000000000000000" pitchFamily="2" charset="0"/>
            </a:endParaRPr>
          </a:p>
          <a:p>
            <a:r>
              <a:rPr lang="fr-FR" sz="1300" dirty="0">
                <a:latin typeface="Marianne" panose="02000000000000000000" pitchFamily="2" charset="0"/>
              </a:rPr>
              <a:t>Cliquez sur les boutons et cases à cocher pour répondre aux questions</a:t>
            </a:r>
          </a:p>
          <a:p>
            <a:r>
              <a:rPr lang="fr-FR" sz="1300" dirty="0">
                <a:latin typeface="Marianne" panose="02000000000000000000" pitchFamily="2" charset="0"/>
              </a:rPr>
              <a:t>Utilisez les boutons « retour » pour revenir à la question</a:t>
            </a:r>
          </a:p>
          <a:p>
            <a:r>
              <a:rPr lang="fr-FR" sz="1300" dirty="0">
                <a:latin typeface="Marianne" panose="02000000000000000000" pitchFamily="2" charset="0"/>
              </a:rPr>
              <a:t>Cliquez sur les boutons « correction » pour voir la réponse</a:t>
            </a:r>
          </a:p>
          <a:p>
            <a:pPr marL="0" indent="0">
              <a:buNone/>
            </a:pPr>
            <a:r>
              <a:rPr lang="fr-FR" sz="1300" b="1" dirty="0">
                <a:latin typeface="Marianne" panose="02000000000000000000" pitchFamily="2" charset="0"/>
              </a:rPr>
              <a:t>Information</a:t>
            </a:r>
            <a:endParaRPr lang="fr-FR" sz="1300" dirty="0">
              <a:latin typeface="Marianne" panose="02000000000000000000" pitchFamily="2" charset="0"/>
            </a:endParaRPr>
          </a:p>
          <a:p>
            <a:r>
              <a:rPr lang="fr-FR" sz="1300" dirty="0">
                <a:latin typeface="Marianne" panose="02000000000000000000" pitchFamily="2" charset="0"/>
              </a:rPr>
              <a:t>Durée du test = environ 5 minutes</a:t>
            </a:r>
          </a:p>
          <a:p>
            <a:r>
              <a:rPr lang="fr-FR" sz="1300" dirty="0">
                <a:latin typeface="Marianne" panose="02000000000000000000" pitchFamily="2" charset="0"/>
              </a:rPr>
              <a:t>Réponses et résultats instantanés et anonymes (pas de certificat délivré)</a:t>
            </a:r>
          </a:p>
        </p:txBody>
      </p:sp>
      <p:sp>
        <p:nvSpPr>
          <p:cNvPr id="141" name="ZoneTexte 140">
            <a:hlinkClick r:id="rId4" action="ppaction://hlinksldjump"/>
          </p:cNvPr>
          <p:cNvSpPr txBox="1"/>
          <p:nvPr/>
        </p:nvSpPr>
        <p:spPr>
          <a:xfrm>
            <a:off x="4622680" y="5791674"/>
            <a:ext cx="2946640" cy="400110"/>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none" rtlCol="0">
            <a:spAutoFit/>
          </a:bodyPr>
          <a:lstStyle/>
          <a:p>
            <a:pPr algn="r"/>
            <a:r>
              <a:rPr lang="fr-FR" sz="2000" dirty="0"/>
              <a:t>COMMENCER LE TEST</a:t>
            </a:r>
          </a:p>
        </p:txBody>
      </p:sp>
    </p:spTree>
    <p:extLst>
      <p:ext uri="{BB962C8B-B14F-4D97-AF65-F5344CB8AC3E}">
        <p14:creationId xmlns:p14="http://schemas.microsoft.com/office/powerpoint/2010/main" val="32594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2" name="Tableau 181"/>
          <p:cNvGraphicFramePr>
            <a:graphicFrameLocks noGrp="1"/>
          </p:cNvGraphicFramePr>
          <p:nvPr>
            <p:extLst>
              <p:ext uri="{D42A27DB-BD31-4B8C-83A1-F6EECF244321}">
                <p14:modId xmlns:p14="http://schemas.microsoft.com/office/powerpoint/2010/main" val="51430619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5" name="ZoneTexte 4"/>
          <p:cNvSpPr txBox="1"/>
          <p:nvPr/>
        </p:nvSpPr>
        <p:spPr>
          <a:xfrm>
            <a:off x="2563539" y="430840"/>
            <a:ext cx="7064922" cy="307777"/>
          </a:xfrm>
          <a:prstGeom prst="rect">
            <a:avLst/>
          </a:prstGeom>
          <a:noFill/>
        </p:spPr>
        <p:txBody>
          <a:bodyPr wrap="square" rtlCol="0">
            <a:spAutoFit/>
          </a:bodyPr>
          <a:lstStyle/>
          <a:p>
            <a:pPr algn="ctr"/>
            <a:r>
              <a:rPr lang="fr-FR" sz="1400" dirty="0"/>
              <a:t>Les informations suivantes se trouvent dans le DPI de Madame CÉTAMOL.</a:t>
            </a:r>
          </a:p>
        </p:txBody>
      </p:sp>
      <p:grpSp>
        <p:nvGrpSpPr>
          <p:cNvPr id="8" name="Groupe 7"/>
          <p:cNvGrpSpPr/>
          <p:nvPr/>
        </p:nvGrpSpPr>
        <p:grpSpPr>
          <a:xfrm>
            <a:off x="361817" y="925618"/>
            <a:ext cx="11523563" cy="3208593"/>
            <a:chOff x="361817" y="966771"/>
            <a:chExt cx="11526096" cy="2931469"/>
          </a:xfrm>
        </p:grpSpPr>
        <p:sp>
          <p:nvSpPr>
            <p:cNvPr id="7" name="ZoneTexte 6"/>
            <p:cNvSpPr txBox="1"/>
            <p:nvPr/>
          </p:nvSpPr>
          <p:spPr>
            <a:xfrm>
              <a:off x="3055498" y="1283138"/>
              <a:ext cx="6614339" cy="2615102"/>
            </a:xfrm>
            <a:prstGeom prst="rect">
              <a:avLst/>
            </a:prstGeom>
            <a:noFill/>
          </p:spPr>
          <p:txBody>
            <a:bodyPr wrap="square" rtlCol="0" anchor="ctr">
              <a:spAutoFit/>
            </a:bodyPr>
            <a:lstStyle/>
            <a:p>
              <a:r>
                <a:rPr lang="fr-FR" sz="1200" dirty="0"/>
                <a:t>Âge : 81 ans</a:t>
              </a:r>
            </a:p>
            <a:p>
              <a:r>
                <a:rPr lang="fr-FR" sz="1200" dirty="0"/>
                <a:t>Sexe : F</a:t>
              </a:r>
            </a:p>
            <a:p>
              <a:r>
                <a:rPr lang="fr-FR" sz="1200" dirty="0"/>
                <a:t>Poids : 48 kg	 (24/06/2024)</a:t>
              </a:r>
            </a:p>
            <a:p>
              <a:r>
                <a:rPr lang="fr-FR" sz="1200" dirty="0"/>
                <a:t>Taille : 1,62 m (24/06/2024)</a:t>
              </a:r>
            </a:p>
            <a:p>
              <a:r>
                <a:rPr lang="fr-FR" sz="1200" dirty="0"/>
                <a:t>IMC : 18,3 kg/m² (24/06/2024)</a:t>
              </a:r>
            </a:p>
            <a:p>
              <a:r>
                <a:rPr lang="fr-FR" sz="1200" dirty="0"/>
                <a:t>Allergies : aucune</a:t>
              </a:r>
            </a:p>
            <a:p>
              <a:r>
                <a:rPr lang="fr-FR" sz="1200" dirty="0"/>
                <a:t>Antécédents :</a:t>
              </a:r>
            </a:p>
            <a:p>
              <a:pPr marL="360000" indent="-172800">
                <a:buFontTx/>
                <a:buChar char="-"/>
              </a:pPr>
              <a:r>
                <a:rPr lang="fr-FR" sz="1200" dirty="0"/>
                <a:t>Diabète</a:t>
              </a:r>
            </a:p>
            <a:p>
              <a:pPr marL="360000" indent="-172800">
                <a:buFontTx/>
                <a:buChar char="-"/>
              </a:pPr>
              <a:r>
                <a:rPr lang="fr-FR" sz="1200" dirty="0"/>
                <a:t>Dyslipidémie</a:t>
              </a:r>
            </a:p>
            <a:p>
              <a:pPr marL="360000" indent="-172800">
                <a:buFontTx/>
                <a:buChar char="-"/>
              </a:pPr>
              <a:r>
                <a:rPr lang="fr-FR" sz="1200" dirty="0"/>
                <a:t>HTA</a:t>
              </a:r>
            </a:p>
            <a:p>
              <a:pPr marL="360000" indent="-172800">
                <a:buFontTx/>
                <a:buChar char="-"/>
              </a:pPr>
              <a:r>
                <a:rPr lang="fr-FR" sz="1200" dirty="0"/>
                <a:t>Anxiété</a:t>
              </a:r>
            </a:p>
            <a:p>
              <a:pPr marL="360000" indent="-172800">
                <a:buFontTx/>
                <a:buChar char="-"/>
              </a:pPr>
              <a:r>
                <a:rPr lang="fr-FR" sz="1200" dirty="0"/>
                <a:t>ACFA</a:t>
              </a:r>
            </a:p>
            <a:p>
              <a:r>
                <a:rPr lang="fr-FR" sz="1200" dirty="0"/>
                <a:t>Date d’entrée : 24/06/2024</a:t>
              </a:r>
            </a:p>
            <a:p>
              <a:r>
                <a:rPr lang="fr-FR" sz="1200" dirty="0"/>
                <a:t>Motif d’hospitalisation : Confusion post chute chez une patiente polymédiquée</a:t>
              </a:r>
            </a:p>
            <a:p>
              <a:r>
                <a:rPr lang="fr-FR" sz="1200" dirty="0"/>
                <a:t>Service : gériatrie</a:t>
              </a:r>
            </a:p>
          </p:txBody>
        </p:sp>
        <p:sp>
          <p:nvSpPr>
            <p:cNvPr id="3" name="ZoneTexte 2"/>
            <p:cNvSpPr txBox="1"/>
            <p:nvPr/>
          </p:nvSpPr>
          <p:spPr>
            <a:xfrm>
              <a:off x="361817" y="966771"/>
              <a:ext cx="11526096" cy="309313"/>
            </a:xfrm>
            <a:prstGeom prst="rect">
              <a:avLst/>
            </a:prstGeom>
            <a:solidFill>
              <a:schemeClr val="accent1">
                <a:lumMod val="90000"/>
              </a:schemeClr>
            </a:solidFill>
          </p:spPr>
          <p:txBody>
            <a:bodyPr wrap="square" rtlCol="0">
              <a:spAutoFit/>
            </a:bodyPr>
            <a:lstStyle/>
            <a:p>
              <a:pPr algn="ctr"/>
              <a:r>
                <a:rPr lang="fr-FR" sz="1600" dirty="0">
                  <a:effectLst>
                    <a:outerShdw blurRad="38100" dist="38100" dir="2700000" algn="tl">
                      <a:srgbClr val="000000">
                        <a:alpha val="43137"/>
                      </a:srgbClr>
                    </a:outerShdw>
                  </a:effectLst>
                </a:rPr>
                <a:t>DOSSIER PATIENT INFORMATISÉ</a:t>
              </a:r>
            </a:p>
          </p:txBody>
        </p:sp>
      </p:grpSp>
      <p:graphicFrame>
        <p:nvGraphicFramePr>
          <p:cNvPr id="10" name="Tableau 9"/>
          <p:cNvGraphicFramePr>
            <a:graphicFrameLocks noGrp="1"/>
          </p:cNvGraphicFramePr>
          <p:nvPr>
            <p:extLst>
              <p:ext uri="{D42A27DB-BD31-4B8C-83A1-F6EECF244321}">
                <p14:modId xmlns:p14="http://schemas.microsoft.com/office/powerpoint/2010/main" val="2230693187"/>
              </p:ext>
            </p:extLst>
          </p:nvPr>
        </p:nvGraphicFramePr>
        <p:xfrm>
          <a:off x="361820" y="4136614"/>
          <a:ext cx="11523561" cy="2484120"/>
        </p:xfrm>
        <a:graphic>
          <a:graphicData uri="http://schemas.openxmlformats.org/drawingml/2006/table">
            <a:tbl>
              <a:tblPr bandRow="1">
                <a:tableStyleId>{5C22544A-7EE6-4342-B048-85BDC9FD1C3A}</a:tableStyleId>
              </a:tblPr>
              <a:tblGrid>
                <a:gridCol w="3841187">
                  <a:extLst>
                    <a:ext uri="{9D8B030D-6E8A-4147-A177-3AD203B41FA5}">
                      <a16:colId xmlns:a16="http://schemas.microsoft.com/office/drawing/2014/main" val="2313305654"/>
                    </a:ext>
                  </a:extLst>
                </a:gridCol>
                <a:gridCol w="3841187">
                  <a:extLst>
                    <a:ext uri="{9D8B030D-6E8A-4147-A177-3AD203B41FA5}">
                      <a16:colId xmlns:a16="http://schemas.microsoft.com/office/drawing/2014/main" val="2186359957"/>
                    </a:ext>
                  </a:extLst>
                </a:gridCol>
                <a:gridCol w="3841187">
                  <a:extLst>
                    <a:ext uri="{9D8B030D-6E8A-4147-A177-3AD203B41FA5}">
                      <a16:colId xmlns:a16="http://schemas.microsoft.com/office/drawing/2014/main" val="3034404626"/>
                    </a:ext>
                  </a:extLst>
                </a:gridCol>
              </a:tblGrid>
              <a:tr h="250748">
                <a:tc>
                  <a:txBody>
                    <a:bodyPr/>
                    <a:lstStyle/>
                    <a:p>
                      <a:pPr algn="ctr"/>
                      <a:r>
                        <a:rPr lang="fr-FR" sz="1100" b="1" dirty="0"/>
                        <a:t>TYPE DOCUMENT</a:t>
                      </a:r>
                    </a:p>
                  </a:txBody>
                  <a:tcPr anchor="ctr"/>
                </a:tc>
                <a:tc>
                  <a:txBody>
                    <a:bodyPr/>
                    <a:lstStyle/>
                    <a:p>
                      <a:pPr algn="ctr"/>
                      <a:r>
                        <a:rPr lang="fr-FR" sz="1100" b="1" dirty="0"/>
                        <a:t>DATE</a:t>
                      </a:r>
                    </a:p>
                  </a:txBody>
                  <a:tcPr anchor="ctr"/>
                </a:tc>
                <a:tc>
                  <a:txBody>
                    <a:bodyPr/>
                    <a:lstStyle/>
                    <a:p>
                      <a:pPr algn="ctr"/>
                      <a:r>
                        <a:rPr lang="fr-FR" sz="1100" b="1" dirty="0"/>
                        <a:t>VALIDATION ÉLECTRONIQUE</a:t>
                      </a:r>
                    </a:p>
                  </a:txBody>
                  <a:tcPr anchor="ctr"/>
                </a:tc>
                <a:extLst>
                  <a:ext uri="{0D108BD9-81ED-4DB2-BD59-A6C34878D82A}">
                    <a16:rowId xmlns:a16="http://schemas.microsoft.com/office/drawing/2014/main" val="1247849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hlinkClick r:id="rId2" action="ppaction://hlinksldjump"/>
                        </a:rPr>
                        <a:t>CTM</a:t>
                      </a:r>
                      <a:r>
                        <a:rPr lang="fr-FR" sz="1100" dirty="0"/>
                        <a:t> </a:t>
                      </a:r>
                      <a:r>
                        <a:rPr lang="fr-FR" sz="1100" kern="1200" dirty="0">
                          <a:solidFill>
                            <a:schemeClr val="dk1"/>
                          </a:solidFill>
                          <a:latin typeface="+mn-lt"/>
                          <a:ea typeface="+mn-ea"/>
                          <a:cs typeface="+mn-cs"/>
                        </a:rPr>
                        <a:t>👆</a:t>
                      </a:r>
                      <a:endParaRPr lang="fr-FR" sz="1100" dirty="0"/>
                    </a:p>
                  </a:txBody>
                  <a:tcPr anchor="ctr"/>
                </a:tc>
                <a:tc>
                  <a:txBody>
                    <a:bodyPr/>
                    <a:lstStyle/>
                    <a:p>
                      <a:pPr algn="ctr"/>
                      <a:r>
                        <a:rPr lang="fr-FR" sz="1100" dirty="0"/>
                        <a:t>25/06/2024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Dr. Annie BIOTIQUE</a:t>
                      </a:r>
                    </a:p>
                  </a:txBody>
                  <a:tcPr anchor="ctr"/>
                </a:tc>
                <a:extLst>
                  <a:ext uri="{0D108BD9-81ED-4DB2-BD59-A6C34878D82A}">
                    <a16:rowId xmlns:a16="http://schemas.microsoft.com/office/drawing/2014/main" val="2094350182"/>
                  </a:ext>
                </a:extLst>
              </a:tr>
              <a:tr h="370840">
                <a:tc>
                  <a:txBody>
                    <a:bodyPr/>
                    <a:lstStyle/>
                    <a:p>
                      <a:pPr algn="l"/>
                      <a:r>
                        <a:rPr lang="fr-FR" sz="1100" dirty="0">
                          <a:hlinkClick r:id="rId3" action="ppaction://hlinksldjump"/>
                        </a:rPr>
                        <a:t>Bilan médicamenteux</a:t>
                      </a:r>
                      <a:r>
                        <a:rPr lang="fr-FR" sz="1100" dirty="0"/>
                        <a:t> </a:t>
                      </a:r>
                      <a:r>
                        <a:rPr lang="fr-FR" sz="1100" kern="1200" dirty="0">
                          <a:solidFill>
                            <a:schemeClr val="dk1"/>
                          </a:solidFill>
                          <a:latin typeface="+mn-lt"/>
                          <a:ea typeface="+mn-ea"/>
                          <a:cs typeface="+mn-cs"/>
                        </a:rPr>
                        <a:t>👆</a:t>
                      </a:r>
                      <a:endParaRPr lang="fr-FR" sz="1100" dirty="0"/>
                    </a:p>
                  </a:txBody>
                  <a:tcPr anchor="ctr"/>
                </a:tc>
                <a:tc>
                  <a:txBody>
                    <a:bodyPr/>
                    <a:lstStyle/>
                    <a:p>
                      <a:pPr algn="ctr"/>
                      <a:r>
                        <a:rPr lang="fr-FR" sz="1100" dirty="0"/>
                        <a:t>25/06/2024</a:t>
                      </a:r>
                    </a:p>
                  </a:txBody>
                  <a:tcPr anchor="ctr"/>
                </a:tc>
                <a:tc>
                  <a:txBody>
                    <a:bodyPr/>
                    <a:lstStyle/>
                    <a:p>
                      <a:pPr algn="ctr"/>
                      <a:r>
                        <a:rPr lang="fr-FR" sz="1100" dirty="0"/>
                        <a:t>Dr. Annie BIOTIQUE</a:t>
                      </a:r>
                    </a:p>
                  </a:txBody>
                  <a:tcPr anchor="ctr"/>
                </a:tc>
                <a:extLst>
                  <a:ext uri="{0D108BD9-81ED-4DB2-BD59-A6C34878D82A}">
                    <a16:rowId xmlns:a16="http://schemas.microsoft.com/office/drawing/2014/main" val="2518871110"/>
                  </a:ext>
                </a:extLst>
              </a:tr>
              <a:tr h="370840">
                <a:tc>
                  <a:txBody>
                    <a:bodyPr/>
                    <a:lstStyle/>
                    <a:p>
                      <a:pPr algn="l"/>
                      <a:r>
                        <a:rPr lang="fr-FR" sz="1100" dirty="0">
                          <a:hlinkClick r:id="rId4" action="ppaction://hlinksldjump"/>
                        </a:rPr>
                        <a:t>Bilan biologique </a:t>
                      </a:r>
                      <a:r>
                        <a:rPr lang="fr-FR" sz="1100" kern="1200" dirty="0">
                          <a:solidFill>
                            <a:schemeClr val="dk1"/>
                          </a:solidFill>
                          <a:latin typeface="+mn-lt"/>
                          <a:ea typeface="+mn-ea"/>
                          <a:cs typeface="+mn-cs"/>
                        </a:rPr>
                        <a:t>👆</a:t>
                      </a:r>
                      <a:endParaRPr lang="fr-FR" sz="1100" dirty="0"/>
                    </a:p>
                  </a:txBody>
                  <a:tcPr anchor="ctr"/>
                </a:tc>
                <a:tc>
                  <a:txBody>
                    <a:bodyPr/>
                    <a:lstStyle/>
                    <a:p>
                      <a:pPr algn="ctr"/>
                      <a:r>
                        <a:rPr lang="fr-FR" sz="1100" dirty="0"/>
                        <a:t>24/06/2024</a:t>
                      </a:r>
                    </a:p>
                  </a:txBody>
                  <a:tcPr anchor="ctr"/>
                </a:tc>
                <a:tc>
                  <a:txBody>
                    <a:bodyPr/>
                    <a:lstStyle/>
                    <a:p>
                      <a:pPr algn="ctr"/>
                      <a:r>
                        <a:rPr lang="fr-FR" sz="1100" dirty="0"/>
                        <a:t>Dr. Emma GLOBINE</a:t>
                      </a:r>
                    </a:p>
                  </a:txBody>
                  <a:tcPr anchor="ctr"/>
                </a:tc>
                <a:extLst>
                  <a:ext uri="{0D108BD9-81ED-4DB2-BD59-A6C34878D82A}">
                    <a16:rowId xmlns:a16="http://schemas.microsoft.com/office/drawing/2014/main" val="3887642276"/>
                  </a:ext>
                </a:extLst>
              </a:tr>
              <a:tr h="370840">
                <a:tc>
                  <a:txBody>
                    <a:bodyPr/>
                    <a:lstStyle/>
                    <a:p>
                      <a:pPr algn="l"/>
                      <a:r>
                        <a:rPr lang="fr-FR" sz="1100" dirty="0">
                          <a:hlinkClick r:id="rId5" action="ppaction://hlinksldjump"/>
                        </a:rPr>
                        <a:t>CR</a:t>
                      </a:r>
                      <a:r>
                        <a:rPr lang="fr-FR" sz="1100" baseline="0" dirty="0">
                          <a:hlinkClick r:id="rId5" action="ppaction://hlinksldjump"/>
                        </a:rPr>
                        <a:t> Urgences</a:t>
                      </a:r>
                      <a:endParaRPr lang="fr-FR" sz="1100" dirty="0"/>
                    </a:p>
                  </a:txBody>
                  <a:tcPr anchor="ctr"/>
                </a:tc>
                <a:tc>
                  <a:txBody>
                    <a:bodyPr/>
                    <a:lstStyle/>
                    <a:p>
                      <a:pPr algn="ctr"/>
                      <a:r>
                        <a:rPr lang="fr-FR" sz="1100" dirty="0"/>
                        <a:t>24/06/2024</a:t>
                      </a:r>
                    </a:p>
                  </a:txBody>
                  <a:tcPr anchor="ctr"/>
                </a:tc>
                <a:tc>
                  <a:txBody>
                    <a:bodyPr/>
                    <a:lstStyle/>
                    <a:p>
                      <a:pPr algn="ctr"/>
                      <a:r>
                        <a:rPr lang="fr-FR" sz="1100" dirty="0"/>
                        <a:t>Dr. Tom OXINE</a:t>
                      </a:r>
                    </a:p>
                  </a:txBody>
                  <a:tcPr anchor="ctr"/>
                </a:tc>
                <a:extLst>
                  <a:ext uri="{0D108BD9-81ED-4DB2-BD59-A6C34878D82A}">
                    <a16:rowId xmlns:a16="http://schemas.microsoft.com/office/drawing/2014/main" val="2194358005"/>
                  </a:ext>
                </a:extLst>
              </a:tr>
              <a:tr h="370840">
                <a:tc>
                  <a:txBody>
                    <a:bodyPr/>
                    <a:lstStyle/>
                    <a:p>
                      <a:pPr algn="l"/>
                      <a:r>
                        <a:rPr lang="fr-FR" sz="1100" dirty="0">
                          <a:hlinkClick r:id="rId6" action="ppaction://hlinksldjump"/>
                        </a:rPr>
                        <a:t>Ordo_ttt_habituels_01.06.24</a:t>
                      </a:r>
                      <a:endParaRPr lang="fr-FR" sz="1100" dirty="0"/>
                    </a:p>
                  </a:txBody>
                  <a:tcPr anchor="ctr"/>
                </a:tc>
                <a:tc>
                  <a:txBody>
                    <a:bodyPr/>
                    <a:lstStyle/>
                    <a:p>
                      <a:pPr algn="ctr"/>
                      <a:r>
                        <a:rPr lang="fr-FR" sz="1100" dirty="0"/>
                        <a:t>24/06/2024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Dr. Tom OXINE</a:t>
                      </a:r>
                    </a:p>
                  </a:txBody>
                  <a:tcPr anchor="ctr"/>
                </a:tc>
                <a:extLst>
                  <a:ext uri="{0D108BD9-81ED-4DB2-BD59-A6C34878D82A}">
                    <a16:rowId xmlns:a16="http://schemas.microsoft.com/office/drawing/2014/main" val="3527177461"/>
                  </a:ext>
                </a:extLst>
              </a:tr>
              <a:tr h="370840">
                <a:tc>
                  <a:txBody>
                    <a:bodyPr/>
                    <a:lstStyle/>
                    <a:p>
                      <a:pPr algn="l"/>
                      <a:r>
                        <a:rPr lang="fr-FR" sz="1100" dirty="0">
                          <a:hlinkClick r:id="rId7" action="ppaction://hlinksldjump"/>
                        </a:rPr>
                        <a:t>Lettre médecin traitant</a:t>
                      </a:r>
                      <a:endParaRPr lang="fr-FR" sz="1100" dirty="0"/>
                    </a:p>
                  </a:txBody>
                  <a:tcPr anchor="ctr"/>
                </a:tc>
                <a:tc>
                  <a:txBody>
                    <a:bodyPr/>
                    <a:lstStyle/>
                    <a:p>
                      <a:pPr algn="ctr"/>
                      <a:r>
                        <a:rPr lang="fr-FR" sz="1100" dirty="0"/>
                        <a:t>24/06/2024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Dr. Tom OXINE</a:t>
                      </a:r>
                    </a:p>
                  </a:txBody>
                  <a:tcPr anchor="ctr"/>
                </a:tc>
                <a:extLst>
                  <a:ext uri="{0D108BD9-81ED-4DB2-BD59-A6C34878D82A}">
                    <a16:rowId xmlns:a16="http://schemas.microsoft.com/office/drawing/2014/main" val="1943776088"/>
                  </a:ext>
                </a:extLst>
              </a:tr>
            </a:tbl>
          </a:graphicData>
        </a:graphic>
      </p:graphicFrame>
      <p:sp>
        <p:nvSpPr>
          <p:cNvPr id="181" name="ZoneTexte 180">
            <a:hlinkClick r:id="rId8" action="ppaction://hlinksldjump"/>
          </p:cNvPr>
          <p:cNvSpPr txBox="1"/>
          <p:nvPr/>
        </p:nvSpPr>
        <p:spPr>
          <a:xfrm>
            <a:off x="9134743" y="1720416"/>
            <a:ext cx="2472341" cy="369332"/>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dirty="0">
                <a:sym typeface="Webdings" panose="05030102010509060703" pitchFamily="18" charset="2"/>
              </a:rPr>
              <a:t> ETAPE SUIVANTE</a:t>
            </a:r>
            <a:endParaRPr lang="fr-FR" dirty="0"/>
          </a:p>
        </p:txBody>
      </p:sp>
      <p:grpSp>
        <p:nvGrpSpPr>
          <p:cNvPr id="65" name="Groupe 64"/>
          <p:cNvGrpSpPr/>
          <p:nvPr/>
        </p:nvGrpSpPr>
        <p:grpSpPr>
          <a:xfrm flipH="1">
            <a:off x="690339" y="1458294"/>
            <a:ext cx="1721849" cy="2353415"/>
            <a:chOff x="5093885" y="1730765"/>
            <a:chExt cx="2585929" cy="3534435"/>
          </a:xfrm>
        </p:grpSpPr>
        <p:sp>
          <p:nvSpPr>
            <p:cNvPr id="66" name="Rectangle 65">
              <a:hlinkClick r:id="rId9" action="ppaction://hlinksldjump"/>
            </p:cNvPr>
            <p:cNvSpPr/>
            <p:nvPr/>
          </p:nvSpPr>
          <p:spPr>
            <a:xfrm rot="271985">
              <a:off x="5093885" y="1730765"/>
              <a:ext cx="2585929" cy="3401624"/>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7" name="Groupe 66"/>
            <p:cNvGrpSpPr/>
            <p:nvPr/>
          </p:nvGrpSpPr>
          <p:grpSpPr>
            <a:xfrm rot="21394398">
              <a:off x="5442516" y="2158643"/>
              <a:ext cx="2049238" cy="3106557"/>
              <a:chOff x="5862493" y="2221952"/>
              <a:chExt cx="2746383" cy="4163399"/>
            </a:xfrm>
          </p:grpSpPr>
          <p:grpSp>
            <p:nvGrpSpPr>
              <p:cNvPr id="68" name="Groupe 67"/>
              <p:cNvGrpSpPr/>
              <p:nvPr/>
            </p:nvGrpSpPr>
            <p:grpSpPr>
              <a:xfrm>
                <a:off x="5862493" y="2221952"/>
                <a:ext cx="2746383" cy="4163399"/>
                <a:chOff x="5631307" y="1201131"/>
                <a:chExt cx="2746383" cy="4163399"/>
              </a:xfrm>
            </p:grpSpPr>
            <p:sp>
              <p:nvSpPr>
                <p:cNvPr id="73" name="Forme libre 72"/>
                <p:cNvSpPr/>
                <p:nvPr/>
              </p:nvSpPr>
              <p:spPr>
                <a:xfrm rot="467917">
                  <a:off x="6318901" y="2482235"/>
                  <a:ext cx="1116225" cy="1525367"/>
                </a:xfrm>
                <a:custGeom>
                  <a:avLst/>
                  <a:gdLst>
                    <a:gd name="connsiteX0" fmla="*/ 96129 w 968326"/>
                    <a:gd name="connsiteY0" fmla="*/ 318867 h 1162929"/>
                    <a:gd name="connsiteX1" fmla="*/ 264942 w 968326"/>
                    <a:gd name="connsiteY1" fmla="*/ 839372 h 1162929"/>
                    <a:gd name="connsiteX2" fmla="*/ 222739 w 968326"/>
                    <a:gd name="connsiteY2" fmla="*/ 1134794 h 1162929"/>
                    <a:gd name="connsiteX3" fmla="*/ 897988 w 968326"/>
                    <a:gd name="connsiteY3" fmla="*/ 1008184 h 1162929"/>
                    <a:gd name="connsiteX4" fmla="*/ 644769 w 968326"/>
                    <a:gd name="connsiteY4" fmla="*/ 726831 h 1162929"/>
                    <a:gd name="connsiteX5" fmla="*/ 841717 w 968326"/>
                    <a:gd name="connsiteY5" fmla="*/ 65649 h 1162929"/>
                    <a:gd name="connsiteX6" fmla="*/ 96129 w 968326"/>
                    <a:gd name="connsiteY6" fmla="*/ 318867 h 1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26" h="1162929">
                      <a:moveTo>
                        <a:pt x="96129" y="318867"/>
                      </a:moveTo>
                      <a:cubicBezTo>
                        <a:pt x="0" y="447821"/>
                        <a:pt x="243840" y="703384"/>
                        <a:pt x="264942" y="839372"/>
                      </a:cubicBezTo>
                      <a:cubicBezTo>
                        <a:pt x="286044" y="975360"/>
                        <a:pt x="117231" y="1106659"/>
                        <a:pt x="222739" y="1134794"/>
                      </a:cubicBezTo>
                      <a:cubicBezTo>
                        <a:pt x="328247" y="1162929"/>
                        <a:pt x="827650" y="1076178"/>
                        <a:pt x="897988" y="1008184"/>
                      </a:cubicBezTo>
                      <a:cubicBezTo>
                        <a:pt x="968326" y="940190"/>
                        <a:pt x="654148" y="883920"/>
                        <a:pt x="644769" y="726831"/>
                      </a:cubicBezTo>
                      <a:cubicBezTo>
                        <a:pt x="635390" y="569742"/>
                        <a:pt x="933157" y="131298"/>
                        <a:pt x="841717" y="65649"/>
                      </a:cubicBezTo>
                      <a:cubicBezTo>
                        <a:pt x="750277" y="0"/>
                        <a:pt x="192258" y="189913"/>
                        <a:pt x="96129" y="318867"/>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4" name="Groupe 73"/>
                <p:cNvGrpSpPr/>
                <p:nvPr/>
              </p:nvGrpSpPr>
              <p:grpSpPr>
                <a:xfrm>
                  <a:off x="5895997" y="1201131"/>
                  <a:ext cx="2481693" cy="2227869"/>
                  <a:chOff x="5895997" y="1052736"/>
                  <a:chExt cx="2481693" cy="2227869"/>
                </a:xfrm>
              </p:grpSpPr>
              <p:sp>
                <p:nvSpPr>
                  <p:cNvPr id="89" name="Forme libre 88"/>
                  <p:cNvSpPr/>
                  <p:nvPr/>
                </p:nvSpPr>
                <p:spPr>
                  <a:xfrm>
                    <a:off x="6104835" y="1340992"/>
                    <a:ext cx="1807625" cy="1939613"/>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 name="connsiteX0" fmla="*/ 38211 w 1292788"/>
                      <a:gd name="connsiteY0" fmla="*/ 555844 h 1461590"/>
                      <a:gd name="connsiteX1" fmla="*/ 24143 w 1292788"/>
                      <a:gd name="connsiteY1" fmla="*/ 1118552 h 1461590"/>
                      <a:gd name="connsiteX2" fmla="*/ 389903 w 1292788"/>
                      <a:gd name="connsiteY2" fmla="*/ 1457063 h 1461590"/>
                      <a:gd name="connsiteX3" fmla="*/ 924476 w 1292788"/>
                      <a:gd name="connsiteY3" fmla="*/ 1273297 h 1461590"/>
                      <a:gd name="connsiteX4" fmla="*/ 1135491 w 1292788"/>
                      <a:gd name="connsiteY4" fmla="*/ 724657 h 1461590"/>
                      <a:gd name="connsiteX5" fmla="*/ 1290236 w 1292788"/>
                      <a:gd name="connsiteY5" fmla="*/ 401100 h 1461590"/>
                      <a:gd name="connsiteX6" fmla="*/ 1008882 w 1292788"/>
                      <a:gd name="connsiteY6" fmla="*/ 77543 h 1461590"/>
                      <a:gd name="connsiteX7" fmla="*/ 643122 w 1292788"/>
                      <a:gd name="connsiteY7" fmla="*/ 7204 h 1461590"/>
                      <a:gd name="connsiteX8" fmla="*/ 66346 w 1292788"/>
                      <a:gd name="connsiteY8" fmla="*/ 204152 h 1461590"/>
                      <a:gd name="connsiteX9" fmla="*/ 38211 w 1292788"/>
                      <a:gd name="connsiteY9" fmla="*/ 555844 h 1461590"/>
                      <a:gd name="connsiteX0" fmla="*/ 38211 w 1292788"/>
                      <a:gd name="connsiteY0" fmla="*/ 555844 h 1464275"/>
                      <a:gd name="connsiteX1" fmla="*/ 24143 w 1292788"/>
                      <a:gd name="connsiteY1" fmla="*/ 1118552 h 1464275"/>
                      <a:gd name="connsiteX2" fmla="*/ 389903 w 1292788"/>
                      <a:gd name="connsiteY2" fmla="*/ 1457063 h 1464275"/>
                      <a:gd name="connsiteX3" fmla="*/ 924476 w 1292788"/>
                      <a:gd name="connsiteY3" fmla="*/ 1273297 h 1464275"/>
                      <a:gd name="connsiteX4" fmla="*/ 1135491 w 1292788"/>
                      <a:gd name="connsiteY4" fmla="*/ 724657 h 1464275"/>
                      <a:gd name="connsiteX5" fmla="*/ 1290236 w 1292788"/>
                      <a:gd name="connsiteY5" fmla="*/ 401100 h 1464275"/>
                      <a:gd name="connsiteX6" fmla="*/ 1008882 w 1292788"/>
                      <a:gd name="connsiteY6" fmla="*/ 77543 h 1464275"/>
                      <a:gd name="connsiteX7" fmla="*/ 643122 w 1292788"/>
                      <a:gd name="connsiteY7" fmla="*/ 7204 h 1464275"/>
                      <a:gd name="connsiteX8" fmla="*/ 66346 w 1292788"/>
                      <a:gd name="connsiteY8" fmla="*/ 204152 h 1464275"/>
                      <a:gd name="connsiteX9" fmla="*/ 38211 w 1292788"/>
                      <a:gd name="connsiteY9" fmla="*/ 555844 h 1464275"/>
                      <a:gd name="connsiteX0" fmla="*/ 38211 w 1292788"/>
                      <a:gd name="connsiteY0" fmla="*/ 555844 h 1476994"/>
                      <a:gd name="connsiteX1" fmla="*/ 24143 w 1292788"/>
                      <a:gd name="connsiteY1" fmla="*/ 1118552 h 1476994"/>
                      <a:gd name="connsiteX2" fmla="*/ 389903 w 1292788"/>
                      <a:gd name="connsiteY2" fmla="*/ 1457063 h 1476994"/>
                      <a:gd name="connsiteX3" fmla="*/ 924476 w 1292788"/>
                      <a:gd name="connsiteY3" fmla="*/ 1273297 h 1476994"/>
                      <a:gd name="connsiteX4" fmla="*/ 1135491 w 1292788"/>
                      <a:gd name="connsiteY4" fmla="*/ 724657 h 1476994"/>
                      <a:gd name="connsiteX5" fmla="*/ 1290236 w 1292788"/>
                      <a:gd name="connsiteY5" fmla="*/ 401100 h 1476994"/>
                      <a:gd name="connsiteX6" fmla="*/ 1008882 w 1292788"/>
                      <a:gd name="connsiteY6" fmla="*/ 77543 h 1476994"/>
                      <a:gd name="connsiteX7" fmla="*/ 643122 w 1292788"/>
                      <a:gd name="connsiteY7" fmla="*/ 7204 h 1476994"/>
                      <a:gd name="connsiteX8" fmla="*/ 66346 w 1292788"/>
                      <a:gd name="connsiteY8" fmla="*/ 204152 h 1476994"/>
                      <a:gd name="connsiteX9" fmla="*/ 38211 w 1292788"/>
                      <a:gd name="connsiteY9" fmla="*/ 555844 h 1476994"/>
                      <a:gd name="connsiteX0" fmla="*/ 38211 w 1292788"/>
                      <a:gd name="connsiteY0" fmla="*/ 555844 h 1459907"/>
                      <a:gd name="connsiteX1" fmla="*/ 24143 w 1292788"/>
                      <a:gd name="connsiteY1" fmla="*/ 1118552 h 1459907"/>
                      <a:gd name="connsiteX2" fmla="*/ 389903 w 1292788"/>
                      <a:gd name="connsiteY2" fmla="*/ 1457063 h 1459907"/>
                      <a:gd name="connsiteX3" fmla="*/ 924476 w 1292788"/>
                      <a:gd name="connsiteY3" fmla="*/ 1273297 h 1459907"/>
                      <a:gd name="connsiteX4" fmla="*/ 1135491 w 1292788"/>
                      <a:gd name="connsiteY4" fmla="*/ 724657 h 1459907"/>
                      <a:gd name="connsiteX5" fmla="*/ 1290236 w 1292788"/>
                      <a:gd name="connsiteY5" fmla="*/ 401100 h 1459907"/>
                      <a:gd name="connsiteX6" fmla="*/ 1008882 w 1292788"/>
                      <a:gd name="connsiteY6" fmla="*/ 77543 h 1459907"/>
                      <a:gd name="connsiteX7" fmla="*/ 643122 w 1292788"/>
                      <a:gd name="connsiteY7" fmla="*/ 7204 h 1459907"/>
                      <a:gd name="connsiteX8" fmla="*/ 66346 w 1292788"/>
                      <a:gd name="connsiteY8" fmla="*/ 204152 h 1459907"/>
                      <a:gd name="connsiteX9" fmla="*/ 38211 w 1292788"/>
                      <a:gd name="connsiteY9" fmla="*/ 555844 h 14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788" h="1459907">
                        <a:moveTo>
                          <a:pt x="38211" y="555844"/>
                        </a:moveTo>
                        <a:cubicBezTo>
                          <a:pt x="31177" y="708244"/>
                          <a:pt x="-34472" y="968349"/>
                          <a:pt x="24143" y="1118552"/>
                        </a:cubicBezTo>
                        <a:cubicBezTo>
                          <a:pt x="82758" y="1268755"/>
                          <a:pt x="252796" y="1437747"/>
                          <a:pt x="389903" y="1457063"/>
                        </a:cubicBezTo>
                        <a:cubicBezTo>
                          <a:pt x="527010" y="1476379"/>
                          <a:pt x="800211" y="1395365"/>
                          <a:pt x="924476" y="1273297"/>
                        </a:cubicBezTo>
                        <a:cubicBezTo>
                          <a:pt x="1048741" y="1151229"/>
                          <a:pt x="1074531" y="870023"/>
                          <a:pt x="1135491" y="724657"/>
                        </a:cubicBezTo>
                        <a:cubicBezTo>
                          <a:pt x="1196451" y="579291"/>
                          <a:pt x="1311338" y="508952"/>
                          <a:pt x="1290236" y="401100"/>
                        </a:cubicBezTo>
                        <a:cubicBezTo>
                          <a:pt x="1269135" y="293248"/>
                          <a:pt x="1116734" y="143192"/>
                          <a:pt x="1008882" y="77543"/>
                        </a:cubicBezTo>
                        <a:cubicBezTo>
                          <a:pt x="901030" y="11894"/>
                          <a:pt x="800211" y="-13897"/>
                          <a:pt x="643122" y="7204"/>
                        </a:cubicBezTo>
                        <a:cubicBezTo>
                          <a:pt x="486033" y="28305"/>
                          <a:pt x="171854" y="112712"/>
                          <a:pt x="66346" y="204152"/>
                        </a:cubicBezTo>
                        <a:cubicBezTo>
                          <a:pt x="-39162" y="295592"/>
                          <a:pt x="45245" y="403444"/>
                          <a:pt x="38211" y="555844"/>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Forme libre 89"/>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a:off x="7558109" y="1052736"/>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2" name="Forme libre 91"/>
                  <p:cNvSpPr/>
                  <p:nvPr/>
                </p:nvSpPr>
                <p:spPr>
                  <a:xfrm>
                    <a:off x="7843323" y="1469084"/>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3" name="Forme libre 92"/>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4" name="Forme libre 93"/>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95" name="Groupe 24"/>
                  <p:cNvGrpSpPr/>
                  <p:nvPr/>
                </p:nvGrpSpPr>
                <p:grpSpPr>
                  <a:xfrm rot="526458">
                    <a:off x="6295479" y="1953742"/>
                    <a:ext cx="1005462" cy="976040"/>
                    <a:chOff x="1845978" y="2708920"/>
                    <a:chExt cx="843532" cy="698050"/>
                  </a:xfrm>
                </p:grpSpPr>
                <p:sp>
                  <p:nvSpPr>
                    <p:cNvPr id="97" name="Organigramme : Connecteur 96"/>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Organigramme : Connecteur 97"/>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Forme libre 98"/>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0" name="Forme libre 99"/>
                    <p:cNvSpPr/>
                    <p:nvPr/>
                  </p:nvSpPr>
                  <p:spPr>
                    <a:xfrm rot="20561424">
                      <a:off x="2070805" y="3252849"/>
                      <a:ext cx="470116" cy="154121"/>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sp>
                  <p:nvSpPr>
                    <p:cNvPr id="101" name="Ellipse 100"/>
                    <p:cNvSpPr/>
                    <p:nvPr/>
                  </p:nvSpPr>
                  <p:spPr>
                    <a:xfrm rot="749174">
                      <a:off x="1845978" y="3011616"/>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Ellipse 101"/>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6" name="Forme libre 95"/>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75" name="Groupe 74"/>
                <p:cNvGrpSpPr/>
                <p:nvPr/>
              </p:nvGrpSpPr>
              <p:grpSpPr>
                <a:xfrm rot="736020">
                  <a:off x="6333963" y="2022508"/>
                  <a:ext cx="1362922" cy="464364"/>
                  <a:chOff x="6242705" y="1801227"/>
                  <a:chExt cx="1592398" cy="542550"/>
                </a:xfrm>
              </p:grpSpPr>
              <p:sp>
                <p:nvSpPr>
                  <p:cNvPr id="85" name="Organigramme : Connecteur 84"/>
                  <p:cNvSpPr/>
                  <p:nvPr/>
                </p:nvSpPr>
                <p:spPr>
                  <a:xfrm rot="21372764">
                    <a:off x="6242705" y="1848915"/>
                    <a:ext cx="494861" cy="494862"/>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Organigramme : Connecteur 85"/>
                  <p:cNvSpPr/>
                  <p:nvPr/>
                </p:nvSpPr>
                <p:spPr>
                  <a:xfrm rot="21372764">
                    <a:off x="6957744" y="1801227"/>
                    <a:ext cx="494860" cy="494861"/>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7" name="Connecteur droit 86"/>
                  <p:cNvCxnSpPr>
                    <a:stCxn id="86" idx="6"/>
                    <a:endCxn id="96" idx="8"/>
                  </p:cNvCxnSpPr>
                  <p:nvPr/>
                </p:nvCxnSpPr>
                <p:spPr>
                  <a:xfrm rot="20863980">
                    <a:off x="7456269" y="1991153"/>
                    <a:ext cx="378831" cy="80294"/>
                  </a:xfrm>
                  <a:prstGeom prst="line">
                    <a:avLst/>
                  </a:prstGeom>
                  <a:ln w="3175"/>
                </p:spPr>
                <p:style>
                  <a:lnRef idx="1">
                    <a:schemeClr val="dk1"/>
                  </a:lnRef>
                  <a:fillRef idx="0">
                    <a:schemeClr val="dk1"/>
                  </a:fillRef>
                  <a:effectRef idx="0">
                    <a:schemeClr val="dk1"/>
                  </a:effectRef>
                  <a:fontRef idx="minor">
                    <a:schemeClr val="tx1"/>
                  </a:fontRef>
                </p:style>
              </p:cxnSp>
              <p:sp>
                <p:nvSpPr>
                  <p:cNvPr id="88" name="Forme libre 87"/>
                  <p:cNvSpPr/>
                  <p:nvPr/>
                </p:nvSpPr>
                <p:spPr>
                  <a:xfrm rot="21372764" flipV="1">
                    <a:off x="6736403" y="2052879"/>
                    <a:ext cx="223235" cy="48267"/>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76" name="Groupe 75"/>
                <p:cNvGrpSpPr/>
                <p:nvPr/>
              </p:nvGrpSpPr>
              <p:grpSpPr>
                <a:xfrm>
                  <a:off x="5631307" y="3403496"/>
                  <a:ext cx="2225971" cy="1961034"/>
                  <a:chOff x="5631307" y="3403496"/>
                  <a:chExt cx="2225971" cy="1961034"/>
                </a:xfrm>
              </p:grpSpPr>
              <p:sp>
                <p:nvSpPr>
                  <p:cNvPr id="77" name="Forme libre 76"/>
                  <p:cNvSpPr/>
                  <p:nvPr/>
                </p:nvSpPr>
                <p:spPr>
                  <a:xfrm rot="264683">
                    <a:off x="5631307" y="3486549"/>
                    <a:ext cx="2225971" cy="1877981"/>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chemeClr val="accent1">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Forme libre 77"/>
                  <p:cNvSpPr/>
                  <p:nvPr/>
                </p:nvSpPr>
                <p:spPr>
                  <a:xfrm rot="21262723">
                    <a:off x="6327599" y="3520961"/>
                    <a:ext cx="906159" cy="889378"/>
                  </a:xfrm>
                  <a:custGeom>
                    <a:avLst/>
                    <a:gdLst>
                      <a:gd name="connsiteX0" fmla="*/ 332509 w 1828800"/>
                      <a:gd name="connsiteY0" fmla="*/ 0 h 1468582"/>
                      <a:gd name="connsiteX1" fmla="*/ 0 w 1828800"/>
                      <a:gd name="connsiteY1" fmla="*/ 471054 h 1468582"/>
                      <a:gd name="connsiteX2" fmla="*/ 221673 w 1828800"/>
                      <a:gd name="connsiteY2" fmla="*/ 1302327 h 1468582"/>
                      <a:gd name="connsiteX3" fmla="*/ 692727 w 1828800"/>
                      <a:gd name="connsiteY3" fmla="*/ 540327 h 1468582"/>
                      <a:gd name="connsiteX4" fmla="*/ 720436 w 1828800"/>
                      <a:gd name="connsiteY4" fmla="*/ 1468582 h 1468582"/>
                      <a:gd name="connsiteX5" fmla="*/ 1828800 w 1828800"/>
                      <a:gd name="connsiteY5" fmla="*/ 152400 h 1468582"/>
                      <a:gd name="connsiteX6" fmla="*/ 762000 w 1828800"/>
                      <a:gd name="connsiteY6" fmla="*/ 360218 h 1468582"/>
                      <a:gd name="connsiteX7" fmla="*/ 332509 w 1828800"/>
                      <a:gd name="connsiteY7" fmla="*/ 0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468582">
                        <a:moveTo>
                          <a:pt x="332509" y="0"/>
                        </a:moveTo>
                        <a:lnTo>
                          <a:pt x="0" y="471054"/>
                        </a:lnTo>
                        <a:lnTo>
                          <a:pt x="221673" y="1302327"/>
                        </a:lnTo>
                        <a:lnTo>
                          <a:pt x="692727" y="540327"/>
                        </a:lnTo>
                        <a:lnTo>
                          <a:pt x="720436" y="1468582"/>
                        </a:lnTo>
                        <a:lnTo>
                          <a:pt x="1828800" y="152400"/>
                        </a:lnTo>
                        <a:lnTo>
                          <a:pt x="762000" y="360218"/>
                        </a:lnTo>
                        <a:lnTo>
                          <a:pt x="33250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9" name="Groupe 37"/>
                  <p:cNvGrpSpPr/>
                  <p:nvPr/>
                </p:nvGrpSpPr>
                <p:grpSpPr>
                  <a:xfrm>
                    <a:off x="6226915" y="3403496"/>
                    <a:ext cx="881249" cy="826440"/>
                    <a:chOff x="3005639" y="677702"/>
                    <a:chExt cx="1710377" cy="2149764"/>
                  </a:xfrm>
                </p:grpSpPr>
                <p:sp>
                  <p:nvSpPr>
                    <p:cNvPr id="83" name="Forme libre 82"/>
                    <p:cNvSpPr/>
                    <p:nvPr/>
                  </p:nvSpPr>
                  <p:spPr>
                    <a:xfrm>
                      <a:off x="3005639"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4" name="Forme libre 83"/>
                    <p:cNvSpPr/>
                    <p:nvPr/>
                  </p:nvSpPr>
                  <p:spPr>
                    <a:xfrm flipH="1">
                      <a:off x="3328253" y="677702"/>
                      <a:ext cx="1387763" cy="2149764"/>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80" name="Forme libre 79"/>
                  <p:cNvSpPr/>
                  <p:nvPr/>
                </p:nvSpPr>
                <p:spPr>
                  <a:xfrm>
                    <a:off x="6616158" y="3860483"/>
                    <a:ext cx="45719" cy="1340904"/>
                  </a:xfrm>
                  <a:custGeom>
                    <a:avLst/>
                    <a:gdLst>
                      <a:gd name="connsiteX0" fmla="*/ 118950 w 118950"/>
                      <a:gd name="connsiteY0" fmla="*/ 0 h 1337310"/>
                      <a:gd name="connsiteX1" fmla="*/ 1793 w 118950"/>
                      <a:gd name="connsiteY1" fmla="*/ 542925 h 1337310"/>
                      <a:gd name="connsiteX2" fmla="*/ 58943 w 118950"/>
                      <a:gd name="connsiteY2" fmla="*/ 1337310 h 1337310"/>
                    </a:gdLst>
                    <a:ahLst/>
                    <a:cxnLst>
                      <a:cxn ang="0">
                        <a:pos x="connsiteX0" y="connsiteY0"/>
                      </a:cxn>
                      <a:cxn ang="0">
                        <a:pos x="connsiteX1" y="connsiteY1"/>
                      </a:cxn>
                      <a:cxn ang="0">
                        <a:pos x="connsiteX2" y="connsiteY2"/>
                      </a:cxn>
                    </a:cxnLst>
                    <a:rect l="l" t="t" r="r" b="b"/>
                    <a:pathLst>
                      <a:path w="118950" h="1337310">
                        <a:moveTo>
                          <a:pt x="118950" y="0"/>
                        </a:moveTo>
                        <a:cubicBezTo>
                          <a:pt x="65372" y="160020"/>
                          <a:pt x="11794" y="320040"/>
                          <a:pt x="1793" y="542925"/>
                        </a:cubicBezTo>
                        <a:cubicBezTo>
                          <a:pt x="-8208" y="765810"/>
                          <a:pt x="25367" y="1051560"/>
                          <a:pt x="58943" y="13373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Forme libre 80"/>
                  <p:cNvSpPr/>
                  <p:nvPr/>
                </p:nvSpPr>
                <p:spPr>
                  <a:xfrm>
                    <a:off x="6046124" y="3724102"/>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Forme libre 81"/>
                  <p:cNvSpPr/>
                  <p:nvPr/>
                </p:nvSpPr>
                <p:spPr>
                  <a:xfrm flipH="1">
                    <a:off x="7278352" y="3815138"/>
                    <a:ext cx="61182" cy="1302327"/>
                  </a:xfrm>
                  <a:custGeom>
                    <a:avLst/>
                    <a:gdLst>
                      <a:gd name="connsiteX0" fmla="*/ 16625 w 61182"/>
                      <a:gd name="connsiteY0" fmla="*/ 0 h 1302327"/>
                      <a:gd name="connsiteX1" fmla="*/ 60960 w 61182"/>
                      <a:gd name="connsiteY1" fmla="*/ 770313 h 1302327"/>
                      <a:gd name="connsiteX2" fmla="*/ 0 w 61182"/>
                      <a:gd name="connsiteY2" fmla="*/ 1302327 h 1302327"/>
                    </a:gdLst>
                    <a:ahLst/>
                    <a:cxnLst>
                      <a:cxn ang="0">
                        <a:pos x="connsiteX0" y="connsiteY0"/>
                      </a:cxn>
                      <a:cxn ang="0">
                        <a:pos x="connsiteX1" y="connsiteY1"/>
                      </a:cxn>
                      <a:cxn ang="0">
                        <a:pos x="connsiteX2" y="connsiteY2"/>
                      </a:cxn>
                    </a:cxnLst>
                    <a:rect l="l" t="t" r="r" b="b"/>
                    <a:pathLst>
                      <a:path w="61182" h="1302327">
                        <a:moveTo>
                          <a:pt x="16625" y="0"/>
                        </a:moveTo>
                        <a:cubicBezTo>
                          <a:pt x="40178" y="276629"/>
                          <a:pt x="63731" y="553259"/>
                          <a:pt x="60960" y="770313"/>
                        </a:cubicBezTo>
                        <a:cubicBezTo>
                          <a:pt x="58189" y="987367"/>
                          <a:pt x="29094" y="1144847"/>
                          <a:pt x="0" y="130232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69" name="Groupe 68"/>
              <p:cNvGrpSpPr/>
              <p:nvPr/>
            </p:nvGrpSpPr>
            <p:grpSpPr>
              <a:xfrm rot="732152">
                <a:off x="7780546" y="3378268"/>
                <a:ext cx="177143" cy="347184"/>
                <a:chOff x="5281403" y="1727548"/>
                <a:chExt cx="177143" cy="347184"/>
              </a:xfrm>
            </p:grpSpPr>
            <p:sp>
              <p:nvSpPr>
                <p:cNvPr id="70" name="Organigramme : Connecteur 69"/>
                <p:cNvSpPr/>
                <p:nvPr/>
              </p:nvSpPr>
              <p:spPr>
                <a:xfrm rot="584299" flipH="1">
                  <a:off x="5281403" y="172754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orme libre 70"/>
                <p:cNvSpPr/>
                <p:nvPr/>
              </p:nvSpPr>
              <p:spPr>
                <a:xfrm rot="62152" flipH="1">
                  <a:off x="5353166" y="1799994"/>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72" name="Organigramme : Connecteur 71"/>
                <p:cNvSpPr/>
                <p:nvPr/>
              </p:nvSpPr>
              <p:spPr>
                <a:xfrm rot="21372764">
                  <a:off x="5297814" y="2011103"/>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sp>
        <p:nvSpPr>
          <p:cNvPr id="134" name="ZoneTexte 133"/>
          <p:cNvSpPr txBox="1"/>
          <p:nvPr/>
        </p:nvSpPr>
        <p:spPr>
          <a:xfrm flipH="1">
            <a:off x="603523" y="3597103"/>
            <a:ext cx="2036637" cy="338554"/>
          </a:xfrm>
          <a:prstGeom prst="rect">
            <a:avLst/>
          </a:prstGeom>
          <a:solidFill>
            <a:schemeClr val="accent1"/>
          </a:solidFill>
          <a:ln w="3175">
            <a:solidFill>
              <a:schemeClr val="accent1">
                <a:lumMod val="90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600" dirty="0">
                <a:solidFill>
                  <a:srgbClr val="404041"/>
                </a:solidFill>
              </a:rPr>
              <a:t>Lara CÉTAMOL</a:t>
            </a:r>
          </a:p>
        </p:txBody>
      </p:sp>
      <p:grpSp>
        <p:nvGrpSpPr>
          <p:cNvPr id="50" name="Groupe 49"/>
          <p:cNvGrpSpPr/>
          <p:nvPr/>
        </p:nvGrpSpPr>
        <p:grpSpPr>
          <a:xfrm>
            <a:off x="3055498" y="4809357"/>
            <a:ext cx="2234903" cy="2053364"/>
            <a:chOff x="876246" y="2709293"/>
            <a:chExt cx="4515493" cy="4148707"/>
          </a:xfrm>
          <a:effectLst>
            <a:outerShdw blurRad="63500" sx="102000" sy="102000" algn="ctr" rotWithShape="0">
              <a:prstClr val="black">
                <a:alpha val="40000"/>
              </a:prstClr>
            </a:outerShdw>
          </a:effectLst>
        </p:grpSpPr>
        <p:sp>
          <p:nvSpPr>
            <p:cNvPr id="133" name="Google Shape;2826;p88"/>
            <p:cNvSpPr/>
            <p:nvPr/>
          </p:nvSpPr>
          <p:spPr>
            <a:xfrm rot="404080" flipH="1">
              <a:off x="2904948" y="2926537"/>
              <a:ext cx="2486791" cy="1031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lvl="0" algn="ctr"/>
              <a:r>
                <a:rPr lang="fr-FR" sz="1000" b="1" dirty="0"/>
                <a:t>Cliquez sur les liens !</a:t>
              </a:r>
              <a:endParaRPr sz="1000" dirty="0"/>
            </a:p>
          </p:txBody>
        </p:sp>
        <p:grpSp>
          <p:nvGrpSpPr>
            <p:cNvPr id="52" name="Groupe 51"/>
            <p:cNvGrpSpPr/>
            <p:nvPr/>
          </p:nvGrpSpPr>
          <p:grpSpPr>
            <a:xfrm>
              <a:off x="876246" y="2709293"/>
              <a:ext cx="2215486" cy="4148707"/>
              <a:chOff x="3995937" y="498026"/>
              <a:chExt cx="3396345" cy="6359975"/>
            </a:xfrm>
          </p:grpSpPr>
          <p:sp>
            <p:nvSpPr>
              <p:cNvPr id="54" name="Forme libre 53"/>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a:off x="3995937" y="3608203"/>
                <a:ext cx="3396345"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Forme libre 55"/>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Forme libre 56"/>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rgbClr val="F0B32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8" name="Connecteur droit 57"/>
              <p:cNvCxnSpPr>
                <a:stCxn id="55" idx="21"/>
                <a:endCxn id="55"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a:stCxn id="55" idx="1"/>
                <a:endCxn id="55"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a:stCxn id="56"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a:stCxn id="57" idx="6"/>
                <a:endCxn id="57"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2" name="Groupe 112"/>
              <p:cNvGrpSpPr/>
              <p:nvPr/>
            </p:nvGrpSpPr>
            <p:grpSpPr>
              <a:xfrm>
                <a:off x="4572000" y="498026"/>
                <a:ext cx="2304256" cy="2947769"/>
                <a:chOff x="4572000" y="498026"/>
                <a:chExt cx="2304256" cy="2947769"/>
              </a:xfrm>
            </p:grpSpPr>
            <p:grpSp>
              <p:nvGrpSpPr>
                <p:cNvPr id="104" name="Groupe 88"/>
                <p:cNvGrpSpPr/>
                <p:nvPr/>
              </p:nvGrpSpPr>
              <p:grpSpPr>
                <a:xfrm>
                  <a:off x="4572000" y="498026"/>
                  <a:ext cx="2304256" cy="2947769"/>
                  <a:chOff x="4572000" y="498026"/>
                  <a:chExt cx="2304256" cy="2947769"/>
                </a:xfrm>
              </p:grpSpPr>
              <p:grpSp>
                <p:nvGrpSpPr>
                  <p:cNvPr id="107" name="Groupe 87"/>
                  <p:cNvGrpSpPr/>
                  <p:nvPr/>
                </p:nvGrpSpPr>
                <p:grpSpPr>
                  <a:xfrm>
                    <a:off x="4860032" y="1052736"/>
                    <a:ext cx="1732280" cy="2376264"/>
                    <a:chOff x="4860032" y="1052736"/>
                    <a:chExt cx="1732280" cy="2376264"/>
                  </a:xfrm>
                </p:grpSpPr>
                <p:sp>
                  <p:nvSpPr>
                    <p:cNvPr id="128" name="Forme libre 127"/>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29" name="Groupe 77"/>
                    <p:cNvGrpSpPr/>
                    <p:nvPr/>
                  </p:nvGrpSpPr>
                  <p:grpSpPr>
                    <a:xfrm>
                      <a:off x="5366132" y="2276872"/>
                      <a:ext cx="720080" cy="144016"/>
                      <a:chOff x="5364088" y="2276872"/>
                      <a:chExt cx="720080" cy="144016"/>
                    </a:xfrm>
                  </p:grpSpPr>
                  <p:sp>
                    <p:nvSpPr>
                      <p:cNvPr id="131" name="Organigramme : Connecteur 130"/>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Organigramme : Connecteur 131"/>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30" name="Forme libre 129"/>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08" name="Groupe 86"/>
                  <p:cNvGrpSpPr/>
                  <p:nvPr/>
                </p:nvGrpSpPr>
                <p:grpSpPr>
                  <a:xfrm>
                    <a:off x="4572000" y="498026"/>
                    <a:ext cx="2304256" cy="2947769"/>
                    <a:chOff x="4572000" y="498026"/>
                    <a:chExt cx="2304256" cy="2947769"/>
                  </a:xfrm>
                </p:grpSpPr>
                <p:sp>
                  <p:nvSpPr>
                    <p:cNvPr id="109" name="Forme libre 108"/>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Forme libre 109"/>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Forme libre 110"/>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rgbClr val="A5715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Forme libre 111"/>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3" name="Forme libre 112"/>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4" name="Forme libre 113"/>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5" name="Forme libre 114"/>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6" name="Forme libre 115"/>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7" name="Forme libre 116"/>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8" name="Forme libre 117"/>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9" name="Forme libre 118"/>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0" name="Forme libre 119"/>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1" name="Forme libre 120"/>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2" name="Forme libre 121"/>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3" name="Forme libre 122"/>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4" name="Forme libre 123"/>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5" name="Forme libre 124"/>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6" name="Forme libre 125"/>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7" name="Forme libre 126"/>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05" name="Forme libre 104"/>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6" name="Forme libre 105"/>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63" name="Groupe 116"/>
              <p:cNvGrpSpPr/>
              <p:nvPr/>
            </p:nvGrpSpPr>
            <p:grpSpPr>
              <a:xfrm rot="381936">
                <a:off x="5322849" y="4255193"/>
                <a:ext cx="648072" cy="591058"/>
                <a:chOff x="7380312" y="2721443"/>
                <a:chExt cx="648072" cy="591058"/>
              </a:xfrm>
            </p:grpSpPr>
            <p:sp>
              <p:nvSpPr>
                <p:cNvPr id="64" name="Forme libre 63"/>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3" name="Forme libre 102"/>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53" name="Forme libre 52"/>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 name="Groupe 1"/>
          <p:cNvGrpSpPr/>
          <p:nvPr/>
        </p:nvGrpSpPr>
        <p:grpSpPr>
          <a:xfrm>
            <a:off x="359486" y="362559"/>
            <a:ext cx="976500" cy="444338"/>
            <a:chOff x="357320" y="362559"/>
            <a:chExt cx="976500" cy="444338"/>
          </a:xfrm>
        </p:grpSpPr>
        <p:sp>
          <p:nvSpPr>
            <p:cNvPr id="137" name="Bouton d'action : Précédent 136">
              <a:hlinkClick r:id="rId10" action="ppaction://hlinksldjump" highlightClick="1"/>
            </p:cNvPr>
            <p:cNvSpPr/>
            <p:nvPr/>
          </p:nvSpPr>
          <p:spPr>
            <a:xfrm>
              <a:off x="357320" y="362559"/>
              <a:ext cx="444338" cy="444338"/>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ZoneTexte 137">
              <a:hlinkClick r:id="rId11" action="ppaction://hlinksldjump"/>
            </p:cNvPr>
            <p:cNvSpPr txBox="1"/>
            <p:nvPr/>
          </p:nvSpPr>
          <p:spPr>
            <a:xfrm>
              <a:off x="780463" y="469312"/>
              <a:ext cx="553357" cy="230832"/>
            </a:xfrm>
            <a:prstGeom prst="rect">
              <a:avLst/>
            </a:prstGeom>
            <a:noFill/>
          </p:spPr>
          <p:txBody>
            <a:bodyPr wrap="none" rtlCol="0">
              <a:spAutoFit/>
            </a:bodyPr>
            <a:lstStyle/>
            <a:p>
              <a:r>
                <a:rPr lang="fr-FR" sz="900" i="1" dirty="0"/>
                <a:t>Retour</a:t>
              </a:r>
            </a:p>
          </p:txBody>
        </p:sp>
      </p:grpSp>
      <p:pic>
        <p:nvPicPr>
          <p:cNvPr id="183" name="Picture 2" descr="https://www.omeditpacacorse.fr/wp-content/uploads/2018/05/Logo-omedit-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99733" y="352210"/>
            <a:ext cx="1185647" cy="46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anim calcmode="lin" valueType="num">
                                      <p:cBhvr>
                                        <p:cTn id="8" dur="1000" fill="hold"/>
                                        <p:tgtEl>
                                          <p:spTgt spid="181"/>
                                        </p:tgtEl>
                                        <p:attrNameLst>
                                          <p:attrName>ppt_x</p:attrName>
                                        </p:attrNameLst>
                                      </p:cBhvr>
                                      <p:tavLst>
                                        <p:tav tm="0">
                                          <p:val>
                                            <p:strVal val="#ppt_x"/>
                                          </p:val>
                                        </p:tav>
                                        <p:tav tm="100000">
                                          <p:val>
                                            <p:strVal val="#ppt_x"/>
                                          </p:val>
                                        </p:tav>
                                      </p:tavLst>
                                    </p:anim>
                                    <p:anim calcmode="lin" valueType="num">
                                      <p:cBhvr>
                                        <p:cTn id="9"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403270216"/>
              </p:ext>
            </p:extLst>
          </p:nvPr>
        </p:nvGraphicFramePr>
        <p:xfrm>
          <a:off x="413239" y="1650943"/>
          <a:ext cx="7718708" cy="518160"/>
        </p:xfrm>
        <a:graphic>
          <a:graphicData uri="http://schemas.openxmlformats.org/drawingml/2006/table">
            <a:tbl>
              <a:tblPr>
                <a:tableStyleId>{5C22544A-7EE6-4342-B048-85BDC9FD1C3A}</a:tableStyleId>
              </a:tblPr>
              <a:tblGrid>
                <a:gridCol w="1929677">
                  <a:extLst>
                    <a:ext uri="{9D8B030D-6E8A-4147-A177-3AD203B41FA5}">
                      <a16:colId xmlns:a16="http://schemas.microsoft.com/office/drawing/2014/main" val="2844372626"/>
                    </a:ext>
                  </a:extLst>
                </a:gridCol>
                <a:gridCol w="1929677">
                  <a:extLst>
                    <a:ext uri="{9D8B030D-6E8A-4147-A177-3AD203B41FA5}">
                      <a16:colId xmlns:a16="http://schemas.microsoft.com/office/drawing/2014/main" val="2823486926"/>
                    </a:ext>
                  </a:extLst>
                </a:gridCol>
                <a:gridCol w="1929677">
                  <a:extLst>
                    <a:ext uri="{9D8B030D-6E8A-4147-A177-3AD203B41FA5}">
                      <a16:colId xmlns:a16="http://schemas.microsoft.com/office/drawing/2014/main" val="4156096020"/>
                    </a:ext>
                  </a:extLst>
                </a:gridCol>
                <a:gridCol w="1929677">
                  <a:extLst>
                    <a:ext uri="{9D8B030D-6E8A-4147-A177-3AD203B41FA5}">
                      <a16:colId xmlns:a16="http://schemas.microsoft.com/office/drawing/2014/main" val="1494914138"/>
                    </a:ext>
                  </a:extLst>
                </a:gridCol>
              </a:tblGrid>
              <a:tr h="518160">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Patient</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Médecin traitant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Spécialiste(s)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Pharmacie d’officine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Ordonnance(s)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Médicaments apportés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Entourage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IDE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EHPAD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 / DMP</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DPI</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Autre(s)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011364"/>
                  </a:ext>
                </a:extLst>
              </a:tr>
            </a:tbl>
          </a:graphicData>
        </a:graphic>
      </p:graphicFrame>
      <p:grpSp>
        <p:nvGrpSpPr>
          <p:cNvPr id="23" name="Groupe 22"/>
          <p:cNvGrpSpPr/>
          <p:nvPr/>
        </p:nvGrpSpPr>
        <p:grpSpPr>
          <a:xfrm>
            <a:off x="9711836" y="363024"/>
            <a:ext cx="2233247" cy="526495"/>
            <a:chOff x="9632497" y="367150"/>
            <a:chExt cx="2233247" cy="526495"/>
          </a:xfrm>
        </p:grpSpPr>
        <p:sp>
          <p:nvSpPr>
            <p:cNvPr id="8" name="Zone de texte 2"/>
            <p:cNvSpPr txBox="1">
              <a:spLocks noChangeArrowheads="1"/>
            </p:cNvSpPr>
            <p:nvPr/>
          </p:nvSpPr>
          <p:spPr bwMode="auto">
            <a:xfrm>
              <a:off x="9632497" y="36715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Nom établissement : OMéDIT PACA-Corse</a:t>
              </a:r>
            </a:p>
          </p:txBody>
        </p:sp>
        <p:sp>
          <p:nvSpPr>
            <p:cNvPr id="9" name="Zone de texte 3"/>
            <p:cNvSpPr txBox="1">
              <a:spLocks noChangeArrowheads="1"/>
            </p:cNvSpPr>
            <p:nvPr/>
          </p:nvSpPr>
          <p:spPr bwMode="auto">
            <a:xfrm>
              <a:off x="9632497" y="62377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FINESS : 123456789</a:t>
              </a:r>
            </a:p>
          </p:txBody>
        </p:sp>
      </p:grpSp>
      <p:sp>
        <p:nvSpPr>
          <p:cNvPr id="10" name="Rectangle 5"/>
          <p:cNvSpPr>
            <a:spLocks noChangeArrowheads="1"/>
          </p:cNvSpPr>
          <p:nvPr/>
        </p:nvSpPr>
        <p:spPr bwMode="auto">
          <a:xfrm>
            <a:off x="326253" y="1833750"/>
            <a:ext cx="1153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11" name="Rectangle 6"/>
          <p:cNvSpPr>
            <a:spLocks noChangeArrowheads="1"/>
          </p:cNvSpPr>
          <p:nvPr/>
        </p:nvSpPr>
        <p:spPr bwMode="auto">
          <a:xfrm>
            <a:off x="6422253" y="22909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13" name="Rectangle 10"/>
          <p:cNvSpPr>
            <a:spLocks noChangeArrowheads="1"/>
          </p:cNvSpPr>
          <p:nvPr/>
        </p:nvSpPr>
        <p:spPr bwMode="auto">
          <a:xfrm>
            <a:off x="245253" y="916842"/>
            <a:ext cx="116998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Cher confrère, votre patiente Madame Lara CETAMOL, née le 01/01/1943, a été hospitalisée dans le service de gériatrie. Au cours de son séjour, elle a bénéficié de la réalisation d’un bilan médicamenteux, qui correspond à la synthèse de tous les traitements pris et à prendre par la patiente. Vous trouverez ci-joint leur synthèse.</a:t>
            </a:r>
            <a:endParaRPr kumimoji="0" lang="fr-FR" altLang="fr-FR" sz="105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Moment de réalisation</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Admission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 cours de séjour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Sortie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HDJ / consultation externe </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Sources consultées au cours du recueil de données</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grpSp>
        <p:nvGrpSpPr>
          <p:cNvPr id="24" name="Groupe 23"/>
          <p:cNvGrpSpPr/>
          <p:nvPr/>
        </p:nvGrpSpPr>
        <p:grpSpPr>
          <a:xfrm>
            <a:off x="245253" y="334102"/>
            <a:ext cx="658989" cy="592589"/>
            <a:chOff x="167579" y="334103"/>
            <a:chExt cx="658989" cy="592589"/>
          </a:xfrm>
        </p:grpSpPr>
        <p:sp>
          <p:nvSpPr>
            <p:cNvPr id="12" name="Zone de texte 1"/>
            <p:cNvSpPr txBox="1"/>
            <p:nvPr/>
          </p:nvSpPr>
          <p:spPr>
            <a:xfrm>
              <a:off x="167579" y="334103"/>
              <a:ext cx="658989" cy="592589"/>
            </a:xfrm>
            <a:prstGeom prst="rect">
              <a:avLst/>
            </a:prstGeom>
            <a:solidFill>
              <a:schemeClr val="lt1"/>
            </a:solidFill>
            <a:ln w="6350">
              <a:solidFill>
                <a:srgbClr val="DEEAF6"/>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Image 1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55" y="532676"/>
              <a:ext cx="503638" cy="1954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4558560" y="445731"/>
            <a:ext cx="3074881" cy="369332"/>
          </a:xfrm>
          <a:prstGeom prst="rect">
            <a:avLst/>
          </a:prstGeom>
        </p:spPr>
        <p:txBody>
          <a:bodyPr wrap="none">
            <a:spAutoFit/>
          </a:bodyPr>
          <a:lstStyle/>
          <a:p>
            <a:pPr lvl="0" eaLnBrk="0" fontAlgn="base" hangingPunct="0">
              <a:spcBef>
                <a:spcPct val="0"/>
              </a:spcBef>
              <a:spcAft>
                <a:spcPct val="0"/>
              </a:spcAft>
            </a:pPr>
            <a:r>
              <a:rPr lang="fr-FR" altLang="fr-FR" b="1" u="sng" dirty="0">
                <a:solidFill>
                  <a:srgbClr val="1F3864"/>
                </a:solidFill>
                <a:latin typeface="Marianne" panose="02000000000000000000" pitchFamily="2" charset="0"/>
                <a:ea typeface="Calibri" panose="020F0502020204030204" pitchFamily="34" charset="0"/>
                <a:cs typeface="Arial Narrow" panose="020B0606020202030204" pitchFamily="34" charset="0"/>
              </a:rPr>
              <a:t>BILAN MEDICAMENTEUX</a:t>
            </a:r>
          </a:p>
        </p:txBody>
      </p:sp>
      <p:sp>
        <p:nvSpPr>
          <p:cNvPr id="17" name="Rectangle 16"/>
          <p:cNvSpPr/>
          <p:nvPr/>
        </p:nvSpPr>
        <p:spPr>
          <a:xfrm>
            <a:off x="245253" y="2138559"/>
            <a:ext cx="11699830" cy="415498"/>
          </a:xfrm>
          <a:prstGeom prst="rect">
            <a:avLst/>
          </a:prstGeom>
        </p:spPr>
        <p:txBody>
          <a:bodyPr wrap="square">
            <a:spAutoFit/>
          </a:bodyPr>
          <a:lstStyle/>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Autonomie du patient relative à la prise des traitements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Autonome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autonome (aidant, IDE à domicile…) </a:t>
            </a:r>
            <a:endParaRPr lang="fr-FR" altLang="fr-FR" sz="1050" dirty="0">
              <a:latin typeface="Arial Narrow" panose="020B0606020202030204" pitchFamily="34" charset="0"/>
              <a:sym typeface="Wingdings" panose="05000000000000000000" pitchFamily="2" charset="2"/>
            </a:endParaRPr>
          </a:p>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Les traitements pris et à prendre par le(a) patient(e) sont les suivants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endPar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endParaRPr>
          </a:p>
        </p:txBody>
      </p:sp>
      <p:graphicFrame>
        <p:nvGraphicFramePr>
          <p:cNvPr id="18" name="Tableau 17"/>
          <p:cNvGraphicFramePr>
            <a:graphicFrameLocks noGrp="1"/>
          </p:cNvGraphicFramePr>
          <p:nvPr>
            <p:extLst>
              <p:ext uri="{D42A27DB-BD31-4B8C-83A1-F6EECF244321}">
                <p14:modId xmlns:p14="http://schemas.microsoft.com/office/powerpoint/2010/main" val="3978534723"/>
              </p:ext>
            </p:extLst>
          </p:nvPr>
        </p:nvGraphicFramePr>
        <p:xfrm>
          <a:off x="246918" y="2542577"/>
          <a:ext cx="11698165" cy="2819563"/>
        </p:xfrm>
        <a:graphic>
          <a:graphicData uri="http://schemas.openxmlformats.org/drawingml/2006/table">
            <a:tbl>
              <a:tblPr>
                <a:tableStyleId>{5C22544A-7EE6-4342-B048-85BDC9FD1C3A}</a:tableStyleId>
              </a:tblPr>
              <a:tblGrid>
                <a:gridCol w="3877089">
                  <a:extLst>
                    <a:ext uri="{9D8B030D-6E8A-4147-A177-3AD203B41FA5}">
                      <a16:colId xmlns:a16="http://schemas.microsoft.com/office/drawing/2014/main" val="717589175"/>
                    </a:ext>
                  </a:extLst>
                </a:gridCol>
                <a:gridCol w="3877849">
                  <a:extLst>
                    <a:ext uri="{9D8B030D-6E8A-4147-A177-3AD203B41FA5}">
                      <a16:colId xmlns:a16="http://schemas.microsoft.com/office/drawing/2014/main" val="4207282239"/>
                    </a:ext>
                  </a:extLst>
                </a:gridCol>
                <a:gridCol w="3943227">
                  <a:extLst>
                    <a:ext uri="{9D8B030D-6E8A-4147-A177-3AD203B41FA5}">
                      <a16:colId xmlns:a16="http://schemas.microsoft.com/office/drawing/2014/main" val="4105521478"/>
                    </a:ext>
                  </a:extLst>
                </a:gridCol>
              </a:tblGrid>
              <a:tr h="236480">
                <a:tc gridSpan="3">
                  <a:txBody>
                    <a:bodyPr/>
                    <a:lstStyle/>
                    <a:p>
                      <a:pPr algn="ctr">
                        <a:lnSpc>
                          <a:spcPct val="107000"/>
                        </a:lnSpc>
                        <a:spcAft>
                          <a:spcPts val="0"/>
                        </a:spcAft>
                      </a:pPr>
                      <a:r>
                        <a:rPr lang="fr-FR" sz="1000" b="1" dirty="0">
                          <a:effectLst/>
                        </a:rPr>
                        <a:t>BILAN MEDICAMENTEUX</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6284111"/>
                  </a:ext>
                </a:extLst>
              </a:tr>
              <a:tr h="321399">
                <a:tc>
                  <a:txBody>
                    <a:bodyPr/>
                    <a:lstStyle/>
                    <a:p>
                      <a:pPr algn="ctr">
                        <a:lnSpc>
                          <a:spcPct val="107000"/>
                        </a:lnSpc>
                        <a:spcAft>
                          <a:spcPts val="0"/>
                        </a:spcAft>
                      </a:pPr>
                      <a:r>
                        <a:rPr lang="fr-FR" sz="1000" b="1" dirty="0">
                          <a:effectLst/>
                        </a:rPr>
                        <a:t>Libellé</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Posologie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Commentaires</a:t>
                      </a:r>
                    </a:p>
                    <a:p>
                      <a:pPr algn="ctr">
                        <a:lnSpc>
                          <a:spcPct val="107000"/>
                        </a:lnSpc>
                        <a:spcAft>
                          <a:spcPts val="0"/>
                        </a:spcAft>
                      </a:pPr>
                      <a:r>
                        <a:rPr lang="fr-FR" sz="1000" b="0" dirty="0">
                          <a:effectLst/>
                          <a:latin typeface="Arial Narrow" panose="020B0606020202030204" pitchFamily="34" charset="0"/>
                        </a:rPr>
                        <a:t>Modalités de prise, informations sur les modifications de traitements</a:t>
                      </a: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extLst>
                  <a:ext uri="{0D108BD9-81ED-4DB2-BD59-A6C34878D82A}">
                    <a16:rowId xmlns:a16="http://schemas.microsoft.com/office/drawing/2014/main" val="309896049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Metformine, 500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627518438"/>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137924223"/>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Aténolol,</a:t>
                      </a:r>
                      <a:r>
                        <a:rPr lang="fr-FR" sz="1100" b="0" kern="12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100 mg, Cp</a:t>
                      </a:r>
                      <a:endPar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23338934"/>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53742221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Périndopril arginine, 2,5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872050594"/>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Apixaban (ELIQUIS®),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428959539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Trimébutine, 200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3 fois par jour, si besoin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103621740"/>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Oméprazole, 20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Hors livret, équivalence Pantoprazole</a:t>
                      </a:r>
                      <a:r>
                        <a:rPr lang="fr-FR" sz="1100" kern="12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40 mg Cp,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solidFill>
                      <a:srgbClr val="DDE4FF"/>
                    </a:solidFill>
                  </a:tcPr>
                </a:tc>
                <a:extLst>
                  <a:ext uri="{0D108BD9-81ED-4DB2-BD59-A6C34878D82A}">
                    <a16:rowId xmlns:a16="http://schemas.microsoft.com/office/drawing/2014/main" val="366459358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Amitriptyline, 25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5330496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Solifénacine,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 fois par jour,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349347832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Alimémazine,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370649735"/>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450840257"/>
              </p:ext>
            </p:extLst>
          </p:nvPr>
        </p:nvGraphicFramePr>
        <p:xfrm>
          <a:off x="245254" y="6273166"/>
          <a:ext cx="11699830" cy="440690"/>
        </p:xfrm>
        <a:graphic>
          <a:graphicData uri="http://schemas.openxmlformats.org/drawingml/2006/table">
            <a:tbl>
              <a:tblPr>
                <a:tableStyleId>{5C22544A-7EE6-4342-B048-85BDC9FD1C3A}</a:tableStyleId>
              </a:tblPr>
              <a:tblGrid>
                <a:gridCol w="1074259">
                  <a:extLst>
                    <a:ext uri="{9D8B030D-6E8A-4147-A177-3AD203B41FA5}">
                      <a16:colId xmlns:a16="http://schemas.microsoft.com/office/drawing/2014/main" val="1505591968"/>
                    </a:ext>
                  </a:extLst>
                </a:gridCol>
                <a:gridCol w="3522353">
                  <a:extLst>
                    <a:ext uri="{9D8B030D-6E8A-4147-A177-3AD203B41FA5}">
                      <a16:colId xmlns:a16="http://schemas.microsoft.com/office/drawing/2014/main" val="313157385"/>
                    </a:ext>
                  </a:extLst>
                </a:gridCol>
                <a:gridCol w="896387">
                  <a:extLst>
                    <a:ext uri="{9D8B030D-6E8A-4147-A177-3AD203B41FA5}">
                      <a16:colId xmlns:a16="http://schemas.microsoft.com/office/drawing/2014/main" val="2318984200"/>
                    </a:ext>
                  </a:extLst>
                </a:gridCol>
                <a:gridCol w="3697886">
                  <a:extLst>
                    <a:ext uri="{9D8B030D-6E8A-4147-A177-3AD203B41FA5}">
                      <a16:colId xmlns:a16="http://schemas.microsoft.com/office/drawing/2014/main" val="362227487"/>
                    </a:ext>
                  </a:extLst>
                </a:gridCol>
                <a:gridCol w="688088">
                  <a:extLst>
                    <a:ext uri="{9D8B030D-6E8A-4147-A177-3AD203B41FA5}">
                      <a16:colId xmlns:a16="http://schemas.microsoft.com/office/drawing/2014/main" val="3254468841"/>
                    </a:ext>
                  </a:extLst>
                </a:gridCol>
                <a:gridCol w="1820857">
                  <a:extLst>
                    <a:ext uri="{9D8B030D-6E8A-4147-A177-3AD203B41FA5}">
                      <a16:colId xmlns:a16="http://schemas.microsoft.com/office/drawing/2014/main" val="527033455"/>
                    </a:ext>
                  </a:extLst>
                </a:gridCol>
              </a:tblGrid>
              <a:tr h="205105">
                <a:tc>
                  <a:txBody>
                    <a:bodyPr/>
                    <a:lstStyle/>
                    <a:p>
                      <a:pPr>
                        <a:spcAft>
                          <a:spcPts val="0"/>
                        </a:spcAft>
                      </a:pPr>
                      <a:r>
                        <a:rPr lang="fr-FR" sz="1000" b="1" dirty="0">
                          <a:effectLst/>
                          <a:latin typeface="Arial Narrow" panose="020B0606020202030204" pitchFamily="34" charset="0"/>
                        </a:rPr>
                        <a:t>Réalisé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Luc OSE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Externe en pharmacie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987355587"/>
                  </a:ext>
                </a:extLst>
              </a:tr>
              <a:tr h="0">
                <a:tc gridSpan="6">
                  <a:txBody>
                    <a:bodyPr/>
                    <a:lstStyle/>
                    <a:p>
                      <a:pPr>
                        <a:spcAft>
                          <a:spcPts val="0"/>
                        </a:spcAft>
                      </a:pPr>
                      <a:endParaRPr lang="fr-FR" sz="2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6350" cap="flat" cmpd="sng" algn="ctr">
                      <a:solidFill>
                        <a:srgbClr val="FFC20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2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3261667"/>
                  </a:ext>
                </a:extLst>
              </a:tr>
              <a:tr h="205105">
                <a:tc>
                  <a:txBody>
                    <a:bodyPr/>
                    <a:lstStyle/>
                    <a:p>
                      <a:pPr>
                        <a:spcAft>
                          <a:spcPts val="0"/>
                        </a:spcAft>
                      </a:pPr>
                      <a:r>
                        <a:rPr lang="fr-FR" sz="1000" b="1" dirty="0">
                          <a:effectLst/>
                          <a:latin typeface="Arial Narrow" panose="020B0606020202030204" pitchFamily="34" charset="0"/>
                        </a:rPr>
                        <a:t>Validé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Annie BIOTIQUE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Pharmacien hospitalier</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803064126"/>
                  </a:ext>
                </a:extLst>
              </a:tr>
            </a:tbl>
          </a:graphicData>
        </a:graphic>
      </p:graphicFrame>
      <p:sp>
        <p:nvSpPr>
          <p:cNvPr id="20" name="Rectangle 12"/>
          <p:cNvSpPr>
            <a:spLocks noChangeArrowheads="1"/>
          </p:cNvSpPr>
          <p:nvPr/>
        </p:nvSpPr>
        <p:spPr bwMode="auto">
          <a:xfrm>
            <a:off x="245254" y="5355171"/>
            <a:ext cx="116998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Vaccinations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jour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connues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faire : DTP</a:t>
            </a:r>
          </a:p>
          <a:p>
            <a:pPr eaLnBrk="0" fontAlgn="base" hangingPunct="0">
              <a:spcBef>
                <a:spcPct val="0"/>
              </a:spcBef>
              <a:spcAft>
                <a:spcPct val="0"/>
              </a:spcAft>
            </a:pPr>
            <a:r>
              <a:rPr lang="fr-FR" altLang="fr-FR" sz="1000" b="1" dirty="0">
                <a:solidFill>
                  <a:srgbClr val="1F3864"/>
                </a:solidFill>
                <a:latin typeface="Arial Narrow" panose="020B0606020202030204" pitchFamily="34" charset="0"/>
                <a:cs typeface="Arial Narrow" panose="020B0606020202030204" pitchFamily="34" charset="0"/>
              </a:rPr>
              <a:t>Informations complémentaires</a:t>
            </a:r>
            <a:r>
              <a:rPr lang="fr-FR" altLang="fr-FR" sz="1000" b="1" dirty="0">
                <a:solidFill>
                  <a:srgbClr val="1F3864"/>
                </a:solidFill>
                <a:latin typeface="Arial Narrow" panose="020B0606020202030204" pitchFamily="34" charset="0"/>
              </a:rPr>
              <a:t> </a:t>
            </a:r>
            <a:r>
              <a:rPr lang="fr-FR" altLang="fr-FR" sz="1000" i="1" dirty="0">
                <a:solidFill>
                  <a:srgbClr val="1F3864"/>
                </a:solidFill>
                <a:latin typeface="Arial Narrow" panose="020B0606020202030204" pitchFamily="34" charset="0"/>
              </a:rPr>
              <a:t>(texte libre) </a:t>
            </a:r>
            <a:r>
              <a:rPr lang="fr-FR" altLang="fr-FR" sz="1000" dirty="0">
                <a:solidFill>
                  <a:srgbClr val="1F3864"/>
                </a:solidFill>
                <a:latin typeface="Arial Narrow" panose="020B0606020202030204" pitchFamily="34" charset="0"/>
              </a:rPr>
              <a:t>:</a:t>
            </a:r>
            <a:endParaRPr lang="fr-FR" altLang="fr-FR" sz="1000" dirty="0">
              <a:latin typeface="Arial Narrow" panose="020B0606020202030204" pitchFamily="34" charset="0"/>
            </a:endParaRPr>
          </a:p>
        </p:txBody>
      </p:sp>
      <p:sp>
        <p:nvSpPr>
          <p:cNvPr id="21" name="Zone de texte 4"/>
          <p:cNvSpPr txBox="1">
            <a:spLocks noChangeArrowheads="1"/>
          </p:cNvSpPr>
          <p:nvPr/>
        </p:nvSpPr>
        <p:spPr bwMode="auto">
          <a:xfrm>
            <a:off x="246917" y="5766380"/>
            <a:ext cx="11698166" cy="216952"/>
          </a:xfrm>
          <a:prstGeom prst="rect">
            <a:avLst/>
          </a:prstGeom>
          <a:solidFill>
            <a:srgbClr val="DDE4FF"/>
          </a:solidFill>
          <a:ln w="6350">
            <a:solidFill>
              <a:srgbClr val="B4C6E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kumimoji="0" lang="fr-FR" altLang="fr-FR" sz="1000" b="0" i="0" u="none" strike="noStrike" cap="none" normalizeH="0" baseline="0" dirty="0">
              <a:ln>
                <a:noFill/>
              </a:ln>
              <a:solidFill>
                <a:schemeClr val="tx1"/>
              </a:solidFill>
              <a:effectLst/>
              <a:latin typeface="Arial Narrow" panose="020B0606020202030204" pitchFamily="34" charset="0"/>
            </a:endParaRPr>
          </a:p>
        </p:txBody>
      </p:sp>
      <p:sp>
        <p:nvSpPr>
          <p:cNvPr id="22" name="Rectangle 13"/>
          <p:cNvSpPr>
            <a:spLocks noChangeArrowheads="1"/>
          </p:cNvSpPr>
          <p:nvPr/>
        </p:nvSpPr>
        <p:spPr bwMode="auto">
          <a:xfrm>
            <a:off x="246918" y="5973023"/>
            <a:ext cx="116981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Evaluation de l’observance d’un traitement médicamenteux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questionnaire Assurance maladie (</a:t>
            </a:r>
            <a:r>
              <a:rPr kumimoji="0" lang="fr-FR" altLang="fr-FR" sz="1000" b="0" i="0" u="none" strike="noStrike" cap="none" normalizeH="0" baseline="0" dirty="0">
                <a:ln>
                  <a:noFill/>
                </a:ln>
                <a:solidFill>
                  <a:srgbClr val="023160"/>
                </a:solidFill>
                <a:effectLst/>
                <a:latin typeface="Arial Narrow" panose="020B0606020202030204" pitchFamily="34" charset="0"/>
                <a:ea typeface="Calibri" panose="020F0502020204030204" pitchFamily="34" charset="0"/>
                <a:cs typeface="Arial Narrow" panose="020B0606020202030204" pitchFamily="34" charset="0"/>
                <a:hlinkClick r:id="rId3"/>
              </a:rPr>
              <a:t>lien</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Bon observant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 mineur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a:t>
            </a:r>
            <a:endParaRPr kumimoji="0" lang="fr-FR" altLang="fr-FR" sz="100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grpSp>
        <p:nvGrpSpPr>
          <p:cNvPr id="2" name="Groupe 1"/>
          <p:cNvGrpSpPr/>
          <p:nvPr/>
        </p:nvGrpSpPr>
        <p:grpSpPr>
          <a:xfrm>
            <a:off x="7111014" y="1325826"/>
            <a:ext cx="4834069" cy="1072645"/>
            <a:chOff x="6650699" y="4207490"/>
            <a:chExt cx="5065523" cy="1072645"/>
          </a:xfrm>
        </p:grpSpPr>
        <p:grpSp>
          <p:nvGrpSpPr>
            <p:cNvPr id="92" name="Groupe 91"/>
            <p:cNvGrpSpPr/>
            <p:nvPr/>
          </p:nvGrpSpPr>
          <p:grpSpPr>
            <a:xfrm>
              <a:off x="6650699" y="4207490"/>
              <a:ext cx="5065523" cy="1072645"/>
              <a:chOff x="6528244" y="4632586"/>
              <a:chExt cx="5065523" cy="1072645"/>
            </a:xfrm>
          </p:grpSpPr>
          <p:grpSp>
            <p:nvGrpSpPr>
              <p:cNvPr id="93" name="Groupe 92"/>
              <p:cNvGrpSpPr/>
              <p:nvPr/>
            </p:nvGrpSpPr>
            <p:grpSpPr>
              <a:xfrm>
                <a:off x="6528244" y="4632586"/>
                <a:ext cx="5065523" cy="1072645"/>
                <a:chOff x="3759040" y="5650638"/>
                <a:chExt cx="5731190" cy="1103718"/>
              </a:xfrm>
            </p:grpSpPr>
            <p:sp>
              <p:nvSpPr>
                <p:cNvPr id="95" name="Rectangle 94"/>
                <p:cNvSpPr/>
                <p:nvPr/>
              </p:nvSpPr>
              <p:spPr>
                <a:xfrm>
                  <a:off x="3759040" y="5650638"/>
                  <a:ext cx="5731190" cy="11037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grpSp>
              <p:nvGrpSpPr>
                <p:cNvPr id="96" name="Groupe 95"/>
                <p:cNvGrpSpPr/>
                <p:nvPr/>
              </p:nvGrpSpPr>
              <p:grpSpPr>
                <a:xfrm>
                  <a:off x="3853834" y="5722918"/>
                  <a:ext cx="5457495" cy="947625"/>
                  <a:chOff x="3853834" y="5689679"/>
                  <a:chExt cx="5457495" cy="947625"/>
                </a:xfrm>
              </p:grpSpPr>
              <p:sp>
                <p:nvSpPr>
                  <p:cNvPr id="97" name="ZoneTexte 96">
                    <a:hlinkClick r:id="rId4" action="ppaction://hlinksldjump"/>
                  </p:cNvPr>
                  <p:cNvSpPr txBox="1"/>
                  <p:nvPr/>
                </p:nvSpPr>
                <p:spPr>
                  <a:xfrm rot="21344903">
                    <a:off x="7459793" y="6097599"/>
                    <a:ext cx="1851536" cy="269188"/>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1100" dirty="0">
                        <a:sym typeface="Webdings" panose="05030102010509060703" pitchFamily="18" charset="2"/>
                      </a:rPr>
                      <a:t> ETAPE SUIVANTE</a:t>
                    </a:r>
                    <a:endParaRPr lang="fr-FR" sz="1100" dirty="0"/>
                  </a:p>
                </p:txBody>
              </p:sp>
              <p:sp>
                <p:nvSpPr>
                  <p:cNvPr id="98" name="ZoneTexte 97">
                    <a:hlinkClick r:id="rId5" action="ppaction://hlinksldjump"/>
                  </p:cNvPr>
                  <p:cNvSpPr txBox="1"/>
                  <p:nvPr/>
                </p:nvSpPr>
                <p:spPr>
                  <a:xfrm>
                    <a:off x="3896157" y="5689680"/>
                    <a:ext cx="1683305" cy="237519"/>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 Retour DPI</a:t>
                    </a:r>
                    <a:endParaRPr lang="fr-FR" sz="900" dirty="0"/>
                  </a:p>
                </p:txBody>
              </p:sp>
              <p:sp>
                <p:nvSpPr>
                  <p:cNvPr id="99" name="ZoneTexte 98">
                    <a:hlinkClick r:id="rId6" action="ppaction://hlinksldjump"/>
                  </p:cNvPr>
                  <p:cNvSpPr txBox="1"/>
                  <p:nvPr/>
                </p:nvSpPr>
                <p:spPr>
                  <a:xfrm>
                    <a:off x="5863734" y="6047459"/>
                    <a:ext cx="134359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CR urgences</a:t>
                    </a:r>
                    <a:endParaRPr lang="fr-FR" sz="900" dirty="0"/>
                  </a:p>
                </p:txBody>
              </p:sp>
              <p:sp>
                <p:nvSpPr>
                  <p:cNvPr id="100" name="ZoneTexte 99">
                    <a:hlinkClick r:id="rId7" action="ppaction://hlinksldjump"/>
                  </p:cNvPr>
                  <p:cNvSpPr txBox="1"/>
                  <p:nvPr/>
                </p:nvSpPr>
                <p:spPr>
                  <a:xfrm>
                    <a:off x="5863735" y="5689679"/>
                    <a:ext cx="1343596"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Ordonnance</a:t>
                    </a:r>
                    <a:endParaRPr lang="fr-FR" sz="900" dirty="0"/>
                  </a:p>
                </p:txBody>
              </p:sp>
              <p:sp>
                <p:nvSpPr>
                  <p:cNvPr id="101" name="ZoneTexte 100">
                    <a:hlinkClick r:id="rId8" action="ppaction://hlinksldjump"/>
                  </p:cNvPr>
                  <p:cNvSpPr txBox="1"/>
                  <p:nvPr/>
                </p:nvSpPr>
                <p:spPr>
                  <a:xfrm>
                    <a:off x="3853834" y="6399785"/>
                    <a:ext cx="1767945" cy="237519"/>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Lettre médecin traitant</a:t>
                    </a:r>
                    <a:endParaRPr lang="fr-FR" sz="900" dirty="0"/>
                  </a:p>
                </p:txBody>
              </p:sp>
            </p:grpSp>
          </p:grpSp>
          <p:sp>
            <p:nvSpPr>
              <p:cNvPr id="94" name="ZoneTexte 93">
                <a:hlinkClick r:id="rId9" action="ppaction://hlinksldjump"/>
              </p:cNvPr>
              <p:cNvSpPr txBox="1"/>
              <p:nvPr/>
            </p:nvSpPr>
            <p:spPr>
              <a:xfrm>
                <a:off x="8389859" y="5392447"/>
                <a:ext cx="1186163"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Formulaire CTM</a:t>
                </a:r>
                <a:endParaRPr lang="fr-FR" sz="900" dirty="0"/>
              </a:p>
            </p:txBody>
          </p:sp>
        </p:grpSp>
        <p:sp>
          <p:nvSpPr>
            <p:cNvPr id="73" name="ZoneTexte 72">
              <a:hlinkClick r:id="rId10" action="ppaction://hlinksldjump"/>
            </p:cNvPr>
            <p:cNvSpPr txBox="1"/>
            <p:nvPr/>
          </p:nvSpPr>
          <p:spPr>
            <a:xfrm>
              <a:off x="6843987" y="4624363"/>
              <a:ext cx="134359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biologique</a:t>
              </a:r>
              <a:endParaRPr lang="fr-FR" sz="900" dirty="0"/>
            </a:p>
          </p:txBody>
        </p:sp>
      </p:grpSp>
      <p:graphicFrame>
        <p:nvGraphicFramePr>
          <p:cNvPr id="32" name="Tableau 31"/>
          <p:cNvGraphicFramePr>
            <a:graphicFrameLocks noGrp="1"/>
          </p:cNvGraphicFramePr>
          <p:nvPr>
            <p:extLst>
              <p:ext uri="{D42A27DB-BD31-4B8C-83A1-F6EECF244321}">
                <p14:modId xmlns:p14="http://schemas.microsoft.com/office/powerpoint/2010/main" val="202596314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597311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1"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3177" y="6295759"/>
            <a:ext cx="1185647" cy="46503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6606310" y="4901746"/>
            <a:ext cx="5065523" cy="1072645"/>
            <a:chOff x="6528244" y="4632586"/>
            <a:chExt cx="5065523" cy="1072645"/>
          </a:xfrm>
        </p:grpSpPr>
        <p:grpSp>
          <p:nvGrpSpPr>
            <p:cNvPr id="206" name="Groupe 205"/>
            <p:cNvGrpSpPr/>
            <p:nvPr/>
          </p:nvGrpSpPr>
          <p:grpSpPr>
            <a:xfrm>
              <a:off x="6528244" y="4632586"/>
              <a:ext cx="5065523" cy="1072645"/>
              <a:chOff x="3759040" y="5650638"/>
              <a:chExt cx="5731190" cy="1103718"/>
            </a:xfrm>
          </p:grpSpPr>
          <p:sp>
            <p:nvSpPr>
              <p:cNvPr id="207" name="Rectangle 206"/>
              <p:cNvSpPr/>
              <p:nvPr/>
            </p:nvSpPr>
            <p:spPr>
              <a:xfrm>
                <a:off x="3759040" y="5650638"/>
                <a:ext cx="5731190" cy="11037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grpSp>
            <p:nvGrpSpPr>
              <p:cNvPr id="208" name="Groupe 207"/>
              <p:cNvGrpSpPr/>
              <p:nvPr/>
            </p:nvGrpSpPr>
            <p:grpSpPr>
              <a:xfrm>
                <a:off x="3896157" y="5722918"/>
                <a:ext cx="5423088" cy="943769"/>
                <a:chOff x="3896157" y="5689679"/>
                <a:chExt cx="5423088" cy="943769"/>
              </a:xfrm>
            </p:grpSpPr>
            <p:sp>
              <p:nvSpPr>
                <p:cNvPr id="209" name="ZoneTexte 208">
                  <a:hlinkClick r:id="rId3" action="ppaction://hlinksldjump"/>
                </p:cNvPr>
                <p:cNvSpPr txBox="1"/>
                <p:nvPr/>
              </p:nvSpPr>
              <p:spPr>
                <a:xfrm rot="21344903">
                  <a:off x="7496215" y="6031959"/>
                  <a:ext cx="1823030" cy="269188"/>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1100" dirty="0">
                      <a:sym typeface="Webdings" panose="05030102010509060703" pitchFamily="18" charset="2"/>
                    </a:rPr>
                    <a:t> ETAPE SUIVANTE</a:t>
                  </a:r>
                  <a:endParaRPr lang="fr-FR" sz="1100" dirty="0"/>
                </a:p>
              </p:txBody>
            </p:sp>
            <p:sp>
              <p:nvSpPr>
                <p:cNvPr id="211" name="ZoneTexte 210">
                  <a:hlinkClick r:id="rId4" action="ppaction://hlinksldjump"/>
                </p:cNvPr>
                <p:cNvSpPr txBox="1"/>
                <p:nvPr/>
              </p:nvSpPr>
              <p:spPr>
                <a:xfrm>
                  <a:off x="3896157" y="5689680"/>
                  <a:ext cx="1683305" cy="237519"/>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 Retour DPI</a:t>
                  </a:r>
                  <a:endParaRPr lang="fr-FR" sz="900" dirty="0"/>
                </a:p>
              </p:txBody>
            </p:sp>
            <p:sp>
              <p:nvSpPr>
                <p:cNvPr id="212" name="ZoneTexte 211">
                  <a:hlinkClick r:id="rId5" action="ppaction://hlinksldjump"/>
                </p:cNvPr>
                <p:cNvSpPr txBox="1"/>
                <p:nvPr/>
              </p:nvSpPr>
              <p:spPr>
                <a:xfrm>
                  <a:off x="5863734" y="6047459"/>
                  <a:ext cx="134359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CR urgences</a:t>
                  </a:r>
                  <a:endParaRPr lang="fr-FR" sz="900" dirty="0"/>
                </a:p>
              </p:txBody>
            </p:sp>
            <p:sp>
              <p:nvSpPr>
                <p:cNvPr id="213" name="ZoneTexte 212">
                  <a:hlinkClick r:id="rId6" action="ppaction://hlinksldjump"/>
                </p:cNvPr>
                <p:cNvSpPr txBox="1"/>
                <p:nvPr/>
              </p:nvSpPr>
              <p:spPr>
                <a:xfrm>
                  <a:off x="5863735" y="5689679"/>
                  <a:ext cx="1343596"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Ordonnance</a:t>
                  </a:r>
                  <a:endParaRPr lang="fr-FR" sz="900" dirty="0"/>
                </a:p>
              </p:txBody>
            </p:sp>
            <p:sp>
              <p:nvSpPr>
                <p:cNvPr id="214" name="ZoneTexte 213">
                  <a:hlinkClick r:id="rId7" action="ppaction://hlinksldjump"/>
                </p:cNvPr>
                <p:cNvSpPr txBox="1"/>
                <p:nvPr/>
              </p:nvSpPr>
              <p:spPr>
                <a:xfrm>
                  <a:off x="3896158" y="6402616"/>
                  <a:ext cx="1683305"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Lettre médecin traitant</a:t>
                  </a:r>
                  <a:endParaRPr lang="fr-FR" sz="900" dirty="0"/>
                </a:p>
              </p:txBody>
            </p:sp>
            <p:sp>
              <p:nvSpPr>
                <p:cNvPr id="215" name="ZoneTexte 214">
                  <a:hlinkClick r:id="rId8" action="ppaction://hlinksldjump"/>
                </p:cNvPr>
                <p:cNvSpPr txBox="1"/>
                <p:nvPr/>
              </p:nvSpPr>
              <p:spPr>
                <a:xfrm>
                  <a:off x="3896158" y="6047460"/>
                  <a:ext cx="1686451"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médicamenteux</a:t>
                  </a:r>
                  <a:endParaRPr lang="fr-FR" sz="900" dirty="0"/>
                </a:p>
              </p:txBody>
            </p:sp>
          </p:grpSp>
        </p:grpSp>
        <p:sp>
          <p:nvSpPr>
            <p:cNvPr id="199" name="ZoneTexte 198">
              <a:hlinkClick r:id="rId9" action="ppaction://hlinksldjump"/>
            </p:cNvPr>
            <p:cNvSpPr txBox="1"/>
            <p:nvPr/>
          </p:nvSpPr>
          <p:spPr>
            <a:xfrm>
              <a:off x="8389859" y="5392447"/>
              <a:ext cx="1186163"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Formulaire CTM</a:t>
              </a:r>
              <a:endParaRPr lang="fr-FR" sz="900" dirty="0"/>
            </a:p>
          </p:txBody>
        </p:sp>
      </p:grpSp>
      <p:graphicFrame>
        <p:nvGraphicFramePr>
          <p:cNvPr id="18" name="Tableau 17"/>
          <p:cNvGraphicFramePr>
            <a:graphicFrameLocks noGrp="1"/>
          </p:cNvGraphicFramePr>
          <p:nvPr>
            <p:extLst>
              <p:ext uri="{D42A27DB-BD31-4B8C-83A1-F6EECF244321}">
                <p14:modId xmlns:p14="http://schemas.microsoft.com/office/powerpoint/2010/main" val="321295345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9" name="ZoneTexte 18"/>
          <p:cNvSpPr txBox="1"/>
          <p:nvPr/>
        </p:nvSpPr>
        <p:spPr>
          <a:xfrm>
            <a:off x="326253" y="456623"/>
            <a:ext cx="11539494" cy="307777"/>
          </a:xfrm>
          <a:prstGeom prst="rect">
            <a:avLst/>
          </a:prstGeom>
          <a:solidFill>
            <a:schemeClr val="accent1"/>
          </a:solidFill>
        </p:spPr>
        <p:txBody>
          <a:bodyPr wrap="square" rtlCol="0">
            <a:spAutoFit/>
          </a:bodyPr>
          <a:lstStyle/>
          <a:p>
            <a:r>
              <a:rPr lang="fr-FR" sz="1400" dirty="0"/>
              <a:t>Voici le bilan biologique du 24/06/2024 réalisé aux urgences. </a:t>
            </a:r>
          </a:p>
        </p:txBody>
      </p:sp>
      <p:graphicFrame>
        <p:nvGraphicFramePr>
          <p:cNvPr id="20" name="Tableau 19"/>
          <p:cNvGraphicFramePr>
            <a:graphicFrameLocks noGrp="1"/>
          </p:cNvGraphicFramePr>
          <p:nvPr>
            <p:extLst>
              <p:ext uri="{D42A27DB-BD31-4B8C-83A1-F6EECF244321}">
                <p14:modId xmlns:p14="http://schemas.microsoft.com/office/powerpoint/2010/main" val="1893274113"/>
              </p:ext>
            </p:extLst>
          </p:nvPr>
        </p:nvGraphicFramePr>
        <p:xfrm>
          <a:off x="326253" y="1054889"/>
          <a:ext cx="5511840" cy="5010942"/>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2182418024"/>
                    </a:ext>
                  </a:extLst>
                </a:gridCol>
                <a:gridCol w="1837280">
                  <a:extLst>
                    <a:ext uri="{9D8B030D-6E8A-4147-A177-3AD203B41FA5}">
                      <a16:colId xmlns:a16="http://schemas.microsoft.com/office/drawing/2014/main" val="705053102"/>
                    </a:ext>
                  </a:extLst>
                </a:gridCol>
                <a:gridCol w="1837280">
                  <a:extLst>
                    <a:ext uri="{9D8B030D-6E8A-4147-A177-3AD203B41FA5}">
                      <a16:colId xmlns:a16="http://schemas.microsoft.com/office/drawing/2014/main" val="3111887039"/>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290433">
                <a:tc>
                  <a:txBody>
                    <a:bodyPr/>
                    <a:lstStyle/>
                    <a:p>
                      <a:pPr algn="l"/>
                      <a:r>
                        <a:rPr lang="fr-FR" sz="1300" dirty="0">
                          <a:latin typeface="Arial Narrow" panose="020B0606020202030204" pitchFamily="34" charset="0"/>
                        </a:rPr>
                        <a:t>Hématies</a:t>
                      </a:r>
                    </a:p>
                  </a:txBody>
                  <a:tcPr anchor="ctr"/>
                </a:tc>
                <a:tc>
                  <a:txBody>
                    <a:bodyPr/>
                    <a:lstStyle/>
                    <a:p>
                      <a:pPr algn="ctr"/>
                      <a:r>
                        <a:rPr lang="fr-FR" sz="1300" dirty="0">
                          <a:latin typeface="Arial Narrow" panose="020B0606020202030204" pitchFamily="34" charset="0"/>
                        </a:rPr>
                        <a:t>4,32 T/L</a:t>
                      </a:r>
                    </a:p>
                  </a:txBody>
                  <a:tcPr anchor="ctr"/>
                </a:tc>
                <a:tc>
                  <a:txBody>
                    <a:bodyPr/>
                    <a:lstStyle/>
                    <a:p>
                      <a:pPr algn="ctr"/>
                      <a:r>
                        <a:rPr lang="fr-FR" sz="1300" dirty="0">
                          <a:latin typeface="Arial Narrow" panose="020B0606020202030204" pitchFamily="34" charset="0"/>
                        </a:rPr>
                        <a:t>3,80-5,90 T/L</a:t>
                      </a:r>
                    </a:p>
                  </a:txBody>
                  <a:tcPr anchor="ctr"/>
                </a:tc>
                <a:extLst>
                  <a:ext uri="{0D108BD9-81ED-4DB2-BD59-A6C34878D82A}">
                    <a16:rowId xmlns:a16="http://schemas.microsoft.com/office/drawing/2014/main" val="3390992933"/>
                  </a:ext>
                </a:extLst>
              </a:tr>
              <a:tr h="290433">
                <a:tc>
                  <a:txBody>
                    <a:bodyPr/>
                    <a:lstStyle/>
                    <a:p>
                      <a:pPr algn="l"/>
                      <a:r>
                        <a:rPr lang="fr-FR" sz="1300" dirty="0">
                          <a:latin typeface="Arial Narrow" panose="020B0606020202030204" pitchFamily="34" charset="0"/>
                        </a:rPr>
                        <a:t>Hémoglobine</a:t>
                      </a:r>
                    </a:p>
                  </a:txBody>
                  <a:tcPr anchor="ctr"/>
                </a:tc>
                <a:tc>
                  <a:txBody>
                    <a:bodyPr/>
                    <a:lstStyle/>
                    <a:p>
                      <a:pPr algn="ctr"/>
                      <a:r>
                        <a:rPr lang="fr-FR" sz="1300" dirty="0">
                          <a:latin typeface="Arial Narrow" panose="020B0606020202030204" pitchFamily="34" charset="0"/>
                        </a:rPr>
                        <a:t>135 g/L</a:t>
                      </a:r>
                    </a:p>
                  </a:txBody>
                  <a:tcPr anchor="ctr"/>
                </a:tc>
                <a:tc>
                  <a:txBody>
                    <a:bodyPr/>
                    <a:lstStyle/>
                    <a:p>
                      <a:pPr algn="ctr"/>
                      <a:r>
                        <a:rPr lang="fr-FR" sz="1300" dirty="0">
                          <a:latin typeface="Arial Narrow" panose="020B0606020202030204" pitchFamily="34" charset="0"/>
                        </a:rPr>
                        <a:t>115-150</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extLst>
                  <a:ext uri="{0D108BD9-81ED-4DB2-BD59-A6C34878D82A}">
                    <a16:rowId xmlns:a16="http://schemas.microsoft.com/office/drawing/2014/main" val="1546450580"/>
                  </a:ext>
                </a:extLst>
              </a:tr>
              <a:tr h="290433">
                <a:tc>
                  <a:txBody>
                    <a:bodyPr/>
                    <a:lstStyle/>
                    <a:p>
                      <a:pPr algn="l"/>
                      <a:r>
                        <a:rPr lang="fr-FR" sz="1300" dirty="0">
                          <a:latin typeface="Arial Narrow" panose="020B0606020202030204" pitchFamily="34" charset="0"/>
                        </a:rPr>
                        <a:t>Hématocrite</a:t>
                      </a:r>
                    </a:p>
                  </a:txBody>
                  <a:tcPr anchor="ctr"/>
                </a:tc>
                <a:tc>
                  <a:txBody>
                    <a:bodyPr/>
                    <a:lstStyle/>
                    <a:p>
                      <a:pPr algn="ctr"/>
                      <a:r>
                        <a:rPr lang="fr-FR" sz="1300" dirty="0">
                          <a:latin typeface="Arial Narrow" panose="020B0606020202030204" pitchFamily="34" charset="0"/>
                        </a:rPr>
                        <a:t>41 %</a:t>
                      </a:r>
                    </a:p>
                  </a:txBody>
                  <a:tcPr anchor="ctr"/>
                </a:tc>
                <a:tc>
                  <a:txBody>
                    <a:bodyPr/>
                    <a:lstStyle/>
                    <a:p>
                      <a:pPr algn="ctr"/>
                      <a:r>
                        <a:rPr lang="fr-FR" sz="1300" dirty="0">
                          <a:latin typeface="Arial Narrow" panose="020B0606020202030204" pitchFamily="34" charset="0"/>
                        </a:rPr>
                        <a:t>34-45 %</a:t>
                      </a:r>
                    </a:p>
                  </a:txBody>
                  <a:tcPr anchor="ctr"/>
                </a:tc>
                <a:extLst>
                  <a:ext uri="{0D108BD9-81ED-4DB2-BD59-A6C34878D82A}">
                    <a16:rowId xmlns:a16="http://schemas.microsoft.com/office/drawing/2014/main" val="1495813546"/>
                  </a:ext>
                </a:extLst>
              </a:tr>
              <a:tr h="290433">
                <a:tc>
                  <a:txBody>
                    <a:bodyPr/>
                    <a:lstStyle/>
                    <a:p>
                      <a:pPr algn="l"/>
                      <a:r>
                        <a:rPr lang="fr-FR" sz="1300" dirty="0">
                          <a:latin typeface="Arial Narrow" panose="020B0606020202030204" pitchFamily="34" charset="0"/>
                        </a:rPr>
                        <a:t>VGM</a:t>
                      </a:r>
                    </a:p>
                  </a:txBody>
                  <a:tcPr anchor="ctr"/>
                </a:tc>
                <a:tc>
                  <a:txBody>
                    <a:bodyPr/>
                    <a:lstStyle/>
                    <a:p>
                      <a:pPr algn="ctr"/>
                      <a:r>
                        <a:rPr lang="fr-FR" sz="1300" dirty="0">
                          <a:latin typeface="Arial Narrow" panose="020B0606020202030204" pitchFamily="34" charset="0"/>
                        </a:rPr>
                        <a:t>94,0 fL</a:t>
                      </a:r>
                    </a:p>
                  </a:txBody>
                  <a:tcPr anchor="ctr"/>
                </a:tc>
                <a:tc>
                  <a:txBody>
                    <a:bodyPr/>
                    <a:lstStyle/>
                    <a:p>
                      <a:pPr algn="ctr"/>
                      <a:r>
                        <a:rPr lang="fr-FR" sz="1300" dirty="0">
                          <a:latin typeface="Arial Narrow" panose="020B0606020202030204" pitchFamily="34" charset="0"/>
                        </a:rPr>
                        <a:t>76,0-96,0 fL</a:t>
                      </a:r>
                    </a:p>
                  </a:txBody>
                  <a:tcPr anchor="ctr"/>
                </a:tc>
                <a:extLst>
                  <a:ext uri="{0D108BD9-81ED-4DB2-BD59-A6C34878D82A}">
                    <a16:rowId xmlns:a16="http://schemas.microsoft.com/office/drawing/2014/main" val="100150769"/>
                  </a:ext>
                </a:extLst>
              </a:tr>
              <a:tr h="290433">
                <a:tc>
                  <a:txBody>
                    <a:bodyPr/>
                    <a:lstStyle/>
                    <a:p>
                      <a:pPr algn="l"/>
                      <a:r>
                        <a:rPr lang="fr-FR" sz="1300" dirty="0">
                          <a:latin typeface="Arial Narrow" panose="020B0606020202030204" pitchFamily="34" charset="0"/>
                        </a:rPr>
                        <a:t>TCMH</a:t>
                      </a:r>
                    </a:p>
                  </a:txBody>
                  <a:tcPr anchor="ctr"/>
                </a:tc>
                <a:tc>
                  <a:txBody>
                    <a:bodyPr/>
                    <a:lstStyle/>
                    <a:p>
                      <a:pPr algn="ctr"/>
                      <a:r>
                        <a:rPr lang="fr-FR" sz="1300" dirty="0">
                          <a:latin typeface="Arial Narrow" panose="020B0606020202030204" pitchFamily="34" charset="0"/>
                        </a:rPr>
                        <a:t>31,3 pg</a:t>
                      </a:r>
                    </a:p>
                  </a:txBody>
                  <a:tcPr anchor="ctr"/>
                </a:tc>
                <a:tc>
                  <a:txBody>
                    <a:bodyPr/>
                    <a:lstStyle/>
                    <a:p>
                      <a:pPr algn="ctr"/>
                      <a:r>
                        <a:rPr lang="fr-FR" sz="1300" dirty="0">
                          <a:latin typeface="Arial Narrow" panose="020B0606020202030204" pitchFamily="34" charset="0"/>
                        </a:rPr>
                        <a:t>24,4-34,0 pg</a:t>
                      </a:r>
                    </a:p>
                  </a:txBody>
                  <a:tcPr anchor="ctr"/>
                </a:tc>
                <a:extLst>
                  <a:ext uri="{0D108BD9-81ED-4DB2-BD59-A6C34878D82A}">
                    <a16:rowId xmlns:a16="http://schemas.microsoft.com/office/drawing/2014/main" val="3414344789"/>
                  </a:ext>
                </a:extLst>
              </a:tr>
              <a:tr h="290433">
                <a:tc>
                  <a:txBody>
                    <a:bodyPr/>
                    <a:lstStyle/>
                    <a:p>
                      <a:pPr algn="l"/>
                      <a:r>
                        <a:rPr lang="fr-FR" sz="1300" dirty="0">
                          <a:latin typeface="Arial Narrow" panose="020B0606020202030204" pitchFamily="34" charset="0"/>
                        </a:rPr>
                        <a:t>CCMH</a:t>
                      </a:r>
                    </a:p>
                  </a:txBody>
                  <a:tcPr anchor="ctr"/>
                </a:tc>
                <a:tc>
                  <a:txBody>
                    <a:bodyPr/>
                    <a:lstStyle/>
                    <a:p>
                      <a:pPr algn="ctr"/>
                      <a:r>
                        <a:rPr lang="fr-FR" sz="1300" dirty="0">
                          <a:latin typeface="Arial Narrow" panose="020B0606020202030204" pitchFamily="34" charset="0"/>
                        </a:rPr>
                        <a:t>33,3%</a:t>
                      </a:r>
                    </a:p>
                  </a:txBody>
                  <a:tcPr anchor="ctr"/>
                </a:tc>
                <a:tc>
                  <a:txBody>
                    <a:bodyPr/>
                    <a:lstStyle/>
                    <a:p>
                      <a:pPr algn="ctr"/>
                      <a:r>
                        <a:rPr lang="fr-FR" sz="1300" dirty="0">
                          <a:latin typeface="Arial Narrow" panose="020B0606020202030204" pitchFamily="34" charset="0"/>
                        </a:rPr>
                        <a:t>31,0-36,0%</a:t>
                      </a:r>
                    </a:p>
                  </a:txBody>
                  <a:tcPr anchor="ctr"/>
                </a:tc>
                <a:extLst>
                  <a:ext uri="{0D108BD9-81ED-4DB2-BD59-A6C34878D82A}">
                    <a16:rowId xmlns:a16="http://schemas.microsoft.com/office/drawing/2014/main" val="417877548"/>
                  </a:ext>
                </a:extLst>
              </a:tr>
              <a:tr h="290433">
                <a:tc>
                  <a:txBody>
                    <a:bodyPr/>
                    <a:lstStyle/>
                    <a:p>
                      <a:pPr algn="l"/>
                      <a:r>
                        <a:rPr lang="fr-FR" sz="1300" dirty="0">
                          <a:latin typeface="Arial Narrow" panose="020B0606020202030204" pitchFamily="34" charset="0"/>
                        </a:rPr>
                        <a:t>Globules blancs</a:t>
                      </a:r>
                    </a:p>
                  </a:txBody>
                  <a:tcPr anchor="ctr"/>
                </a:tc>
                <a:tc>
                  <a:txBody>
                    <a:bodyPr/>
                    <a:lstStyle/>
                    <a:p>
                      <a:pPr algn="ctr"/>
                      <a:r>
                        <a:rPr lang="fr-FR" sz="1300" dirty="0">
                          <a:latin typeface="Arial Narrow" panose="020B0606020202030204" pitchFamily="34" charset="0"/>
                        </a:rPr>
                        <a:t>6,69 G/L</a:t>
                      </a:r>
                    </a:p>
                  </a:txBody>
                  <a:tcPr anchor="ctr"/>
                </a:tc>
                <a:tc>
                  <a:txBody>
                    <a:bodyPr/>
                    <a:lstStyle/>
                    <a:p>
                      <a:pPr algn="ctr"/>
                      <a:r>
                        <a:rPr lang="fr-FR" sz="1300" dirty="0">
                          <a:latin typeface="Arial Narrow" panose="020B0606020202030204" pitchFamily="34" charset="0"/>
                        </a:rPr>
                        <a:t>3,80-11,00</a:t>
                      </a:r>
                    </a:p>
                  </a:txBody>
                  <a:tcPr anchor="ctr"/>
                </a:tc>
                <a:extLst>
                  <a:ext uri="{0D108BD9-81ED-4DB2-BD59-A6C34878D82A}">
                    <a16:rowId xmlns:a16="http://schemas.microsoft.com/office/drawing/2014/main" val="774077968"/>
                  </a:ext>
                </a:extLst>
              </a:tr>
              <a:tr h="290433">
                <a:tc>
                  <a:txBody>
                    <a:bodyPr/>
                    <a:lstStyle/>
                    <a:p>
                      <a:pPr algn="l"/>
                      <a:r>
                        <a:rPr lang="fr-FR" sz="1300" dirty="0">
                          <a:latin typeface="Arial Narrow" panose="020B0606020202030204" pitchFamily="34" charset="0"/>
                        </a:rPr>
                        <a:t>PNN</a:t>
                      </a:r>
                    </a:p>
                  </a:txBody>
                  <a:tcPr anchor="ctr"/>
                </a:tc>
                <a:tc>
                  <a:txBody>
                    <a:bodyPr/>
                    <a:lstStyle/>
                    <a:p>
                      <a:pPr algn="ctr"/>
                      <a:r>
                        <a:rPr lang="fr-FR" sz="1300" dirty="0">
                          <a:latin typeface="Arial Narrow" panose="020B0606020202030204" pitchFamily="34" charset="0"/>
                        </a:rPr>
                        <a:t>3,91</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1,70-7,50 G/L</a:t>
                      </a:r>
                    </a:p>
                  </a:txBody>
                  <a:tcPr anchor="ctr"/>
                </a:tc>
                <a:extLst>
                  <a:ext uri="{0D108BD9-81ED-4DB2-BD59-A6C34878D82A}">
                    <a16:rowId xmlns:a16="http://schemas.microsoft.com/office/drawing/2014/main" val="2393590403"/>
                  </a:ext>
                </a:extLst>
              </a:tr>
              <a:tr h="290433">
                <a:tc>
                  <a:txBody>
                    <a:bodyPr/>
                    <a:lstStyle/>
                    <a:p>
                      <a:pPr algn="l"/>
                      <a:r>
                        <a:rPr lang="fr-FR" sz="1300" dirty="0">
                          <a:latin typeface="Arial Narrow" panose="020B0606020202030204" pitchFamily="34" charset="0"/>
                        </a:rPr>
                        <a:t>PNE</a:t>
                      </a:r>
                    </a:p>
                  </a:txBody>
                  <a:tcPr anchor="ctr"/>
                </a:tc>
                <a:tc>
                  <a:txBody>
                    <a:bodyPr/>
                    <a:lstStyle/>
                    <a:p>
                      <a:pPr algn="ctr"/>
                      <a:r>
                        <a:rPr lang="fr-FR" sz="1300" dirty="0">
                          <a:latin typeface="Arial Narrow" panose="020B0606020202030204" pitchFamily="34" charset="0"/>
                        </a:rPr>
                        <a:t>0,31 G/L</a:t>
                      </a:r>
                    </a:p>
                  </a:txBody>
                  <a:tcPr anchor="ctr"/>
                </a:tc>
                <a:tc>
                  <a:txBody>
                    <a:bodyPr/>
                    <a:lstStyle/>
                    <a:p>
                      <a:pPr algn="ctr"/>
                      <a:r>
                        <a:rPr lang="fr-FR" sz="1300" dirty="0">
                          <a:latin typeface="Arial Narrow" panose="020B0606020202030204" pitchFamily="34" charset="0"/>
                        </a:rPr>
                        <a:t>0,02-0,58 G/L</a:t>
                      </a:r>
                    </a:p>
                  </a:txBody>
                  <a:tcPr anchor="ctr"/>
                </a:tc>
                <a:extLst>
                  <a:ext uri="{0D108BD9-81ED-4DB2-BD59-A6C34878D82A}">
                    <a16:rowId xmlns:a16="http://schemas.microsoft.com/office/drawing/2014/main" val="2047201264"/>
                  </a:ext>
                </a:extLst>
              </a:tr>
              <a:tr h="290433">
                <a:tc>
                  <a:txBody>
                    <a:bodyPr/>
                    <a:lstStyle/>
                    <a:p>
                      <a:pPr algn="l"/>
                      <a:r>
                        <a:rPr lang="fr-FR" sz="1300" dirty="0">
                          <a:latin typeface="Arial Narrow" panose="020B0606020202030204" pitchFamily="34" charset="0"/>
                        </a:rPr>
                        <a:t>PNB</a:t>
                      </a:r>
                    </a:p>
                  </a:txBody>
                  <a:tcPr anchor="ctr"/>
                </a:tc>
                <a:tc>
                  <a:txBody>
                    <a:bodyPr/>
                    <a:lstStyle/>
                    <a:p>
                      <a:pPr algn="ctr"/>
                      <a:r>
                        <a:rPr lang="fr-FR" sz="1300" dirty="0">
                          <a:latin typeface="Arial Narrow" panose="020B0606020202030204" pitchFamily="34" charset="0"/>
                        </a:rPr>
                        <a:t>0,03 G/L</a:t>
                      </a:r>
                    </a:p>
                  </a:txBody>
                  <a:tcPr anchor="ctr"/>
                </a:tc>
                <a:tc>
                  <a:txBody>
                    <a:bodyPr/>
                    <a:lstStyle/>
                    <a:p>
                      <a:pPr algn="ctr"/>
                      <a:r>
                        <a:rPr lang="fr-FR" sz="1300" dirty="0">
                          <a:latin typeface="Arial Narrow" panose="020B0606020202030204" pitchFamily="34" charset="0"/>
                        </a:rPr>
                        <a:t>0,00-0,11 G/L</a:t>
                      </a:r>
                    </a:p>
                  </a:txBody>
                  <a:tcPr anchor="ctr"/>
                </a:tc>
                <a:extLst>
                  <a:ext uri="{0D108BD9-81ED-4DB2-BD59-A6C34878D82A}">
                    <a16:rowId xmlns:a16="http://schemas.microsoft.com/office/drawing/2014/main" val="1148173027"/>
                  </a:ext>
                </a:extLst>
              </a:tr>
              <a:tr h="290433">
                <a:tc>
                  <a:txBody>
                    <a:bodyPr/>
                    <a:lstStyle/>
                    <a:p>
                      <a:pPr algn="l"/>
                      <a:r>
                        <a:rPr lang="fr-FR" sz="1300" dirty="0">
                          <a:latin typeface="Arial Narrow" panose="020B0606020202030204" pitchFamily="34" charset="0"/>
                        </a:rPr>
                        <a:t>Lymphocytes</a:t>
                      </a:r>
                    </a:p>
                  </a:txBody>
                  <a:tcPr anchor="ctr"/>
                </a:tc>
                <a:tc>
                  <a:txBody>
                    <a:bodyPr/>
                    <a:lstStyle/>
                    <a:p>
                      <a:pPr algn="ctr"/>
                      <a:r>
                        <a:rPr lang="fr-FR" sz="1300" dirty="0">
                          <a:latin typeface="Arial Narrow" panose="020B0606020202030204" pitchFamily="34" charset="0"/>
                        </a:rPr>
                        <a:t>2,01 G/L</a:t>
                      </a:r>
                    </a:p>
                  </a:txBody>
                  <a:tcPr anchor="ctr"/>
                </a:tc>
                <a:tc>
                  <a:txBody>
                    <a:bodyPr/>
                    <a:lstStyle/>
                    <a:p>
                      <a:pPr algn="ctr"/>
                      <a:r>
                        <a:rPr lang="fr-FR" sz="1300" dirty="0">
                          <a:latin typeface="Arial Narrow" panose="020B0606020202030204" pitchFamily="34" charset="0"/>
                        </a:rPr>
                        <a:t>1,00-4,80 G/L</a:t>
                      </a:r>
                    </a:p>
                  </a:txBody>
                  <a:tcPr anchor="ctr"/>
                </a:tc>
                <a:extLst>
                  <a:ext uri="{0D108BD9-81ED-4DB2-BD59-A6C34878D82A}">
                    <a16:rowId xmlns:a16="http://schemas.microsoft.com/office/drawing/2014/main" val="174461246"/>
                  </a:ext>
                </a:extLst>
              </a:tr>
              <a:tr h="290433">
                <a:tc>
                  <a:txBody>
                    <a:bodyPr/>
                    <a:lstStyle/>
                    <a:p>
                      <a:pPr algn="l"/>
                      <a:r>
                        <a:rPr lang="fr-FR" sz="1300" dirty="0">
                          <a:latin typeface="Arial Narrow" panose="020B0606020202030204" pitchFamily="34" charset="0"/>
                        </a:rPr>
                        <a:t>Monocytes</a:t>
                      </a:r>
                    </a:p>
                  </a:txBody>
                  <a:tcPr anchor="ctr"/>
                </a:tc>
                <a:tc>
                  <a:txBody>
                    <a:bodyPr/>
                    <a:lstStyle/>
                    <a:p>
                      <a:pPr algn="ctr"/>
                      <a:r>
                        <a:rPr lang="fr-FR" sz="1300" dirty="0">
                          <a:latin typeface="Arial Narrow" panose="020B0606020202030204" pitchFamily="34" charset="0"/>
                        </a:rPr>
                        <a:t>0,44 G/L</a:t>
                      </a:r>
                    </a:p>
                  </a:txBody>
                  <a:tcPr anchor="ctr"/>
                </a:tc>
                <a:tc>
                  <a:txBody>
                    <a:bodyPr/>
                    <a:lstStyle/>
                    <a:p>
                      <a:pPr algn="ctr"/>
                      <a:r>
                        <a:rPr lang="fr-FR" sz="1300" dirty="0">
                          <a:latin typeface="Arial Narrow" panose="020B0606020202030204" pitchFamily="34" charset="0"/>
                        </a:rPr>
                        <a:t>0,15-1,00 G/L</a:t>
                      </a:r>
                    </a:p>
                  </a:txBody>
                  <a:tcPr anchor="ctr"/>
                </a:tc>
                <a:extLst>
                  <a:ext uri="{0D108BD9-81ED-4DB2-BD59-A6C34878D82A}">
                    <a16:rowId xmlns:a16="http://schemas.microsoft.com/office/drawing/2014/main" val="1094298340"/>
                  </a:ext>
                </a:extLst>
              </a:tr>
              <a:tr h="290433">
                <a:tc>
                  <a:txBody>
                    <a:bodyPr/>
                    <a:lstStyle/>
                    <a:p>
                      <a:pPr algn="l"/>
                      <a:r>
                        <a:rPr lang="fr-FR" sz="1300" dirty="0">
                          <a:latin typeface="Arial Narrow" panose="020B0606020202030204" pitchFamily="34" charset="0"/>
                        </a:rPr>
                        <a:t>Plaquettes</a:t>
                      </a:r>
                    </a:p>
                  </a:txBody>
                  <a:tcPr anchor="ctr"/>
                </a:tc>
                <a:tc>
                  <a:txBody>
                    <a:bodyPr/>
                    <a:lstStyle/>
                    <a:p>
                      <a:pPr algn="ctr"/>
                      <a:r>
                        <a:rPr lang="fr-FR" sz="1300" dirty="0">
                          <a:latin typeface="Arial Narrow" panose="020B0606020202030204" pitchFamily="34" charset="0"/>
                        </a:rPr>
                        <a:t>177</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150-400 G/L</a:t>
                      </a:r>
                    </a:p>
                  </a:txBody>
                  <a:tcPr anchor="ctr"/>
                </a:tc>
                <a:extLst>
                  <a:ext uri="{0D108BD9-81ED-4DB2-BD59-A6C34878D82A}">
                    <a16:rowId xmlns:a16="http://schemas.microsoft.com/office/drawing/2014/main" val="967537305"/>
                  </a:ext>
                </a:extLst>
              </a:tr>
              <a:tr h="290433">
                <a:tc>
                  <a:txBody>
                    <a:bodyPr/>
                    <a:lstStyle/>
                    <a:p>
                      <a:pPr algn="l"/>
                      <a:r>
                        <a:rPr lang="fr-FR" sz="1300" dirty="0">
                          <a:latin typeface="Arial Narrow" panose="020B0606020202030204" pitchFamily="34" charset="0"/>
                        </a:rPr>
                        <a:t>Vitesse de sédimentation</a:t>
                      </a:r>
                    </a:p>
                    <a:p>
                      <a:pPr algn="l"/>
                      <a:r>
                        <a:rPr lang="fr-FR" sz="1300" dirty="0">
                          <a:latin typeface="Arial Narrow" panose="020B0606020202030204" pitchFamily="34" charset="0"/>
                        </a:rPr>
                        <a:t>(première heure)</a:t>
                      </a:r>
                    </a:p>
                  </a:txBody>
                  <a:tcPr anchor="ctr"/>
                </a:tc>
                <a:tc>
                  <a:txBody>
                    <a:bodyPr/>
                    <a:lstStyle/>
                    <a:p>
                      <a:pPr algn="ctr"/>
                      <a:r>
                        <a:rPr lang="fr-FR" sz="1300" dirty="0">
                          <a:latin typeface="Arial Narrow" panose="020B0606020202030204" pitchFamily="34" charset="0"/>
                        </a:rPr>
                        <a:t>8 mm</a:t>
                      </a:r>
                    </a:p>
                  </a:txBody>
                  <a:tcPr anchor="ctr"/>
                </a:tc>
                <a:tc>
                  <a:txBody>
                    <a:bodyPr/>
                    <a:lstStyle/>
                    <a:p>
                      <a:pPr algn="ctr"/>
                      <a:r>
                        <a:rPr lang="fr-FR" sz="1300" dirty="0">
                          <a:latin typeface="Arial Narrow" panose="020B0606020202030204" pitchFamily="34" charset="0"/>
                        </a:rPr>
                        <a:t>1-25 mm</a:t>
                      </a:r>
                    </a:p>
                  </a:txBody>
                  <a:tcPr anchor="ctr"/>
                </a:tc>
                <a:extLst>
                  <a:ext uri="{0D108BD9-81ED-4DB2-BD59-A6C34878D82A}">
                    <a16:rowId xmlns:a16="http://schemas.microsoft.com/office/drawing/2014/main" val="3400142324"/>
                  </a:ext>
                </a:extLst>
              </a:tr>
              <a:tr h="290433">
                <a:tc>
                  <a:txBody>
                    <a:bodyPr/>
                    <a:lstStyle/>
                    <a:p>
                      <a:pPr algn="l"/>
                      <a:r>
                        <a:rPr lang="fr-FR" sz="1300" dirty="0">
                          <a:latin typeface="Arial Narrow" panose="020B0606020202030204" pitchFamily="34" charset="0"/>
                        </a:rPr>
                        <a:t>Glycémie</a:t>
                      </a:r>
                    </a:p>
                  </a:txBody>
                  <a:tcPr anchor="ctr"/>
                </a:tc>
                <a:tc>
                  <a:txBody>
                    <a:bodyPr/>
                    <a:lstStyle/>
                    <a:p>
                      <a:pPr algn="ctr"/>
                      <a:r>
                        <a:rPr lang="fr-FR" sz="1300" dirty="0">
                          <a:latin typeface="Arial Narrow" panose="020B0606020202030204" pitchFamily="34" charset="0"/>
                        </a:rPr>
                        <a:t>6,1 mmol/L</a:t>
                      </a:r>
                    </a:p>
                  </a:txBody>
                  <a:tcPr anchor="ctr"/>
                </a:tc>
                <a:tc>
                  <a:txBody>
                    <a:bodyPr/>
                    <a:lstStyle/>
                    <a:p>
                      <a:pPr algn="ctr"/>
                      <a:r>
                        <a:rPr lang="fr-FR" sz="1300" dirty="0">
                          <a:latin typeface="Arial Narrow" panose="020B0606020202030204" pitchFamily="34" charset="0"/>
                        </a:rPr>
                        <a:t>3,9-5,5 mmol/L</a:t>
                      </a:r>
                    </a:p>
                  </a:txBody>
                  <a:tcPr anchor="ctr"/>
                </a:tc>
                <a:extLst>
                  <a:ext uri="{0D108BD9-81ED-4DB2-BD59-A6C34878D82A}">
                    <a16:rowId xmlns:a16="http://schemas.microsoft.com/office/drawing/2014/main" val="4293458704"/>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281377183"/>
              </p:ext>
            </p:extLst>
          </p:nvPr>
        </p:nvGraphicFramePr>
        <p:xfrm>
          <a:off x="6353907" y="1054889"/>
          <a:ext cx="5511840" cy="3175158"/>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3961910230"/>
                    </a:ext>
                  </a:extLst>
                </a:gridCol>
                <a:gridCol w="1837280">
                  <a:extLst>
                    <a:ext uri="{9D8B030D-6E8A-4147-A177-3AD203B41FA5}">
                      <a16:colId xmlns:a16="http://schemas.microsoft.com/office/drawing/2014/main" val="2047898034"/>
                    </a:ext>
                  </a:extLst>
                </a:gridCol>
                <a:gridCol w="1837280">
                  <a:extLst>
                    <a:ext uri="{9D8B030D-6E8A-4147-A177-3AD203B41FA5}">
                      <a16:colId xmlns:a16="http://schemas.microsoft.com/office/drawing/2014/main" val="2773163731"/>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3784456133"/>
                  </a:ext>
                </a:extLst>
              </a:tr>
              <a:tr h="290433">
                <a:tc>
                  <a:txBody>
                    <a:bodyPr/>
                    <a:lstStyle/>
                    <a:p>
                      <a:pPr algn="l"/>
                      <a:r>
                        <a:rPr lang="fr-FR" sz="1300" dirty="0">
                          <a:latin typeface="Arial Narrow" panose="020B0606020202030204" pitchFamily="34" charset="0"/>
                        </a:rPr>
                        <a:t>ASAT</a:t>
                      </a:r>
                    </a:p>
                  </a:txBody>
                  <a:tcPr anchor="ctr"/>
                </a:tc>
                <a:tc>
                  <a:txBody>
                    <a:bodyPr/>
                    <a:lstStyle/>
                    <a:p>
                      <a:pPr algn="ctr"/>
                      <a:r>
                        <a:rPr lang="fr-FR" sz="1300" dirty="0">
                          <a:latin typeface="Arial Narrow" panose="020B0606020202030204" pitchFamily="34" charset="0"/>
                        </a:rPr>
                        <a:t>20 UI/L</a:t>
                      </a:r>
                    </a:p>
                  </a:txBody>
                  <a:tcPr anchor="ctr"/>
                </a:tc>
                <a:tc>
                  <a:txBody>
                    <a:bodyPr/>
                    <a:lstStyle/>
                    <a:p>
                      <a:pPr algn="ctr"/>
                      <a:r>
                        <a:rPr lang="fr-FR" sz="1300" dirty="0">
                          <a:latin typeface="Arial Narrow" panose="020B0606020202030204" pitchFamily="34" charset="0"/>
                        </a:rPr>
                        <a:t>&lt; 34 UI/L</a:t>
                      </a:r>
                    </a:p>
                  </a:txBody>
                  <a:tcPr anchor="ctr"/>
                </a:tc>
                <a:extLst>
                  <a:ext uri="{0D108BD9-81ED-4DB2-BD59-A6C34878D82A}">
                    <a16:rowId xmlns:a16="http://schemas.microsoft.com/office/drawing/2014/main" val="268858623"/>
                  </a:ext>
                </a:extLst>
              </a:tr>
              <a:tr h="290433">
                <a:tc>
                  <a:txBody>
                    <a:bodyPr/>
                    <a:lstStyle/>
                    <a:p>
                      <a:pPr algn="l"/>
                      <a:r>
                        <a:rPr lang="fr-FR" sz="1300" dirty="0">
                          <a:latin typeface="Arial Narrow" panose="020B0606020202030204" pitchFamily="34" charset="0"/>
                        </a:rPr>
                        <a:t>ALAT</a:t>
                      </a:r>
                    </a:p>
                  </a:txBody>
                  <a:tcPr anchor="ctr"/>
                </a:tc>
                <a:tc>
                  <a:txBody>
                    <a:bodyPr/>
                    <a:lstStyle/>
                    <a:p>
                      <a:pPr algn="ctr"/>
                      <a:r>
                        <a:rPr lang="fr-FR" sz="1300" dirty="0">
                          <a:latin typeface="Arial Narrow" panose="020B0606020202030204" pitchFamily="34" charset="0"/>
                        </a:rPr>
                        <a:t>22 UI/L</a:t>
                      </a:r>
                    </a:p>
                  </a:txBody>
                  <a:tcPr anchor="ctr"/>
                </a:tc>
                <a:tc>
                  <a:txBody>
                    <a:bodyPr/>
                    <a:lstStyle/>
                    <a:p>
                      <a:pPr algn="ctr"/>
                      <a:r>
                        <a:rPr lang="fr-FR" sz="1300" dirty="0">
                          <a:latin typeface="Arial Narrow" panose="020B0606020202030204" pitchFamily="34" charset="0"/>
                        </a:rPr>
                        <a:t>&lt; 35 UI/L</a:t>
                      </a:r>
                    </a:p>
                  </a:txBody>
                  <a:tcPr anchor="ctr"/>
                </a:tc>
                <a:extLst>
                  <a:ext uri="{0D108BD9-81ED-4DB2-BD59-A6C34878D82A}">
                    <a16:rowId xmlns:a16="http://schemas.microsoft.com/office/drawing/2014/main" val="674951525"/>
                  </a:ext>
                </a:extLst>
              </a:tr>
              <a:tr h="290433">
                <a:tc>
                  <a:txBody>
                    <a:bodyPr/>
                    <a:lstStyle/>
                    <a:p>
                      <a:pPr algn="l"/>
                      <a:r>
                        <a:rPr lang="fr-FR" sz="1300" dirty="0">
                          <a:latin typeface="Arial Narrow" panose="020B0606020202030204" pitchFamily="34" charset="0"/>
                        </a:rPr>
                        <a:t>Sodium sérique</a:t>
                      </a:r>
                    </a:p>
                  </a:txBody>
                  <a:tcPr anchor="ctr"/>
                </a:tc>
                <a:tc>
                  <a:txBody>
                    <a:bodyPr/>
                    <a:lstStyle/>
                    <a:p>
                      <a:pPr algn="ctr"/>
                      <a:r>
                        <a:rPr lang="fr-FR" sz="1300" dirty="0">
                          <a:latin typeface="Arial Narrow" panose="020B0606020202030204" pitchFamily="34" charset="0"/>
                        </a:rPr>
                        <a:t>140 mmol/L</a:t>
                      </a:r>
                    </a:p>
                  </a:txBody>
                  <a:tcPr anchor="ctr"/>
                </a:tc>
                <a:tc>
                  <a:txBody>
                    <a:bodyPr/>
                    <a:lstStyle/>
                    <a:p>
                      <a:pPr algn="ctr"/>
                      <a:r>
                        <a:rPr lang="fr-FR" sz="1300" dirty="0">
                          <a:latin typeface="Arial Narrow" panose="020B0606020202030204" pitchFamily="34" charset="0"/>
                        </a:rPr>
                        <a:t>135-145 mmol/L</a:t>
                      </a:r>
                    </a:p>
                  </a:txBody>
                  <a:tcPr anchor="ctr"/>
                </a:tc>
                <a:extLst>
                  <a:ext uri="{0D108BD9-81ED-4DB2-BD59-A6C34878D82A}">
                    <a16:rowId xmlns:a16="http://schemas.microsoft.com/office/drawing/2014/main" val="1046192422"/>
                  </a:ext>
                </a:extLst>
              </a:tr>
              <a:tr h="290433">
                <a:tc>
                  <a:txBody>
                    <a:bodyPr/>
                    <a:lstStyle/>
                    <a:p>
                      <a:pPr algn="l"/>
                      <a:r>
                        <a:rPr lang="fr-FR" sz="1300" dirty="0">
                          <a:latin typeface="Arial Narrow" panose="020B0606020202030204" pitchFamily="34" charset="0"/>
                        </a:rPr>
                        <a:t>Potassium</a:t>
                      </a:r>
                      <a:r>
                        <a:rPr lang="fr-FR" sz="1300" baseline="0" dirty="0">
                          <a:latin typeface="Arial Narrow" panose="020B0606020202030204" pitchFamily="34" charset="0"/>
                        </a:rPr>
                        <a:t> sérique</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4,5 mmol/L</a:t>
                      </a:r>
                    </a:p>
                  </a:txBody>
                  <a:tcPr anchor="ctr"/>
                </a:tc>
                <a:tc>
                  <a:txBody>
                    <a:bodyPr/>
                    <a:lstStyle/>
                    <a:p>
                      <a:pPr algn="ctr"/>
                      <a:r>
                        <a:rPr lang="fr-FR" sz="1300" dirty="0">
                          <a:latin typeface="Arial Narrow" panose="020B0606020202030204" pitchFamily="34" charset="0"/>
                        </a:rPr>
                        <a:t>3,5-4,5 mmol/L</a:t>
                      </a:r>
                    </a:p>
                  </a:txBody>
                  <a:tcPr anchor="ctr"/>
                </a:tc>
                <a:extLst>
                  <a:ext uri="{0D108BD9-81ED-4DB2-BD59-A6C34878D82A}">
                    <a16:rowId xmlns:a16="http://schemas.microsoft.com/office/drawing/2014/main" val="3648064893"/>
                  </a:ext>
                </a:extLst>
              </a:tr>
              <a:tr h="290433">
                <a:tc>
                  <a:txBody>
                    <a:bodyPr/>
                    <a:lstStyle/>
                    <a:p>
                      <a:pPr algn="l"/>
                      <a:r>
                        <a:rPr lang="fr-FR" sz="1300" dirty="0">
                          <a:latin typeface="Arial Narrow" panose="020B0606020202030204" pitchFamily="34" charset="0"/>
                        </a:rPr>
                        <a:t>Chlore sérique</a:t>
                      </a:r>
                    </a:p>
                  </a:txBody>
                  <a:tcPr anchor="ctr"/>
                </a:tc>
                <a:tc>
                  <a:txBody>
                    <a:bodyPr/>
                    <a:lstStyle/>
                    <a:p>
                      <a:pPr algn="ctr"/>
                      <a:r>
                        <a:rPr lang="fr-FR" sz="1300" dirty="0">
                          <a:latin typeface="Arial Narrow" panose="020B0606020202030204" pitchFamily="34" charset="0"/>
                        </a:rPr>
                        <a:t>102 mmol/L</a:t>
                      </a:r>
                    </a:p>
                  </a:txBody>
                  <a:tcPr anchor="ctr"/>
                </a:tc>
                <a:tc>
                  <a:txBody>
                    <a:bodyPr/>
                    <a:lstStyle/>
                    <a:p>
                      <a:pPr algn="ctr"/>
                      <a:r>
                        <a:rPr lang="fr-FR" sz="1300" dirty="0">
                          <a:latin typeface="Arial Narrow" panose="020B0606020202030204" pitchFamily="34" charset="0"/>
                        </a:rPr>
                        <a:t>95-105 mmol/L</a:t>
                      </a:r>
                    </a:p>
                  </a:txBody>
                  <a:tcPr anchor="ctr"/>
                </a:tc>
                <a:extLst>
                  <a:ext uri="{0D108BD9-81ED-4DB2-BD59-A6C34878D82A}">
                    <a16:rowId xmlns:a16="http://schemas.microsoft.com/office/drawing/2014/main" val="3110041757"/>
                  </a:ext>
                </a:extLst>
              </a:tr>
              <a:tr h="290433">
                <a:tc>
                  <a:txBody>
                    <a:bodyPr/>
                    <a:lstStyle/>
                    <a:p>
                      <a:pPr algn="l"/>
                      <a:r>
                        <a:rPr lang="fr-FR" sz="1300" dirty="0">
                          <a:latin typeface="Arial Narrow" panose="020B0606020202030204" pitchFamily="34" charset="0"/>
                        </a:rPr>
                        <a:t>Créatinine</a:t>
                      </a:r>
                    </a:p>
                  </a:txBody>
                  <a:tcPr anchor="ctr"/>
                </a:tc>
                <a:tc>
                  <a:txBody>
                    <a:bodyPr/>
                    <a:lstStyle/>
                    <a:p>
                      <a:pPr algn="ctr"/>
                      <a:r>
                        <a:rPr lang="fr-FR" sz="1300" dirty="0">
                          <a:latin typeface="Arial Narrow" panose="020B0606020202030204" pitchFamily="34" charset="0"/>
                        </a:rPr>
                        <a:t>93 µmol/L</a:t>
                      </a:r>
                    </a:p>
                  </a:txBody>
                  <a:tcPr anchor="ctr"/>
                </a:tc>
                <a:tc>
                  <a:txBody>
                    <a:bodyPr/>
                    <a:lstStyle/>
                    <a:p>
                      <a:pPr algn="ctr"/>
                      <a:r>
                        <a:rPr lang="fr-FR" sz="1300" dirty="0">
                          <a:latin typeface="Arial Narrow" panose="020B0606020202030204" pitchFamily="34" charset="0"/>
                        </a:rPr>
                        <a:t>48,6-90,2 µmol/L</a:t>
                      </a:r>
                    </a:p>
                  </a:txBody>
                  <a:tcPr anchor="ctr"/>
                </a:tc>
                <a:extLst>
                  <a:ext uri="{0D108BD9-81ED-4DB2-BD59-A6C34878D82A}">
                    <a16:rowId xmlns:a16="http://schemas.microsoft.com/office/drawing/2014/main" val="293847062"/>
                  </a:ext>
                </a:extLst>
              </a:tr>
              <a:tr h="290433">
                <a:tc>
                  <a:txBody>
                    <a:bodyPr/>
                    <a:lstStyle/>
                    <a:p>
                      <a:pPr algn="l"/>
                      <a:r>
                        <a:rPr lang="fr-FR" sz="1300" dirty="0">
                          <a:latin typeface="Arial Narrow" panose="020B0606020202030204" pitchFamily="34" charset="0"/>
                        </a:rPr>
                        <a:t>Estimation du DFG selon la formule CKD-EPI corrigée</a:t>
                      </a:r>
                    </a:p>
                  </a:txBody>
                  <a:tcPr anchor="ctr"/>
                </a:tc>
                <a:tc>
                  <a:txBody>
                    <a:bodyPr/>
                    <a:lstStyle/>
                    <a:p>
                      <a:pPr algn="ctr"/>
                      <a:r>
                        <a:rPr lang="fr-FR" sz="1300" dirty="0">
                          <a:latin typeface="Arial Narrow" panose="020B0606020202030204" pitchFamily="34" charset="0"/>
                        </a:rPr>
                        <a:t>44,3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924513397"/>
                  </a:ext>
                </a:extLst>
              </a:tr>
              <a:tr h="290433">
                <a:tc>
                  <a:txBody>
                    <a:bodyPr/>
                    <a:lstStyle/>
                    <a:p>
                      <a:pPr algn="l"/>
                      <a:r>
                        <a:rPr lang="fr-FR" sz="1300" dirty="0">
                          <a:latin typeface="Arial Narrow" panose="020B0606020202030204" pitchFamily="34" charset="0"/>
                        </a:rPr>
                        <a:t>Estimation du DFG selon</a:t>
                      </a:r>
                      <a:r>
                        <a:rPr lang="fr-FR" sz="1300" baseline="0" dirty="0">
                          <a:latin typeface="Arial Narrow" panose="020B0606020202030204" pitchFamily="34" charset="0"/>
                        </a:rPr>
                        <a:t> la formule AMDRD corrigée</a:t>
                      </a:r>
                      <a:endParaRPr lang="fr-FR" sz="130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Arial Narrow" panose="020B0606020202030204" pitchFamily="34" charset="0"/>
                        </a:rPr>
                        <a:t>51,3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193828898"/>
                  </a:ext>
                </a:extLst>
              </a:tr>
            </a:tbl>
          </a:graphicData>
        </a:graphic>
      </p:graphicFrame>
    </p:spTree>
    <p:extLst>
      <p:ext uri="{BB962C8B-B14F-4D97-AF65-F5344CB8AC3E}">
        <p14:creationId xmlns:p14="http://schemas.microsoft.com/office/powerpoint/2010/main" val="953617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oneTexte 6"/>
          <p:cNvSpPr txBox="1"/>
          <p:nvPr/>
        </p:nvSpPr>
        <p:spPr>
          <a:xfrm>
            <a:off x="326259" y="387501"/>
            <a:ext cx="4430567" cy="307777"/>
          </a:xfrm>
          <a:prstGeom prst="rect">
            <a:avLst/>
          </a:prstGeom>
          <a:noFill/>
        </p:spPr>
        <p:txBody>
          <a:bodyPr wrap="square" rtlCol="0">
            <a:spAutoFit/>
          </a:bodyPr>
          <a:lstStyle/>
          <a:p>
            <a:r>
              <a:rPr lang="fr-FR" sz="1400" dirty="0"/>
              <a:t>Voici le formulaire rempli de CTM d’entrée : </a:t>
            </a:r>
          </a:p>
        </p:txBody>
      </p:sp>
      <p:graphicFrame>
        <p:nvGraphicFramePr>
          <p:cNvPr id="49" name="Tableau 48"/>
          <p:cNvGraphicFramePr>
            <a:graphicFrameLocks noGrp="1"/>
          </p:cNvGraphicFramePr>
          <p:nvPr>
            <p:extLst>
              <p:ext uri="{D42A27DB-BD31-4B8C-83A1-F6EECF244321}">
                <p14:modId xmlns:p14="http://schemas.microsoft.com/office/powerpoint/2010/main" val="1359368114"/>
              </p:ext>
            </p:extLst>
          </p:nvPr>
        </p:nvGraphicFramePr>
        <p:xfrm>
          <a:off x="326253" y="806837"/>
          <a:ext cx="11539500" cy="5608320"/>
        </p:xfrm>
        <a:graphic>
          <a:graphicData uri="http://schemas.openxmlformats.org/drawingml/2006/table">
            <a:tbl>
              <a:tblPr>
                <a:tableStyleId>{5C22544A-7EE6-4342-B048-85BDC9FD1C3A}</a:tableStyleId>
              </a:tblPr>
              <a:tblGrid>
                <a:gridCol w="1282166">
                  <a:extLst>
                    <a:ext uri="{9D8B030D-6E8A-4147-A177-3AD203B41FA5}">
                      <a16:colId xmlns:a16="http://schemas.microsoft.com/office/drawing/2014/main" val="3261338867"/>
                    </a:ext>
                  </a:extLst>
                </a:gridCol>
                <a:gridCol w="320542">
                  <a:extLst>
                    <a:ext uri="{9D8B030D-6E8A-4147-A177-3AD203B41FA5}">
                      <a16:colId xmlns:a16="http://schemas.microsoft.com/office/drawing/2014/main" val="2697535662"/>
                    </a:ext>
                  </a:extLst>
                </a:gridCol>
                <a:gridCol w="320542">
                  <a:extLst>
                    <a:ext uri="{9D8B030D-6E8A-4147-A177-3AD203B41FA5}">
                      <a16:colId xmlns:a16="http://schemas.microsoft.com/office/drawing/2014/main" val="3196576819"/>
                    </a:ext>
                  </a:extLst>
                </a:gridCol>
                <a:gridCol w="320542">
                  <a:extLst>
                    <a:ext uri="{9D8B030D-6E8A-4147-A177-3AD203B41FA5}">
                      <a16:colId xmlns:a16="http://schemas.microsoft.com/office/drawing/2014/main" val="1631594696"/>
                    </a:ext>
                  </a:extLst>
                </a:gridCol>
                <a:gridCol w="320542">
                  <a:extLst>
                    <a:ext uri="{9D8B030D-6E8A-4147-A177-3AD203B41FA5}">
                      <a16:colId xmlns:a16="http://schemas.microsoft.com/office/drawing/2014/main" val="2907533123"/>
                    </a:ext>
                  </a:extLst>
                </a:gridCol>
                <a:gridCol w="1282166">
                  <a:extLst>
                    <a:ext uri="{9D8B030D-6E8A-4147-A177-3AD203B41FA5}">
                      <a16:colId xmlns:a16="http://schemas.microsoft.com/office/drawing/2014/main" val="2392961023"/>
                    </a:ext>
                  </a:extLst>
                </a:gridCol>
                <a:gridCol w="1282166">
                  <a:extLst>
                    <a:ext uri="{9D8B030D-6E8A-4147-A177-3AD203B41FA5}">
                      <a16:colId xmlns:a16="http://schemas.microsoft.com/office/drawing/2014/main" val="2607650227"/>
                    </a:ext>
                  </a:extLst>
                </a:gridCol>
                <a:gridCol w="320542">
                  <a:extLst>
                    <a:ext uri="{9D8B030D-6E8A-4147-A177-3AD203B41FA5}">
                      <a16:colId xmlns:a16="http://schemas.microsoft.com/office/drawing/2014/main" val="809097901"/>
                    </a:ext>
                  </a:extLst>
                </a:gridCol>
                <a:gridCol w="320542">
                  <a:extLst>
                    <a:ext uri="{9D8B030D-6E8A-4147-A177-3AD203B41FA5}">
                      <a16:colId xmlns:a16="http://schemas.microsoft.com/office/drawing/2014/main" val="763456712"/>
                    </a:ext>
                  </a:extLst>
                </a:gridCol>
                <a:gridCol w="320542">
                  <a:extLst>
                    <a:ext uri="{9D8B030D-6E8A-4147-A177-3AD203B41FA5}">
                      <a16:colId xmlns:a16="http://schemas.microsoft.com/office/drawing/2014/main" val="3292769832"/>
                    </a:ext>
                  </a:extLst>
                </a:gridCol>
                <a:gridCol w="320542">
                  <a:extLst>
                    <a:ext uri="{9D8B030D-6E8A-4147-A177-3AD203B41FA5}">
                      <a16:colId xmlns:a16="http://schemas.microsoft.com/office/drawing/2014/main" val="1004850401"/>
                    </a:ext>
                  </a:extLst>
                </a:gridCol>
                <a:gridCol w="1159682">
                  <a:extLst>
                    <a:ext uri="{9D8B030D-6E8A-4147-A177-3AD203B41FA5}">
                      <a16:colId xmlns:a16="http://schemas.microsoft.com/office/drawing/2014/main" val="2997522008"/>
                    </a:ext>
                  </a:extLst>
                </a:gridCol>
                <a:gridCol w="1159682">
                  <a:extLst>
                    <a:ext uri="{9D8B030D-6E8A-4147-A177-3AD203B41FA5}">
                      <a16:colId xmlns:a16="http://schemas.microsoft.com/office/drawing/2014/main" val="1061828715"/>
                    </a:ext>
                  </a:extLst>
                </a:gridCol>
                <a:gridCol w="1404651">
                  <a:extLst>
                    <a:ext uri="{9D8B030D-6E8A-4147-A177-3AD203B41FA5}">
                      <a16:colId xmlns:a16="http://schemas.microsoft.com/office/drawing/2014/main" val="604905418"/>
                    </a:ext>
                  </a:extLst>
                </a:gridCol>
                <a:gridCol w="1404651">
                  <a:extLst>
                    <a:ext uri="{9D8B030D-6E8A-4147-A177-3AD203B41FA5}">
                      <a16:colId xmlns:a16="http://schemas.microsoft.com/office/drawing/2014/main" val="841527126"/>
                    </a:ext>
                  </a:extLst>
                </a:gridCol>
              </a:tblGrid>
              <a:tr h="190004">
                <a:tc gridSpan="6">
                  <a:txBody>
                    <a:bodyPr/>
                    <a:lstStyle/>
                    <a:p>
                      <a:pPr algn="ctr"/>
                      <a:r>
                        <a:rPr lang="fr-FR" sz="1100" b="1" dirty="0">
                          <a:solidFill>
                            <a:srgbClr val="0F3259"/>
                          </a:solidFill>
                          <a:latin typeface="Arial" panose="020B0604020202020204" pitchFamily="34" charset="0"/>
                          <a:cs typeface="Arial" panose="020B0604020202020204" pitchFamily="34" charset="0"/>
                        </a:rPr>
                        <a:t>Conciliation faite le : </a:t>
                      </a:r>
                      <a:r>
                        <a:rPr lang="fr-FR" sz="1100" dirty="0">
                          <a:solidFill>
                            <a:srgbClr val="0F3259"/>
                          </a:solidFill>
                          <a:latin typeface="Arial" panose="020B0604020202020204" pitchFamily="34" charset="0"/>
                          <a:cs typeface="Arial" panose="020B0604020202020204" pitchFamily="34" charset="0"/>
                        </a:rPr>
                        <a:t>25/06/2024</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Entre*</a:t>
                      </a:r>
                      <a:r>
                        <a:rPr lang="fr-FR" sz="1100" dirty="0">
                          <a:solidFill>
                            <a:srgbClr val="0F3259"/>
                          </a:solidFill>
                          <a:latin typeface="Arial" panose="020B0604020202020204" pitchFamily="34" charset="0"/>
                          <a:cs typeface="Arial" panose="020B0604020202020204" pitchFamily="34" charset="0"/>
                        </a:rPr>
                        <a:t> Dr. Annie</a:t>
                      </a:r>
                      <a:r>
                        <a:rPr lang="fr-FR" sz="1100" baseline="0" dirty="0">
                          <a:solidFill>
                            <a:srgbClr val="0F3259"/>
                          </a:solidFill>
                          <a:latin typeface="Arial" panose="020B0604020202020204" pitchFamily="34" charset="0"/>
                          <a:cs typeface="Arial" panose="020B0604020202020204" pitchFamily="34" charset="0"/>
                        </a:rPr>
                        <a:t> BIOTIQUE </a:t>
                      </a:r>
                      <a:r>
                        <a:rPr lang="fr-FR" sz="1100" b="1" dirty="0">
                          <a:solidFill>
                            <a:srgbClr val="0F3259"/>
                          </a:solidFill>
                          <a:latin typeface="Arial" panose="020B0604020202020204" pitchFamily="34" charset="0"/>
                          <a:cs typeface="Arial" panose="020B0604020202020204" pitchFamily="34" charset="0"/>
                        </a:rPr>
                        <a:t>et** </a:t>
                      </a:r>
                      <a:r>
                        <a:rPr lang="fr-FR" sz="1100" dirty="0">
                          <a:solidFill>
                            <a:srgbClr val="0F3259"/>
                          </a:solidFill>
                          <a:latin typeface="Arial" panose="020B0604020202020204" pitchFamily="34" charset="0"/>
                          <a:cs typeface="Arial" panose="020B0604020202020204" pitchFamily="34" charset="0"/>
                        </a:rPr>
                        <a:t>Dr. Tom</a:t>
                      </a:r>
                      <a:r>
                        <a:rPr lang="fr-FR" sz="1100" baseline="0" dirty="0">
                          <a:solidFill>
                            <a:srgbClr val="0F3259"/>
                          </a:solidFill>
                          <a:latin typeface="Arial" panose="020B0604020202020204" pitchFamily="34" charset="0"/>
                          <a:cs typeface="Arial" panose="020B0604020202020204" pitchFamily="34" charset="0"/>
                        </a:rPr>
                        <a:t> OXINE</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gridSpan="2">
                  <a:txBody>
                    <a:bodyPr/>
                    <a:lstStyle/>
                    <a:p>
                      <a:pPr algn="ctr"/>
                      <a:r>
                        <a:rPr lang="fr-FR" sz="1100" b="1" dirty="0">
                          <a:solidFill>
                            <a:srgbClr val="0F3259"/>
                          </a:solidFill>
                          <a:latin typeface="Arial" panose="020B0604020202020204" pitchFamily="34" charset="0"/>
                          <a:cs typeface="Arial" panose="020B0604020202020204" pitchFamily="34" charset="0"/>
                        </a:rPr>
                        <a:t>Processus</a:t>
                      </a:r>
                      <a:r>
                        <a:rPr lang="fr-FR" sz="1100" b="1" baseline="0" dirty="0">
                          <a:solidFill>
                            <a:srgbClr val="0F3259"/>
                          </a:solidFill>
                          <a:latin typeface="Arial" panose="020B0604020202020204" pitchFamily="34" charset="0"/>
                          <a:cs typeface="Arial" panose="020B0604020202020204" pitchFamily="34" charset="0"/>
                        </a:rPr>
                        <a:t> de conciliation :</a:t>
                      </a:r>
                    </a:p>
                    <a:p>
                      <a:pPr algn="ctr"/>
                      <a:endParaRPr lang="fr-FR" sz="1100" b="1" baseline="0" dirty="0">
                        <a:solidFill>
                          <a:srgbClr val="0F3259"/>
                        </a:solidFill>
                        <a:latin typeface="Arial" panose="020B0604020202020204" pitchFamily="34" charset="0"/>
                        <a:cs typeface="Arial" panose="020B0604020202020204" pitchFamily="34" charset="0"/>
                      </a:endParaRPr>
                    </a:p>
                    <a:p>
                      <a:pPr algn="ctr"/>
                      <a:r>
                        <a:rPr lang="fr-FR" sz="1100" baseline="0" dirty="0">
                          <a:solidFill>
                            <a:srgbClr val="0F3259"/>
                          </a:solidFill>
                          <a:latin typeface="Arial" panose="020B0604020202020204" pitchFamily="34" charset="0"/>
                          <a:cs typeface="Arial" panose="020B0604020202020204" pitchFamily="34" charset="0"/>
                          <a:sym typeface="Wingdings" panose="05000000000000000000" pitchFamily="2" charset="2"/>
                        </a:rPr>
                        <a:t> Proactif      Rétroactif</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hMerge="1">
                  <a:txBody>
                    <a:bodyPr/>
                    <a:lstStyle/>
                    <a:p>
                      <a:endParaRPr lang="fr-FR"/>
                    </a:p>
                  </a:txBody>
                  <a:tcPr/>
                </a:tc>
                <a:extLst>
                  <a:ext uri="{0D108BD9-81ED-4DB2-BD59-A6C34878D82A}">
                    <a16:rowId xmlns:a16="http://schemas.microsoft.com/office/drawing/2014/main" val="124299825"/>
                  </a:ext>
                </a:extLst>
              </a:tr>
              <a:tr h="245887">
                <a:tc gridSpan="6">
                  <a:txBody>
                    <a:bodyPr/>
                    <a:lstStyle/>
                    <a:p>
                      <a:pPr algn="ctr"/>
                      <a:r>
                        <a:rPr lang="fr-FR" sz="1100" b="1" dirty="0">
                          <a:solidFill>
                            <a:srgbClr val="0F3259"/>
                          </a:solidFill>
                          <a:latin typeface="Arial" panose="020B0604020202020204" pitchFamily="34" charset="0"/>
                          <a:cs typeface="Arial" panose="020B0604020202020204" pitchFamily="34" charset="0"/>
                        </a:rPr>
                        <a:t>Bilan</a:t>
                      </a:r>
                      <a:r>
                        <a:rPr lang="fr-FR" sz="1100" b="1" baseline="0" dirty="0">
                          <a:solidFill>
                            <a:srgbClr val="0F3259"/>
                          </a:solidFill>
                          <a:latin typeface="Arial" panose="020B0604020202020204" pitchFamily="34" charset="0"/>
                          <a:cs typeface="Arial" panose="020B0604020202020204" pitchFamily="34" charset="0"/>
                        </a:rPr>
                        <a:t> médicamenteux</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Ordonnance du </a:t>
                      </a:r>
                      <a:r>
                        <a:rPr lang="fr-FR" sz="1100" b="0" dirty="0">
                          <a:solidFill>
                            <a:srgbClr val="0F3259"/>
                          </a:solidFill>
                          <a:latin typeface="Arial" panose="020B0604020202020204" pitchFamily="34" charset="0"/>
                          <a:cs typeface="Arial" panose="020B0604020202020204" pitchFamily="34" charset="0"/>
                        </a:rPr>
                        <a:t>24/06/2024</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pPr algn="l"/>
                      <a:endParaRPr lang="fr-FR" sz="1200" dirty="0"/>
                    </a:p>
                  </a:txBody>
                  <a:tcPr anchor="ctr"/>
                </a:tc>
                <a:tc hMerge="1" vMerge="1">
                  <a:txBody>
                    <a:bodyPr/>
                    <a:lstStyle/>
                    <a:p>
                      <a:endParaRPr lang="fr-FR"/>
                    </a:p>
                  </a:txBody>
                  <a:tcPr/>
                </a:tc>
                <a:extLst>
                  <a:ext uri="{0D108BD9-81ED-4DB2-BD59-A6C34878D82A}">
                    <a16:rowId xmlns:a16="http://schemas.microsoft.com/office/drawing/2014/main" val="487815985"/>
                  </a:ext>
                </a:extLst>
              </a:tr>
              <a:tr h="167650">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Statut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Existence d’une divergence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Divergence Intentionnelle</a:t>
                      </a:r>
                      <a:r>
                        <a:rPr lang="fr-FR" sz="900" baseline="0" dirty="0">
                          <a:solidFill>
                            <a:srgbClr val="0F3259"/>
                          </a:solidFill>
                          <a:latin typeface="Arial" panose="020B0604020202020204" pitchFamily="34" charset="0"/>
                          <a:cs typeface="Arial" panose="020B0604020202020204" pitchFamily="34" charset="0"/>
                        </a:rPr>
                        <a:t> ou Erreur médicamenteuse</a:t>
                      </a: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Décision médiale/</a:t>
                      </a:r>
                    </a:p>
                    <a:p>
                      <a:pPr algn="ctr"/>
                      <a:r>
                        <a:rPr lang="fr-FR" sz="900" dirty="0">
                          <a:solidFill>
                            <a:srgbClr val="0F3259"/>
                          </a:solidFill>
                          <a:latin typeface="Arial" panose="020B0604020202020204" pitchFamily="34" charset="0"/>
                          <a:cs typeface="Arial" panose="020B0604020202020204" pitchFamily="34" charset="0"/>
                        </a:rPr>
                        <a:t>Erreur médicamenteuse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Commentaires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extLst>
                  <a:ext uri="{0D108BD9-81ED-4DB2-BD59-A6C34878D82A}">
                    <a16:rowId xmlns:a16="http://schemas.microsoft.com/office/drawing/2014/main" val="1662086484"/>
                  </a:ext>
                </a:extLst>
              </a:tr>
              <a:tr h="167650">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659662634"/>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170643816"/>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815098195"/>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210698288"/>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Chlorure de potassium (DIFFU-K®), 600 mg, gélule </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 </a:t>
                      </a:r>
                      <a:r>
                        <a:rPr lang="fr-FR" sz="950" dirty="0">
                          <a:solidFill>
                            <a:srgbClr val="FF0000"/>
                          </a:solidFill>
                          <a:latin typeface="Arial Narrow" panose="020B0606020202030204" pitchFamily="34" charset="0"/>
                          <a:cs typeface="Arial" panose="020B0604020202020204" pitchFamily="34" charset="0"/>
                        </a:rPr>
                        <a:t>Arrêté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K+ = 4,5 mM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94115253"/>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DNI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Prescrit le soir au lieu du matin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171450" indent="-171450" algn="ctr">
                        <a:buFont typeface="Wingdings" panose="05000000000000000000" pitchFamily="2" charset="2"/>
                        <a:buChar char="ü"/>
                      </a:pPr>
                      <a:r>
                        <a:rPr lang="fr-FR" sz="950" dirty="0">
                          <a:solidFill>
                            <a:srgbClr val="00B050"/>
                          </a:solidFill>
                          <a:latin typeface="Arial Narrow" panose="020B0606020202030204" pitchFamily="34" charset="0"/>
                          <a:cs typeface="Arial" panose="020B0604020202020204" pitchFamily="34" charset="0"/>
                        </a:rPr>
                        <a:t>Erreur corrigée</a:t>
                      </a:r>
                      <a:r>
                        <a:rPr lang="fr-FR" sz="950" baseline="0" dirty="0">
                          <a:solidFill>
                            <a:srgbClr val="00B050"/>
                          </a:solidFill>
                          <a:latin typeface="Arial Narrow" panose="020B0606020202030204" pitchFamily="34" charset="0"/>
                          <a:cs typeface="Arial" panose="020B0604020202020204" pitchFamily="34" charset="0"/>
                        </a:rPr>
                        <a:t> </a:t>
                      </a:r>
                      <a:endParaRPr lang="fr-FR" sz="950" dirty="0">
                        <a:solidFill>
                          <a:srgbClr val="00B05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711640169"/>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Adaptation</a:t>
                      </a:r>
                      <a:r>
                        <a:rPr lang="fr-FR" sz="950" baseline="0" dirty="0">
                          <a:solidFill>
                            <a:srgbClr val="0F3259"/>
                          </a:solidFill>
                          <a:latin typeface="Arial Narrow" panose="020B0606020202030204" pitchFamily="34" charset="0"/>
                          <a:cs typeface="Arial" panose="020B0604020202020204" pitchFamily="34" charset="0"/>
                        </a:rPr>
                        <a:t> posologie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Poids &lt; 60 Kg</a:t>
                      </a:r>
                    </a:p>
                    <a:p>
                      <a:pPr algn="ctr"/>
                      <a:r>
                        <a:rPr lang="fr-FR" sz="950" dirty="0">
                          <a:solidFill>
                            <a:srgbClr val="0F3259"/>
                          </a:solidFill>
                          <a:latin typeface="Arial Narrow" panose="020B0606020202030204" pitchFamily="34" charset="0"/>
                          <a:cs typeface="Arial" panose="020B0604020202020204" pitchFamily="34" charset="0"/>
                        </a:rPr>
                        <a:t>Âge &gt;</a:t>
                      </a:r>
                      <a:r>
                        <a:rPr lang="fr-FR" sz="950" baseline="0" dirty="0">
                          <a:solidFill>
                            <a:srgbClr val="0F3259"/>
                          </a:solidFill>
                          <a:latin typeface="Arial Narrow" panose="020B0606020202030204" pitchFamily="34" charset="0"/>
                          <a:cs typeface="Arial" panose="020B0604020202020204" pitchFamily="34" charset="0"/>
                        </a:rPr>
                        <a:t> 80 ans</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80522017"/>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123923304"/>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Oméprazole, 20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Pantoprazole, 40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Substitution</a:t>
                      </a:r>
                      <a:r>
                        <a:rPr lang="fr-FR" sz="950" kern="1200" baseline="0" dirty="0">
                          <a:solidFill>
                            <a:srgbClr val="0F3259"/>
                          </a:solidFill>
                          <a:latin typeface="Arial Narrow" panose="020B0606020202030204" pitchFamily="34" charset="0"/>
                          <a:ea typeface="+mn-ea"/>
                          <a:cs typeface="Arial" panose="020B0604020202020204" pitchFamily="34" charset="0"/>
                        </a:rPr>
                        <a:t> ttt hors livret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hors livret, RATD*</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766553655"/>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216362279"/>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691888305"/>
                  </a:ext>
                </a:extLst>
              </a:tr>
              <a:tr h="167650">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74376014"/>
                  </a:ext>
                </a:extLst>
              </a:tr>
              <a:tr h="167650">
                <a:tc rowSpan="2" gridSpan="14">
                  <a:txBody>
                    <a:bodyPr/>
                    <a:lstStyle/>
                    <a:p>
                      <a:pPr algn="l"/>
                      <a:r>
                        <a:rPr lang="fr-FR" sz="950" b="1" dirty="0">
                          <a:solidFill>
                            <a:srgbClr val="0F3259"/>
                          </a:solidFill>
                          <a:latin typeface="Arial Narrow" panose="020B0606020202030204" pitchFamily="34" charset="0"/>
                          <a:cs typeface="Arial" panose="020B0604020202020204" pitchFamily="34" charset="0"/>
                        </a:rPr>
                        <a:t>Sources d’information</a:t>
                      </a:r>
                      <a:r>
                        <a:rPr lang="fr-FR" sz="950" b="1" baseline="0" dirty="0">
                          <a:solidFill>
                            <a:srgbClr val="0F3259"/>
                          </a:solidFill>
                          <a:latin typeface="Arial Narrow" panose="020B0606020202030204" pitchFamily="34" charset="0"/>
                          <a:cs typeface="Arial" panose="020B0604020202020204" pitchFamily="34" charset="0"/>
                        </a:rPr>
                        <a:t> consultées</a:t>
                      </a:r>
                    </a:p>
                    <a:p>
                      <a:pPr algn="l"/>
                      <a:endParaRPr lang="fr-FR" sz="500" b="1" baseline="0" dirty="0">
                        <a:solidFill>
                          <a:srgbClr val="0F3259"/>
                        </a:solidFill>
                        <a:latin typeface="Arial Narrow" panose="020B0606020202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Patient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DPI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Entourage</a:t>
                      </a:r>
                      <a:endPar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Pharmacie d’officine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Ordonnance(s)</a:t>
                      </a:r>
                    </a:p>
                  </a:txBody>
                  <a:tcP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Traitement antérieur ou automédication antérieure</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DI</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EM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041177618"/>
                  </a:ext>
                </a:extLst>
              </a:tr>
              <a:tr h="167650">
                <a:tc gridSpan="14" vMerge="1">
                  <a:txBody>
                    <a:bodyPr/>
                    <a:lstStyle/>
                    <a:p>
                      <a:pPr algn="l"/>
                      <a:endPar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b="1" dirty="0">
                          <a:solidFill>
                            <a:srgbClr val="0F3259"/>
                          </a:solidFill>
                          <a:latin typeface="Arial Narrow" panose="020B0606020202030204" pitchFamily="34" charset="0"/>
                          <a:cs typeface="Arial" panose="020B0604020202020204" pitchFamily="34" charset="0"/>
                        </a:rPr>
                        <a:t>Signature</a:t>
                      </a:r>
                      <a:r>
                        <a:rPr lang="fr-FR" sz="950" b="1" baseline="0" dirty="0">
                          <a:solidFill>
                            <a:srgbClr val="0F3259"/>
                          </a:solidFill>
                          <a:latin typeface="Arial Narrow" panose="020B0606020202030204" pitchFamily="34" charset="0"/>
                          <a:cs typeface="Arial" panose="020B0604020202020204" pitchFamily="34" charset="0"/>
                        </a:rPr>
                        <a:t> Pharmacien</a:t>
                      </a:r>
                    </a:p>
                    <a:p>
                      <a:pPr algn="ctr"/>
                      <a:r>
                        <a:rPr lang="fr-FR" sz="950" baseline="0" dirty="0">
                          <a:solidFill>
                            <a:srgbClr val="0F3259"/>
                          </a:solidFill>
                          <a:latin typeface="Arial Narrow" panose="020B0606020202030204" pitchFamily="34" charset="0"/>
                          <a:cs typeface="Arial" panose="020B0604020202020204" pitchFamily="34" charset="0"/>
                        </a:rPr>
                        <a:t>Dr. A. BIOTIQUE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61497158"/>
                  </a:ext>
                </a:extLst>
              </a:tr>
            </a:tbl>
          </a:graphicData>
        </a:graphic>
      </p:graphicFrame>
      <p:sp>
        <p:nvSpPr>
          <p:cNvPr id="53" name="Rectangle 52"/>
          <p:cNvSpPr/>
          <p:nvPr/>
        </p:nvSpPr>
        <p:spPr>
          <a:xfrm>
            <a:off x="326253" y="6415801"/>
            <a:ext cx="2725949" cy="338554"/>
          </a:xfrm>
          <a:prstGeom prst="rect">
            <a:avLst/>
          </a:prstGeom>
        </p:spPr>
        <p:txBody>
          <a:bodyPr wrap="square">
            <a:spAutoFit/>
          </a:bodyPr>
          <a:lstStyle/>
          <a:p>
            <a:r>
              <a:rPr lang="fr-FR" sz="800" dirty="0"/>
              <a:t>👆 </a:t>
            </a:r>
            <a:r>
              <a:rPr lang="fr-FR" sz="800" dirty="0">
                <a:hlinkClick r:id="rId2"/>
              </a:rPr>
              <a:t>Modèle HAS : « Annexe 4 _ Fiche de conciliation des traitements à l’admission (FCT) (has-sante.fr)</a:t>
            </a:r>
            <a:r>
              <a:rPr lang="fr-FR" sz="800" dirty="0"/>
              <a:t> »</a:t>
            </a:r>
          </a:p>
        </p:txBody>
      </p:sp>
      <p:pic>
        <p:nvPicPr>
          <p:cNvPr id="14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493" y="342050"/>
            <a:ext cx="934613" cy="36657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e 49"/>
          <p:cNvGrpSpPr/>
          <p:nvPr/>
        </p:nvGrpSpPr>
        <p:grpSpPr>
          <a:xfrm>
            <a:off x="3731485" y="5485630"/>
            <a:ext cx="6587232" cy="850184"/>
            <a:chOff x="3678219" y="5485630"/>
            <a:chExt cx="6587232" cy="850184"/>
          </a:xfrm>
        </p:grpSpPr>
        <p:sp>
          <p:nvSpPr>
            <p:cNvPr id="2" name="Rectangle 1"/>
            <p:cNvSpPr/>
            <p:nvPr/>
          </p:nvSpPr>
          <p:spPr>
            <a:xfrm>
              <a:off x="3678219" y="5485630"/>
              <a:ext cx="6587232" cy="85018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grpSp>
          <p:nvGrpSpPr>
            <p:cNvPr id="8" name="Groupe 7"/>
            <p:cNvGrpSpPr/>
            <p:nvPr/>
          </p:nvGrpSpPr>
          <p:grpSpPr>
            <a:xfrm>
              <a:off x="3813419" y="5621453"/>
              <a:ext cx="6332843" cy="578540"/>
              <a:chOff x="3437311" y="5733429"/>
              <a:chExt cx="6332843" cy="578540"/>
            </a:xfrm>
          </p:grpSpPr>
          <p:sp>
            <p:nvSpPr>
              <p:cNvPr id="142" name="ZoneTexte 141">
                <a:hlinkClick r:id="rId4" action="ppaction://hlinksldjump"/>
              </p:cNvPr>
              <p:cNvSpPr txBox="1"/>
              <p:nvPr/>
            </p:nvSpPr>
            <p:spPr>
              <a:xfrm rot="21344903">
                <a:off x="8158866" y="5891894"/>
                <a:ext cx="1611288" cy="261610"/>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1100" dirty="0">
                    <a:sym typeface="Webdings" panose="05030102010509060703" pitchFamily="18" charset="2"/>
                  </a:rPr>
                  <a:t> ETAPE SUIVANTE</a:t>
                </a:r>
                <a:endParaRPr lang="fr-FR" sz="1100" dirty="0"/>
              </a:p>
            </p:txBody>
          </p:sp>
          <p:grpSp>
            <p:nvGrpSpPr>
              <p:cNvPr id="5" name="Groupe 4"/>
              <p:cNvGrpSpPr/>
              <p:nvPr/>
            </p:nvGrpSpPr>
            <p:grpSpPr>
              <a:xfrm>
                <a:off x="3437311" y="5733429"/>
                <a:ext cx="4611498" cy="578540"/>
                <a:chOff x="3437311" y="5733429"/>
                <a:chExt cx="4611498" cy="578540"/>
              </a:xfrm>
            </p:grpSpPr>
            <p:sp>
              <p:nvSpPr>
                <p:cNvPr id="151" name="ZoneTexte 150">
                  <a:hlinkClick r:id="rId5" action="ppaction://hlinksldjump"/>
                </p:cNvPr>
                <p:cNvSpPr txBox="1"/>
                <p:nvPr/>
              </p:nvSpPr>
              <p:spPr>
                <a:xfrm>
                  <a:off x="6548103" y="5733429"/>
                  <a:ext cx="1197850"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biologique</a:t>
                  </a:r>
                  <a:endParaRPr lang="fr-FR" sz="900" dirty="0"/>
                </a:p>
              </p:txBody>
            </p:sp>
            <p:sp>
              <p:nvSpPr>
                <p:cNvPr id="152" name="ZoneTexte 151">
                  <a:hlinkClick r:id="rId6" action="ppaction://hlinksldjump"/>
                </p:cNvPr>
                <p:cNvSpPr txBox="1"/>
                <p:nvPr/>
              </p:nvSpPr>
              <p:spPr>
                <a:xfrm>
                  <a:off x="3437311" y="5733429"/>
                  <a:ext cx="150070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 Retour DPI</a:t>
                  </a:r>
                  <a:endParaRPr lang="fr-FR" sz="900" dirty="0"/>
                </a:p>
              </p:txBody>
            </p:sp>
            <p:sp>
              <p:nvSpPr>
                <p:cNvPr id="153" name="ZoneTexte 152">
                  <a:hlinkClick r:id="rId7" action="ppaction://hlinksldjump"/>
                </p:cNvPr>
                <p:cNvSpPr txBox="1"/>
                <p:nvPr/>
              </p:nvSpPr>
              <p:spPr>
                <a:xfrm>
                  <a:off x="5176359" y="6081137"/>
                  <a:ext cx="1197850"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CR urgences</a:t>
                  </a:r>
                  <a:endParaRPr lang="fr-FR" sz="900" dirty="0"/>
                </a:p>
              </p:txBody>
            </p:sp>
            <p:sp>
              <p:nvSpPr>
                <p:cNvPr id="154" name="ZoneTexte 153">
                  <a:hlinkClick r:id="rId8" action="ppaction://hlinksldjump"/>
                </p:cNvPr>
                <p:cNvSpPr txBox="1"/>
                <p:nvPr/>
              </p:nvSpPr>
              <p:spPr>
                <a:xfrm>
                  <a:off x="5176359" y="5733429"/>
                  <a:ext cx="1197849"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Ordonnance</a:t>
                  </a:r>
                  <a:endParaRPr lang="fr-FR" sz="900" dirty="0"/>
                </a:p>
              </p:txBody>
            </p:sp>
            <p:sp>
              <p:nvSpPr>
                <p:cNvPr id="155" name="ZoneTexte 154">
                  <a:hlinkClick r:id="rId9" action="ppaction://hlinksldjump"/>
                </p:cNvPr>
                <p:cNvSpPr txBox="1"/>
                <p:nvPr/>
              </p:nvSpPr>
              <p:spPr>
                <a:xfrm>
                  <a:off x="6548102" y="6081137"/>
                  <a:ext cx="1500707"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Lettre médecin traitant</a:t>
                  </a:r>
                  <a:endParaRPr lang="fr-FR" sz="900" dirty="0"/>
                </a:p>
              </p:txBody>
            </p:sp>
            <p:sp>
              <p:nvSpPr>
                <p:cNvPr id="162" name="ZoneTexte 161">
                  <a:hlinkClick r:id="rId10" action="ppaction://hlinksldjump"/>
                </p:cNvPr>
                <p:cNvSpPr txBox="1"/>
                <p:nvPr/>
              </p:nvSpPr>
              <p:spPr>
                <a:xfrm>
                  <a:off x="3437313" y="6081137"/>
                  <a:ext cx="1503512" cy="230832"/>
                </a:xfrm>
                <a:prstGeom prst="rect">
                  <a:avLst/>
                </a:prstGeom>
                <a:solidFill>
                  <a:srgbClr val="F0F0F0"/>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900" dirty="0">
                      <a:sym typeface="Webdings" panose="05030102010509060703" pitchFamily="18" charset="2"/>
                    </a:rPr>
                    <a:t>Bilan médicamenteux</a:t>
                  </a:r>
                  <a:endParaRPr lang="fr-FR" sz="900" dirty="0"/>
                </a:p>
              </p:txBody>
            </p:sp>
          </p:grpSp>
        </p:grpSp>
      </p:grpSp>
      <p:sp>
        <p:nvSpPr>
          <p:cNvPr id="51" name="ZoneTexte 50"/>
          <p:cNvSpPr txBox="1"/>
          <p:nvPr/>
        </p:nvSpPr>
        <p:spPr>
          <a:xfrm>
            <a:off x="8318377" y="6538911"/>
            <a:ext cx="3547376" cy="215444"/>
          </a:xfrm>
          <a:prstGeom prst="rect">
            <a:avLst/>
          </a:prstGeom>
          <a:noFill/>
        </p:spPr>
        <p:txBody>
          <a:bodyPr wrap="square" rtlCol="0">
            <a:spAutoFit/>
          </a:bodyPr>
          <a:lstStyle/>
          <a:p>
            <a:pPr algn="r"/>
            <a:r>
              <a:rPr lang="fr-FR" sz="800" dirty="0"/>
              <a:t>* RATD : renouvellement et/ou adaptation thérapeutique directe</a:t>
            </a:r>
          </a:p>
        </p:txBody>
      </p:sp>
      <p:graphicFrame>
        <p:nvGraphicFramePr>
          <p:cNvPr id="19" name="Tableau 18"/>
          <p:cNvGraphicFramePr>
            <a:graphicFrameLocks noGrp="1"/>
          </p:cNvGraphicFramePr>
          <p:nvPr>
            <p:extLst>
              <p:ext uri="{D42A27DB-BD31-4B8C-83A1-F6EECF244321}">
                <p14:modId xmlns:p14="http://schemas.microsoft.com/office/powerpoint/2010/main" val="21861276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857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539494" cy="307777"/>
          </a:xfrm>
          <a:prstGeom prst="rect">
            <a:avLst/>
          </a:prstGeom>
          <a:solidFill>
            <a:schemeClr val="accent1">
              <a:lumMod val="90000"/>
            </a:schemeClr>
          </a:solidFill>
        </p:spPr>
        <p:txBody>
          <a:bodyPr wrap="square" rtlCol="0">
            <a:spAutoFit/>
          </a:bodyPr>
          <a:lstStyle/>
          <a:p>
            <a:r>
              <a:rPr lang="fr-FR" sz="1400" dirty="0"/>
              <a:t>Ordonnance de la patientes, scannée à son arrivée aux urgences.</a:t>
            </a:r>
          </a:p>
        </p:txBody>
      </p:sp>
      <p:sp>
        <p:nvSpPr>
          <p:cNvPr id="283" name="Parchemin vertical 282"/>
          <p:cNvSpPr/>
          <p:nvPr/>
        </p:nvSpPr>
        <p:spPr>
          <a:xfrm>
            <a:off x="326253" y="1284051"/>
            <a:ext cx="8603279" cy="5079289"/>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pPr marL="72000" algn="just"/>
            <a:endParaRPr lang="fr-FR" sz="500" dirty="0"/>
          </a:p>
          <a:p>
            <a:pPr marL="72000" algn="just"/>
            <a:r>
              <a:rPr lang="fr-FR" sz="1200" dirty="0">
                <a:latin typeface="Arial Narrow" panose="020B0606020202030204" pitchFamily="34" charset="0"/>
              </a:rPr>
              <a:t>Madame Lara CÉTAMOL 						Dr. André NALINE</a:t>
            </a:r>
          </a:p>
          <a:p>
            <a:pPr marL="72000" algn="just"/>
            <a:r>
              <a:rPr lang="fr-FR" sz="1200" dirty="0">
                <a:latin typeface="Arial Narrow" panose="020B0606020202030204" pitchFamily="34" charset="0"/>
              </a:rPr>
              <a:t>Sexe : F							Médecin Généraliste</a:t>
            </a:r>
          </a:p>
          <a:p>
            <a:pPr marL="72000" algn="just"/>
            <a:r>
              <a:rPr lang="fr-FR" sz="1200" dirty="0">
                <a:latin typeface="Arial Narrow" panose="020B0606020202030204" pitchFamily="34" charset="0"/>
              </a:rPr>
              <a:t>DDN : 01/01/1943						RPPS : 12345678901</a:t>
            </a:r>
          </a:p>
          <a:p>
            <a:pPr marL="72000" algn="just"/>
            <a:r>
              <a:rPr lang="fr-FR" sz="1200" dirty="0">
                <a:latin typeface="Arial Narrow" panose="020B0606020202030204" pitchFamily="34" charset="0"/>
              </a:rPr>
              <a:t>Poids : 50 kg (01/06/2024)						Téléphone : 01.06.07.08.09</a:t>
            </a:r>
          </a:p>
          <a:p>
            <a:pPr marL="72000" algn="just"/>
            <a:endParaRPr lang="fr-FR" sz="1200" dirty="0">
              <a:latin typeface="Arial Narrow" panose="020B0606020202030204" pitchFamily="34" charset="0"/>
            </a:endParaRPr>
          </a:p>
          <a:p>
            <a:pPr marL="72000" algn="just"/>
            <a:r>
              <a:rPr lang="fr-FR" sz="1200" dirty="0">
                <a:latin typeface="Arial Narrow" panose="020B0606020202030204" pitchFamily="34" charset="0"/>
              </a:rPr>
              <a:t>Marseille, le 01/06/2024</a:t>
            </a:r>
          </a:p>
          <a:p>
            <a:pPr marL="360000" fontAlgn="ctr">
              <a:lnSpc>
                <a:spcPct val="150000"/>
              </a:lnSpc>
            </a:pPr>
            <a:r>
              <a:rPr lang="fr-FR" sz="1200" dirty="0">
                <a:latin typeface="Arial Narrow" panose="020B0606020202030204" pitchFamily="34" charset="0"/>
              </a:rPr>
              <a:t>Metformine, 500 mg, Cp, 1 Cp, par voie orale, 2 fois par jour</a:t>
            </a:r>
          </a:p>
          <a:p>
            <a:pPr marL="360000" fontAlgn="ctr">
              <a:lnSpc>
                <a:spcPct val="150000"/>
              </a:lnSpc>
            </a:pPr>
            <a:r>
              <a:rPr lang="fr-FR" sz="1200" dirty="0">
                <a:latin typeface="Arial Narrow" panose="020B0606020202030204" pitchFamily="34" charset="0"/>
              </a:rPr>
              <a:t>Rosuvastatine/ézétimibe, 20 mg/10mg, gélule, 1 gélule, par voie orale, 1 fois par jour</a:t>
            </a:r>
          </a:p>
          <a:p>
            <a:pPr marL="360000" fontAlgn="ctr">
              <a:lnSpc>
                <a:spcPct val="150000"/>
              </a:lnSpc>
            </a:pPr>
            <a:r>
              <a:rPr lang="fr-FR" sz="1200" dirty="0">
                <a:latin typeface="Arial Narrow" panose="020B0606020202030204" pitchFamily="34" charset="0"/>
              </a:rPr>
              <a:t>Aténolol, 100 mg, Cp, 1 Cp, par voie orale, 1 fois par jour</a:t>
            </a:r>
          </a:p>
          <a:p>
            <a:pPr marL="360000" fontAlgn="ctr">
              <a:lnSpc>
                <a:spcPct val="150000"/>
              </a:lnSpc>
            </a:pPr>
            <a:r>
              <a:rPr lang="fr-FR" sz="1200" dirty="0">
                <a:latin typeface="Arial Narrow" panose="020B0606020202030204" pitchFamily="34" charset="0"/>
              </a:rPr>
              <a:t>Chlorure de potassium (DIFFU-K®), 600 mg, gélule 1 gélule, par voie orale, 1 fois par jour</a:t>
            </a:r>
          </a:p>
          <a:p>
            <a:pPr marL="360000" fontAlgn="ctr">
              <a:lnSpc>
                <a:spcPct val="150000"/>
              </a:lnSpc>
            </a:pPr>
            <a:r>
              <a:rPr lang="fr-FR" sz="1200" dirty="0">
                <a:latin typeface="Arial Narrow" panose="020B0606020202030204" pitchFamily="34" charset="0"/>
              </a:rPr>
              <a:t>Périndopril arginine, 2,5 mg, Cp, 1 Cp, par voie orale, 1 fois par jour</a:t>
            </a:r>
          </a:p>
          <a:p>
            <a:pPr marL="360000" fontAlgn="ctr">
              <a:lnSpc>
                <a:spcPct val="150000"/>
              </a:lnSpc>
            </a:pPr>
            <a:r>
              <a:rPr lang="fr-FR" sz="1200" dirty="0">
                <a:latin typeface="Arial Narrow" panose="020B0606020202030204" pitchFamily="34" charset="0"/>
              </a:rPr>
              <a:t>Apixaban (ELIQUIS®), 5 mg, Cp, 1 Cp, par voie orale, 2 fois par jour</a:t>
            </a:r>
          </a:p>
          <a:p>
            <a:pPr marL="360000" fontAlgn="ctr">
              <a:lnSpc>
                <a:spcPct val="150000"/>
              </a:lnSpc>
            </a:pPr>
            <a:r>
              <a:rPr lang="fr-FR" sz="1200" dirty="0">
                <a:latin typeface="Arial Narrow" panose="020B0606020202030204" pitchFamily="34" charset="0"/>
              </a:rPr>
              <a:t>Trimébutine, 200 mg, Cp, 1 Cp, par voie orale, 3 fois par jour, si besoin</a:t>
            </a:r>
          </a:p>
          <a:p>
            <a:pPr marL="360000" fontAlgn="ctr">
              <a:lnSpc>
                <a:spcPct val="150000"/>
              </a:lnSpc>
            </a:pPr>
            <a:r>
              <a:rPr lang="fr-FR" sz="1200" dirty="0">
                <a:latin typeface="Arial Narrow" panose="020B0606020202030204" pitchFamily="34" charset="0"/>
              </a:rPr>
              <a:t>Oméprazole, 20 mg, Cp, 1 Cp, 1 fois par jour</a:t>
            </a:r>
          </a:p>
          <a:p>
            <a:pPr marL="360000" fontAlgn="ctr">
              <a:lnSpc>
                <a:spcPct val="150000"/>
              </a:lnSpc>
            </a:pPr>
            <a:r>
              <a:rPr lang="fr-FR" sz="1200" dirty="0">
                <a:latin typeface="Arial Narrow" panose="020B0606020202030204" pitchFamily="34" charset="0"/>
              </a:rPr>
              <a:t>Amitriptyline, 25 mg, Cp, 1 Cp, 1 fois par jour</a:t>
            </a:r>
          </a:p>
          <a:p>
            <a:pPr marL="360000" fontAlgn="ctr">
              <a:lnSpc>
                <a:spcPct val="150000"/>
              </a:lnSpc>
            </a:pPr>
            <a:r>
              <a:rPr lang="fr-FR" sz="1200" dirty="0">
                <a:latin typeface="Arial Narrow" panose="020B0606020202030204" pitchFamily="34" charset="0"/>
              </a:rPr>
              <a:t>Solifénacine, 5 mg, Cp, 1 Cp, 1 fois par jour</a:t>
            </a:r>
          </a:p>
          <a:p>
            <a:pPr marL="360000" fontAlgn="ctr">
              <a:lnSpc>
                <a:spcPct val="150000"/>
              </a:lnSpc>
            </a:pPr>
            <a:r>
              <a:rPr lang="fr-FR" sz="1200" dirty="0">
                <a:latin typeface="Arial Narrow" panose="020B0606020202030204" pitchFamily="34" charset="0"/>
              </a:rPr>
              <a:t>Alimémazine, 5 mg, Cp, 1 Cp, 1 fois par jour				              </a:t>
            </a:r>
            <a:r>
              <a:rPr lang="fr-FR" sz="1200" i="1" dirty="0"/>
              <a:t>Dr. A. NALINE</a:t>
            </a:r>
          </a:p>
          <a:p>
            <a:pPr marL="360000" algn="just"/>
            <a:r>
              <a:rPr lang="fr-FR" sz="1200" dirty="0">
                <a:latin typeface="Arial Narrow" panose="020B0606020202030204" pitchFamily="34" charset="0"/>
                <a:ea typeface="CMU Serif Upright Italic" panose="02000603000000000000" pitchFamily="50" charset="0"/>
                <a:cs typeface="CMU Serif Upright Italic" panose="02000603000000000000" pitchFamily="50" charset="0"/>
              </a:rPr>
              <a:t>AR 3X</a:t>
            </a:r>
            <a:r>
              <a:rPr lang="fr-FR" sz="1200" i="1"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r>
              <a:rPr lang="fr-FR" sz="2400" dirty="0">
                <a:latin typeface="Edwardian Script ITC" panose="030303020407070D0804" pitchFamily="66" charset="0"/>
                <a:ea typeface="CMU Serif Upright Italic" panose="02000603000000000000" pitchFamily="50" charset="0"/>
                <a:cs typeface="CMU Serif Upright Italic" panose="02000603000000000000" pitchFamily="50" charset="0"/>
              </a:rPr>
              <a:t>AN </a:t>
            </a:r>
            <a:r>
              <a:rPr lang="fr-FR" sz="2800"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p>
          <a:p>
            <a:pPr algn="ctr"/>
            <a:r>
              <a:rPr lang="fr-FR" sz="1000" i="1" dirty="0">
                <a:latin typeface="Arial Narrow" panose="020B0606020202030204" pitchFamily="34" charset="0"/>
                <a:ea typeface="CMU Serif Upright Italic" panose="02000603000000000000" pitchFamily="50" charset="0"/>
                <a:cs typeface="CMU Serif Upright Italic" panose="02000603000000000000" pitchFamily="50" charset="0"/>
              </a:rPr>
              <a:t>En cas d’urgences, contacter le 15.</a:t>
            </a:r>
            <a:endParaRPr lang="fr-FR" sz="1000" dirty="0">
              <a:latin typeface="Edwardian Script ITC" panose="030303020407070D0804" pitchFamily="66" charset="0"/>
              <a:ea typeface="CMU Serif Upright Italic" panose="02000603000000000000" pitchFamily="50" charset="0"/>
              <a:cs typeface="CMU Serif Upright Italic" panose="02000603000000000000" pitchFamily="50" charset="0"/>
            </a:endParaRPr>
          </a:p>
        </p:txBody>
      </p:sp>
      <p:pic>
        <p:nvPicPr>
          <p:cNvPr id="33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8169" y="1094236"/>
            <a:ext cx="1037578" cy="406961"/>
          </a:xfrm>
          <a:prstGeom prst="rect">
            <a:avLst/>
          </a:prstGeom>
          <a:noFill/>
          <a:extLst>
            <a:ext uri="{909E8E84-426E-40DD-AFC4-6F175D3DCCD1}">
              <a14:hiddenFill xmlns:a14="http://schemas.microsoft.com/office/drawing/2010/main">
                <a:solidFill>
                  <a:srgbClr val="FFFFFF"/>
                </a:solidFill>
              </a14:hiddenFill>
            </a:ext>
          </a:extLst>
        </p:spPr>
      </p:pic>
      <p:sp>
        <p:nvSpPr>
          <p:cNvPr id="192" name="ZoneTexte 191">
            <a:hlinkClick r:id="rId3" action="ppaction://hlinksldjump"/>
          </p:cNvPr>
          <p:cNvSpPr txBox="1"/>
          <p:nvPr/>
        </p:nvSpPr>
        <p:spPr>
          <a:xfrm rot="21414358">
            <a:off x="9617500" y="5896947"/>
            <a:ext cx="174279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200" dirty="0">
                <a:sym typeface="Webdings" panose="05030102010509060703" pitchFamily="18" charset="2"/>
              </a:rPr>
              <a:t> ETAPE SUIVANTE</a:t>
            </a:r>
            <a:endParaRPr lang="fr-FR" sz="1200" dirty="0"/>
          </a:p>
        </p:txBody>
      </p:sp>
      <p:sp>
        <p:nvSpPr>
          <p:cNvPr id="193" name="ZoneTexte 192">
            <a:hlinkClick r:id="rId4" action="ppaction://hlinksldjump"/>
          </p:cNvPr>
          <p:cNvSpPr txBox="1"/>
          <p:nvPr/>
        </p:nvSpPr>
        <p:spPr>
          <a:xfrm>
            <a:off x="9755644" y="3793652"/>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Formulaire CTM</a:t>
            </a:r>
            <a:endParaRPr lang="fr-FR" sz="1000" dirty="0"/>
          </a:p>
        </p:txBody>
      </p:sp>
      <p:sp>
        <p:nvSpPr>
          <p:cNvPr id="194" name="ZoneTexte 193">
            <a:hlinkClick r:id="rId5" action="ppaction://hlinksldjump"/>
          </p:cNvPr>
          <p:cNvSpPr txBox="1"/>
          <p:nvPr/>
        </p:nvSpPr>
        <p:spPr>
          <a:xfrm>
            <a:off x="9578991" y="3217226"/>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médicamenteux</a:t>
            </a:r>
            <a:endParaRPr lang="fr-FR" sz="1000" dirty="0"/>
          </a:p>
        </p:txBody>
      </p:sp>
      <p:sp>
        <p:nvSpPr>
          <p:cNvPr id="195" name="ZoneTexte 194">
            <a:hlinkClick r:id="rId6" action="ppaction://hlinksldjump"/>
          </p:cNvPr>
          <p:cNvSpPr txBox="1"/>
          <p:nvPr/>
        </p:nvSpPr>
        <p:spPr>
          <a:xfrm>
            <a:off x="9755644" y="4370078"/>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CR urgences</a:t>
            </a:r>
            <a:endParaRPr lang="fr-FR" sz="1000" dirty="0"/>
          </a:p>
        </p:txBody>
      </p:sp>
      <p:sp>
        <p:nvSpPr>
          <p:cNvPr id="197" name="ZoneTexte 196">
            <a:hlinkClick r:id="rId7" action="ppaction://hlinksldjump"/>
          </p:cNvPr>
          <p:cNvSpPr txBox="1"/>
          <p:nvPr/>
        </p:nvSpPr>
        <p:spPr>
          <a:xfrm>
            <a:off x="9578991" y="2640800"/>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Lettre médecin traitant</a:t>
            </a:r>
            <a:endParaRPr lang="fr-FR" sz="1000" dirty="0"/>
          </a:p>
        </p:txBody>
      </p:sp>
      <p:sp>
        <p:nvSpPr>
          <p:cNvPr id="198" name="ZoneTexte 197">
            <a:hlinkClick r:id="rId8" action="ppaction://hlinksldjump"/>
          </p:cNvPr>
          <p:cNvSpPr txBox="1"/>
          <p:nvPr/>
        </p:nvSpPr>
        <p:spPr>
          <a:xfrm>
            <a:off x="9755644" y="2076808"/>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 Retour DPI</a:t>
            </a:r>
            <a:endParaRPr lang="fr-FR" sz="1000" dirty="0"/>
          </a:p>
        </p:txBody>
      </p:sp>
      <p:sp>
        <p:nvSpPr>
          <p:cNvPr id="199" name="ZoneTexte 198">
            <a:hlinkClick r:id="rId9" action="ppaction://hlinksldjump"/>
          </p:cNvPr>
          <p:cNvSpPr txBox="1"/>
          <p:nvPr/>
        </p:nvSpPr>
        <p:spPr>
          <a:xfrm>
            <a:off x="9755644" y="4969831"/>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biologique</a:t>
            </a:r>
            <a:endParaRPr lang="fr-FR" sz="1000" dirty="0"/>
          </a:p>
        </p:txBody>
      </p:sp>
      <p:graphicFrame>
        <p:nvGraphicFramePr>
          <p:cNvPr id="13" name="Tableau 12"/>
          <p:cNvGraphicFramePr>
            <a:graphicFrameLocks noGrp="1"/>
          </p:cNvGraphicFramePr>
          <p:nvPr>
            <p:extLst>
              <p:ext uri="{D42A27DB-BD31-4B8C-83A1-F6EECF244321}">
                <p14:modId xmlns:p14="http://schemas.microsoft.com/office/powerpoint/2010/main" val="3856373537"/>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6370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539494" cy="307777"/>
          </a:xfrm>
          <a:prstGeom prst="rect">
            <a:avLst/>
          </a:prstGeom>
          <a:solidFill>
            <a:schemeClr val="accent1"/>
          </a:solidFill>
        </p:spPr>
        <p:txBody>
          <a:bodyPr wrap="square" rtlCol="0">
            <a:spAutoFit/>
          </a:bodyPr>
          <a:lstStyle/>
          <a:p>
            <a:r>
              <a:rPr lang="fr-FR" sz="1400" dirty="0"/>
              <a:t>Lettre du médecin généraliste.</a:t>
            </a:r>
          </a:p>
        </p:txBody>
      </p:sp>
      <p:sp>
        <p:nvSpPr>
          <p:cNvPr id="47" name="Parchemin vertical 46"/>
          <p:cNvSpPr/>
          <p:nvPr/>
        </p:nvSpPr>
        <p:spPr>
          <a:xfrm>
            <a:off x="326253" y="1284051"/>
            <a:ext cx="8649349" cy="5217333"/>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200" b="1" dirty="0"/>
              <a:t>Patiente :</a:t>
            </a:r>
          </a:p>
          <a:p>
            <a:pPr marL="360000"/>
            <a:r>
              <a:rPr lang="fr-FR" sz="1200" dirty="0"/>
              <a:t>Mme Lara CÉTAMOL 					Dr. André NALINE</a:t>
            </a:r>
          </a:p>
          <a:p>
            <a:pPr marL="360000"/>
            <a:r>
              <a:rPr lang="fr-FR" sz="1200" dirty="0"/>
              <a:t>Sexe : F							Médecin Généraliste</a:t>
            </a:r>
          </a:p>
          <a:p>
            <a:pPr marL="360000"/>
            <a:r>
              <a:rPr lang="fr-FR" sz="1200" dirty="0"/>
              <a:t>DDN : 01/01/1943						Le 24/06/2024</a:t>
            </a:r>
          </a:p>
          <a:p>
            <a:pPr algn="ctr">
              <a:lnSpc>
                <a:spcPct val="170000"/>
              </a:lnSpc>
            </a:pPr>
            <a:endParaRPr lang="fr-FR" sz="1200" dirty="0"/>
          </a:p>
          <a:p>
            <a:pPr algn="just">
              <a:lnSpc>
                <a:spcPct val="180000"/>
              </a:lnSpc>
            </a:pPr>
            <a:r>
              <a:rPr lang="fr-FR" sz="1200" dirty="0"/>
              <a:t>		Cher confère,</a:t>
            </a:r>
          </a:p>
          <a:p>
            <a:pPr algn="just">
              <a:lnSpc>
                <a:spcPct val="180000"/>
              </a:lnSpc>
            </a:pPr>
            <a:r>
              <a:rPr lang="fr-FR" sz="1200" dirty="0"/>
              <a:t>		Je vous adresse Mme Lara CÉTAMOL, 81 ans, pour investigations post chutes. Elle est tombée à son domicile dans la nuit du 23 au 24 juin. Elle ne se rappelle pas des circonstances de la chute, c’est son époux qui l’a aidée à se relever après l’avoir entendue crier. D’après ce dernier, son comportement est inhabituel depuis plusieurs jours, il la trouve confuse et agitée. </a:t>
            </a:r>
          </a:p>
          <a:p>
            <a:pPr algn="just">
              <a:lnSpc>
                <a:spcPct val="180000"/>
              </a:lnSpc>
            </a:pPr>
            <a:r>
              <a:rPr lang="fr-FR" sz="1200" dirty="0"/>
              <a:t>Parmi ses antécédents, on note une HTA traitée depuis 20 ans, une ACFA, un diabète de type 2, une hypercholestérolémie. Elle ne présente pas d’allergie notable. Elle est très anxieuse depuis la perte de sa sœur. </a:t>
            </a:r>
          </a:p>
          <a:p>
            <a:pPr algn="just">
              <a:lnSpc>
                <a:spcPct val="180000"/>
              </a:lnSpc>
            </a:pPr>
            <a:r>
              <a:rPr lang="fr-FR" sz="1200" dirty="0"/>
              <a:t>Je joins à ce courrier l’ordonnance de ses traitements habituels,</a:t>
            </a:r>
          </a:p>
          <a:p>
            <a:pPr algn="just">
              <a:lnSpc>
                <a:spcPct val="180000"/>
              </a:lnSpc>
            </a:pPr>
            <a:r>
              <a:rPr lang="fr-FR" sz="1200" dirty="0"/>
              <a:t>Confraternellement,</a:t>
            </a:r>
          </a:p>
          <a:p>
            <a:pPr algn="r">
              <a:lnSpc>
                <a:spcPct val="180000"/>
              </a:lnSpc>
            </a:pPr>
            <a:r>
              <a:rPr lang="fr-FR" sz="1200" dirty="0"/>
              <a:t>		Dr. A. NALINE.</a:t>
            </a:r>
          </a:p>
        </p:txBody>
      </p:sp>
      <p:pic>
        <p:nvPicPr>
          <p:cNvPr id="3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138" y="1702484"/>
            <a:ext cx="1037578" cy="406961"/>
          </a:xfrm>
          <a:prstGeom prst="rect">
            <a:avLst/>
          </a:prstGeom>
          <a:noFill/>
          <a:extLst>
            <a:ext uri="{909E8E84-426E-40DD-AFC4-6F175D3DCCD1}">
              <a14:hiddenFill xmlns:a14="http://schemas.microsoft.com/office/drawing/2010/main">
                <a:solidFill>
                  <a:srgbClr val="FFFFFF"/>
                </a:solidFill>
              </a14:hiddenFill>
            </a:ext>
          </a:extLst>
        </p:spPr>
      </p:pic>
      <p:sp>
        <p:nvSpPr>
          <p:cNvPr id="237" name="ZoneTexte 236">
            <a:hlinkClick r:id="rId3" action="ppaction://hlinksldjump"/>
          </p:cNvPr>
          <p:cNvSpPr txBox="1"/>
          <p:nvPr/>
        </p:nvSpPr>
        <p:spPr>
          <a:xfrm rot="21414358">
            <a:off x="9617500" y="5896947"/>
            <a:ext cx="174279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200" dirty="0">
                <a:sym typeface="Webdings" panose="05030102010509060703" pitchFamily="18" charset="2"/>
              </a:rPr>
              <a:t> ETAPE SUIVANTE</a:t>
            </a:r>
            <a:endParaRPr lang="fr-FR" sz="1200" dirty="0"/>
          </a:p>
        </p:txBody>
      </p:sp>
      <p:sp>
        <p:nvSpPr>
          <p:cNvPr id="238" name="ZoneTexte 237">
            <a:hlinkClick r:id="rId4" action="ppaction://hlinksldjump"/>
          </p:cNvPr>
          <p:cNvSpPr txBox="1"/>
          <p:nvPr/>
        </p:nvSpPr>
        <p:spPr>
          <a:xfrm>
            <a:off x="9755644" y="3812623"/>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Formulaire CTM</a:t>
            </a:r>
            <a:endParaRPr lang="fr-FR" sz="1000" dirty="0"/>
          </a:p>
        </p:txBody>
      </p:sp>
      <p:sp>
        <p:nvSpPr>
          <p:cNvPr id="239" name="ZoneTexte 238">
            <a:hlinkClick r:id="rId5" action="ppaction://hlinksldjump"/>
          </p:cNvPr>
          <p:cNvSpPr txBox="1"/>
          <p:nvPr/>
        </p:nvSpPr>
        <p:spPr>
          <a:xfrm>
            <a:off x="9578991" y="3234018"/>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médicamenteux</a:t>
            </a:r>
            <a:endParaRPr lang="fr-FR" sz="1000" dirty="0"/>
          </a:p>
        </p:txBody>
      </p:sp>
      <p:sp>
        <p:nvSpPr>
          <p:cNvPr id="240" name="ZoneTexte 239">
            <a:hlinkClick r:id="rId6" action="ppaction://hlinksldjump"/>
          </p:cNvPr>
          <p:cNvSpPr txBox="1"/>
          <p:nvPr/>
        </p:nvSpPr>
        <p:spPr>
          <a:xfrm>
            <a:off x="9755644" y="4391228"/>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CR urgences</a:t>
            </a:r>
            <a:endParaRPr lang="fr-FR" sz="1000" dirty="0"/>
          </a:p>
        </p:txBody>
      </p:sp>
      <p:sp>
        <p:nvSpPr>
          <p:cNvPr id="242" name="ZoneTexte 241">
            <a:hlinkClick r:id="rId7" action="ppaction://hlinksldjump"/>
          </p:cNvPr>
          <p:cNvSpPr txBox="1"/>
          <p:nvPr/>
        </p:nvSpPr>
        <p:spPr>
          <a:xfrm>
            <a:off x="9755644" y="2076808"/>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Retour DPI</a:t>
            </a:r>
            <a:endParaRPr lang="fr-FR" sz="1000" dirty="0"/>
          </a:p>
        </p:txBody>
      </p:sp>
      <p:sp>
        <p:nvSpPr>
          <p:cNvPr id="243" name="ZoneTexte 242">
            <a:hlinkClick r:id="rId8" action="ppaction://hlinksldjump"/>
          </p:cNvPr>
          <p:cNvSpPr txBox="1"/>
          <p:nvPr/>
        </p:nvSpPr>
        <p:spPr>
          <a:xfrm>
            <a:off x="9755644" y="4969831"/>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biologique</a:t>
            </a:r>
            <a:endParaRPr lang="fr-FR" sz="1000" dirty="0"/>
          </a:p>
        </p:txBody>
      </p:sp>
      <p:sp>
        <p:nvSpPr>
          <p:cNvPr id="244" name="ZoneTexte 243">
            <a:hlinkClick r:id="rId9" action="ppaction://hlinksldjump"/>
          </p:cNvPr>
          <p:cNvSpPr txBox="1"/>
          <p:nvPr/>
        </p:nvSpPr>
        <p:spPr>
          <a:xfrm>
            <a:off x="9917578" y="2655413"/>
            <a:ext cx="1142637"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Ordonnance</a:t>
            </a:r>
            <a:endParaRPr lang="fr-FR" sz="1000" dirty="0"/>
          </a:p>
        </p:txBody>
      </p:sp>
      <p:graphicFrame>
        <p:nvGraphicFramePr>
          <p:cNvPr id="14" name="Tableau 13"/>
          <p:cNvGraphicFramePr>
            <a:graphicFrameLocks noGrp="1"/>
          </p:cNvGraphicFramePr>
          <p:nvPr>
            <p:extLst>
              <p:ext uri="{D42A27DB-BD31-4B8C-83A1-F6EECF244321}">
                <p14:modId xmlns:p14="http://schemas.microsoft.com/office/powerpoint/2010/main" val="250482433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5" name="ZoneTexte 14"/>
          <p:cNvSpPr txBox="1"/>
          <p:nvPr/>
        </p:nvSpPr>
        <p:spPr>
          <a:xfrm>
            <a:off x="7649100" y="6035446"/>
            <a:ext cx="839822" cy="400110"/>
          </a:xfrm>
          <a:prstGeom prst="rect">
            <a:avLst/>
          </a:prstGeom>
          <a:noFill/>
        </p:spPr>
        <p:txBody>
          <a:bodyPr wrap="square" rtlCol="0">
            <a:spAutoFit/>
          </a:bodyPr>
          <a:lstStyle/>
          <a:p>
            <a:pPr algn="r"/>
            <a:r>
              <a:rPr lang="fr-FR" sz="2000" dirty="0">
                <a:latin typeface="Edwardian Script ITC" panose="030303020407070D0804" pitchFamily="66" charset="0"/>
                <a:ea typeface="CMU Serif Upright Italic" panose="02000603000000000000" pitchFamily="50" charset="0"/>
                <a:cs typeface="CMU Serif Upright Italic" panose="02000603000000000000" pitchFamily="50" charset="0"/>
              </a:rPr>
              <a:t>AN</a:t>
            </a:r>
          </a:p>
        </p:txBody>
      </p:sp>
    </p:spTree>
    <p:extLst>
      <p:ext uri="{BB962C8B-B14F-4D97-AF65-F5344CB8AC3E}">
        <p14:creationId xmlns:p14="http://schemas.microsoft.com/office/powerpoint/2010/main" val="413738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600413" cy="307777"/>
          </a:xfrm>
          <a:prstGeom prst="rect">
            <a:avLst/>
          </a:prstGeom>
          <a:solidFill>
            <a:schemeClr val="accent1"/>
          </a:solidFill>
        </p:spPr>
        <p:txBody>
          <a:bodyPr wrap="square" rtlCol="0">
            <a:spAutoFit/>
          </a:bodyPr>
          <a:lstStyle/>
          <a:p>
            <a:r>
              <a:rPr lang="fr-FR" sz="1400" dirty="0"/>
              <a:t>Compte-rendu des urgences.</a:t>
            </a:r>
          </a:p>
        </p:txBody>
      </p:sp>
      <p:sp>
        <p:nvSpPr>
          <p:cNvPr id="47" name="Parchemin vertical 46"/>
          <p:cNvSpPr/>
          <p:nvPr/>
        </p:nvSpPr>
        <p:spPr>
          <a:xfrm>
            <a:off x="423623" y="1165656"/>
            <a:ext cx="8183051" cy="5243884"/>
          </a:xfrm>
          <a:prstGeom prst="verticalScroll">
            <a:avLst>
              <a:gd name="adj" fmla="val 1663"/>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000" b="1" dirty="0">
                <a:latin typeface="+mj-lt"/>
              </a:rPr>
              <a:t>Patiente :</a:t>
            </a:r>
          </a:p>
          <a:p>
            <a:pPr marL="360000"/>
            <a:r>
              <a:rPr lang="fr-FR" sz="1000" dirty="0">
                <a:latin typeface="+mj-lt"/>
              </a:rPr>
              <a:t>Mme Lara CÉTAMOL 						Dr. Tom OXINE</a:t>
            </a:r>
          </a:p>
          <a:p>
            <a:pPr marL="360000"/>
            <a:r>
              <a:rPr lang="fr-FR" sz="1000" dirty="0">
                <a:latin typeface="+mj-lt"/>
              </a:rPr>
              <a:t>Sexe : F							Médecin Urgentiste</a:t>
            </a:r>
          </a:p>
          <a:p>
            <a:pPr marL="360000"/>
            <a:r>
              <a:rPr lang="fr-FR" sz="1000" dirty="0">
                <a:latin typeface="+mj-lt"/>
              </a:rPr>
              <a:t>DDN : 01/01/1943						Le 24/06/2024</a:t>
            </a:r>
          </a:p>
          <a:p>
            <a:pPr algn="ctr">
              <a:lnSpc>
                <a:spcPct val="120000"/>
              </a:lnSpc>
            </a:pPr>
            <a:endParaRPr lang="fr-FR" sz="300" dirty="0">
              <a:latin typeface="+mj-lt"/>
            </a:endParaRPr>
          </a:p>
          <a:p>
            <a:pPr algn="just">
              <a:lnSpc>
                <a:spcPct val="120000"/>
              </a:lnSpc>
            </a:pPr>
            <a:r>
              <a:rPr lang="fr-FR" sz="1000" b="1" dirty="0">
                <a:latin typeface="+mj-lt"/>
              </a:rPr>
              <a:t>Date et heure d’arrivée </a:t>
            </a:r>
            <a:r>
              <a:rPr lang="fr-FR" sz="1000" dirty="0">
                <a:latin typeface="+mj-lt"/>
              </a:rPr>
              <a:t>: 24/06/2024 à 10h00.</a:t>
            </a:r>
          </a:p>
          <a:p>
            <a:pPr algn="just">
              <a:lnSpc>
                <a:spcPct val="120000"/>
              </a:lnSpc>
            </a:pPr>
            <a:r>
              <a:rPr lang="fr-FR" sz="1000" b="1" dirty="0">
                <a:latin typeface="+mj-lt"/>
              </a:rPr>
              <a:t>Mode d’entrée </a:t>
            </a:r>
            <a:r>
              <a:rPr lang="fr-FR" sz="1000" dirty="0">
                <a:latin typeface="+mj-lt"/>
              </a:rPr>
              <a:t>: pompiers, patiente adressée par son médecin traitant (CF lettre médecin généraliste).</a:t>
            </a:r>
          </a:p>
          <a:p>
            <a:pPr algn="just">
              <a:lnSpc>
                <a:spcPct val="120000"/>
              </a:lnSpc>
            </a:pPr>
            <a:r>
              <a:rPr lang="fr-FR" sz="1000" b="1" dirty="0">
                <a:latin typeface="+mj-lt"/>
              </a:rPr>
              <a:t>Motif d’admission </a:t>
            </a:r>
            <a:r>
              <a:rPr lang="fr-FR" sz="1000" dirty="0">
                <a:latin typeface="+mj-lt"/>
              </a:rPr>
              <a:t>: chute au domicile.</a:t>
            </a:r>
          </a:p>
          <a:p>
            <a:pPr algn="just">
              <a:lnSpc>
                <a:spcPct val="120000"/>
              </a:lnSpc>
            </a:pPr>
            <a:endParaRPr lang="fr-FR" sz="300" dirty="0">
              <a:latin typeface="+mj-lt"/>
            </a:endParaRPr>
          </a:p>
          <a:p>
            <a:pPr algn="just">
              <a:lnSpc>
                <a:spcPct val="120000"/>
              </a:lnSpc>
            </a:pPr>
            <a:r>
              <a:rPr lang="fr-FR" sz="1000" b="1" dirty="0">
                <a:latin typeface="+mj-lt"/>
              </a:rPr>
              <a:t>I – Contexte clinique</a:t>
            </a:r>
          </a:p>
          <a:p>
            <a:pPr algn="just">
              <a:lnSpc>
                <a:spcPct val="120000"/>
              </a:lnSpc>
            </a:pPr>
            <a:r>
              <a:rPr lang="fr-FR" sz="1000" dirty="0">
                <a:latin typeface="+mj-lt"/>
              </a:rPr>
              <a:t>Madame Lara CÉTAMOL, 81 ans, a été admise aux urgences suite à une chute à son domicile. La patiente est polymédiquée et sous anticoagulant pour une fibrillation auriculaire. A son arrivée, elle présentait un état confusionnel.</a:t>
            </a:r>
          </a:p>
          <a:p>
            <a:pPr algn="just">
              <a:lnSpc>
                <a:spcPct val="120000"/>
              </a:lnSpc>
            </a:pPr>
            <a:endParaRPr lang="fr-FR" sz="300" dirty="0">
              <a:latin typeface="+mj-lt"/>
            </a:endParaRPr>
          </a:p>
          <a:p>
            <a:pPr algn="just">
              <a:lnSpc>
                <a:spcPct val="120000"/>
              </a:lnSpc>
            </a:pPr>
            <a:r>
              <a:rPr lang="fr-FR" sz="1000" b="1" dirty="0">
                <a:latin typeface="+mj-lt"/>
              </a:rPr>
              <a:t>II – Antécédents médicaux</a:t>
            </a:r>
          </a:p>
          <a:p>
            <a:pPr algn="just">
              <a:lnSpc>
                <a:spcPct val="120000"/>
              </a:lnSpc>
            </a:pPr>
            <a:r>
              <a:rPr lang="fr-FR" sz="1000" dirty="0">
                <a:latin typeface="+mj-lt"/>
              </a:rPr>
              <a:t>HTA, DT2 (metformine), AFCA (ELIQUIS®), hypercholestérolémie, anxiété, CKD 44. Allergies : aucune connue.</a:t>
            </a:r>
          </a:p>
          <a:p>
            <a:pPr algn="just">
              <a:lnSpc>
                <a:spcPct val="120000"/>
              </a:lnSpc>
            </a:pPr>
            <a:endParaRPr lang="fr-FR" sz="300" dirty="0">
              <a:latin typeface="+mj-lt"/>
            </a:endParaRPr>
          </a:p>
          <a:p>
            <a:pPr algn="just">
              <a:lnSpc>
                <a:spcPct val="120000"/>
              </a:lnSpc>
            </a:pPr>
            <a:r>
              <a:rPr lang="fr-FR" sz="1000" b="1" dirty="0">
                <a:latin typeface="+mj-lt"/>
              </a:rPr>
              <a:t>III – Examen clinique</a:t>
            </a:r>
          </a:p>
          <a:p>
            <a:pPr algn="just">
              <a:lnSpc>
                <a:spcPct val="120000"/>
              </a:lnSpc>
            </a:pPr>
            <a:r>
              <a:rPr lang="fr-FR" sz="1000" b="1" dirty="0">
                <a:latin typeface="+mj-lt"/>
              </a:rPr>
              <a:t>Conscience</a:t>
            </a:r>
            <a:r>
              <a:rPr lang="fr-FR" sz="1000" dirty="0">
                <a:latin typeface="+mj-lt"/>
              </a:rPr>
              <a:t> : patiente confuse à l’arrivée, agitée. 1 comprimé d’alprazolam 0,25 mg donné.</a:t>
            </a:r>
          </a:p>
          <a:p>
            <a:pPr algn="just">
              <a:lnSpc>
                <a:spcPct val="120000"/>
              </a:lnSpc>
            </a:pPr>
            <a:r>
              <a:rPr lang="fr-FR" sz="1000" dirty="0">
                <a:latin typeface="+mj-lt"/>
              </a:rPr>
              <a:t>Poids : 48 kg – Taille : 1,62 m – IMC : 18,3 kg/m² (24/06/2024). - 2 Kg depuis le 01/06/2024 (CF poids ordo médecin traitant).</a:t>
            </a:r>
          </a:p>
          <a:p>
            <a:pPr algn="just">
              <a:lnSpc>
                <a:spcPct val="120000"/>
              </a:lnSpc>
            </a:pPr>
            <a:r>
              <a:rPr lang="fr-FR" sz="1000" dirty="0">
                <a:latin typeface="+mj-lt"/>
              </a:rPr>
              <a:t>Paramètres vitaux : Tension artérielle : 140/70 mmHg, fréquence cardiaque : 80 bpm, régulière. Température : 36,8°C. Sat O</a:t>
            </a:r>
            <a:r>
              <a:rPr lang="fr-FR" sz="1000" baseline="-25000" dirty="0">
                <a:latin typeface="+mj-lt"/>
              </a:rPr>
              <a:t>2</a:t>
            </a:r>
            <a:r>
              <a:rPr lang="fr-FR" sz="1000" dirty="0">
                <a:latin typeface="+mj-lt"/>
              </a:rPr>
              <a:t> : 97%.</a:t>
            </a:r>
          </a:p>
          <a:p>
            <a:pPr algn="just">
              <a:lnSpc>
                <a:spcPct val="120000"/>
              </a:lnSpc>
            </a:pPr>
            <a:r>
              <a:rPr lang="fr-FR" sz="1000" dirty="0">
                <a:latin typeface="+mj-lt"/>
              </a:rPr>
              <a:t>Examen musculo-squelettique : pas de fracture apparente, hématomes mineurs sur les membres inférieurs.</a:t>
            </a:r>
          </a:p>
          <a:p>
            <a:pPr algn="just">
              <a:lnSpc>
                <a:spcPct val="120000"/>
              </a:lnSpc>
            </a:pPr>
            <a:endParaRPr lang="fr-FR" sz="300" dirty="0">
              <a:latin typeface="+mj-lt"/>
            </a:endParaRPr>
          </a:p>
          <a:p>
            <a:pPr algn="just">
              <a:lnSpc>
                <a:spcPct val="120000"/>
              </a:lnSpc>
            </a:pPr>
            <a:r>
              <a:rPr lang="fr-FR" sz="1000" b="1" dirty="0">
                <a:latin typeface="+mj-lt"/>
              </a:rPr>
              <a:t>IV – Examens complémentaires</a:t>
            </a:r>
          </a:p>
          <a:p>
            <a:pPr algn="just">
              <a:lnSpc>
                <a:spcPct val="120000"/>
              </a:lnSpc>
            </a:pPr>
            <a:r>
              <a:rPr lang="fr-FR" sz="1000" dirty="0">
                <a:latin typeface="+mj-lt"/>
              </a:rPr>
              <a:t>Biologie : CKD = 44. Imagerie : radiographie thoracique normale. Scanner cérébral : pas de saignement intracrânien ni d'AVC récent. ECG sans particularité.</a:t>
            </a:r>
          </a:p>
          <a:p>
            <a:pPr algn="just">
              <a:lnSpc>
                <a:spcPct val="120000"/>
              </a:lnSpc>
            </a:pPr>
            <a:endParaRPr lang="fr-FR" sz="300" dirty="0">
              <a:latin typeface="+mj-lt"/>
            </a:endParaRPr>
          </a:p>
          <a:p>
            <a:pPr algn="just">
              <a:lnSpc>
                <a:spcPct val="120000"/>
              </a:lnSpc>
            </a:pPr>
            <a:r>
              <a:rPr lang="fr-FR" sz="1000" b="1" dirty="0">
                <a:latin typeface="+mj-lt"/>
              </a:rPr>
              <a:t>V – Coordination des soins – décision médicale</a:t>
            </a:r>
          </a:p>
          <a:p>
            <a:pPr algn="just">
              <a:lnSpc>
                <a:spcPct val="120000"/>
              </a:lnSpc>
            </a:pPr>
            <a:r>
              <a:rPr lang="fr-FR" sz="1000" dirty="0">
                <a:latin typeface="+mj-lt"/>
              </a:rPr>
              <a:t>Patiente conciliée, divergences discutées et traitements adaptés (arrêt DIFFU-K®, adaptation posologie apixaban).</a:t>
            </a:r>
          </a:p>
          <a:p>
            <a:pPr algn="just">
              <a:lnSpc>
                <a:spcPct val="120000"/>
              </a:lnSpc>
            </a:pPr>
            <a:r>
              <a:rPr lang="fr-FR" sz="1000" dirty="0">
                <a:latin typeface="+mj-lt"/>
              </a:rPr>
              <a:t>Intervention pharmaceutique : amitriptyline et alimémazine inappropriés chez le sujet âgé. Ttt suspendus.</a:t>
            </a:r>
          </a:p>
          <a:p>
            <a:pPr algn="just">
              <a:lnSpc>
                <a:spcPct val="120000"/>
              </a:lnSpc>
            </a:pPr>
            <a:r>
              <a:rPr lang="fr-FR" sz="1000" dirty="0">
                <a:latin typeface="+mj-lt"/>
              </a:rPr>
              <a:t>En raison de l'état confusionnel et de la suspicion d'une cause iatrogène liée à la polymédication, la décision a été prise d'hospitaliser Madame Lara CÉTAMOL dans le service de gériatrie du Dr. P. Gabaline pour des investigations plus poussées.</a:t>
            </a:r>
          </a:p>
        </p:txBody>
      </p:sp>
      <p:pic>
        <p:nvPicPr>
          <p:cNvPr id="41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9940" y="299986"/>
            <a:ext cx="791720" cy="310530"/>
          </a:xfrm>
          <a:prstGeom prst="rect">
            <a:avLst/>
          </a:prstGeom>
          <a:noFill/>
          <a:extLst>
            <a:ext uri="{909E8E84-426E-40DD-AFC4-6F175D3DCCD1}">
              <a14:hiddenFill xmlns:a14="http://schemas.microsoft.com/office/drawing/2010/main">
                <a:solidFill>
                  <a:srgbClr val="FFFFFF"/>
                </a:solidFill>
              </a14:hiddenFill>
            </a:ext>
          </a:extLst>
        </p:spPr>
      </p:pic>
      <p:sp>
        <p:nvSpPr>
          <p:cNvPr id="419" name="ZoneTexte 418">
            <a:hlinkClick r:id="rId3" action="ppaction://hlinksldjump"/>
          </p:cNvPr>
          <p:cNvSpPr txBox="1"/>
          <p:nvPr/>
        </p:nvSpPr>
        <p:spPr>
          <a:xfrm rot="21414358">
            <a:off x="9617500" y="5896947"/>
            <a:ext cx="174279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200" dirty="0">
                <a:sym typeface="Webdings" panose="05030102010509060703" pitchFamily="18" charset="2"/>
              </a:rPr>
              <a:t> ETAPE SUIVANTE</a:t>
            </a:r>
            <a:endParaRPr lang="fr-FR" sz="1200" dirty="0"/>
          </a:p>
        </p:txBody>
      </p:sp>
      <p:sp>
        <p:nvSpPr>
          <p:cNvPr id="420" name="ZoneTexte 419">
            <a:hlinkClick r:id="rId4" action="ppaction://hlinksldjump"/>
          </p:cNvPr>
          <p:cNvSpPr txBox="1"/>
          <p:nvPr/>
        </p:nvSpPr>
        <p:spPr>
          <a:xfrm>
            <a:off x="9755644" y="3812623"/>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Formulaire CTM</a:t>
            </a:r>
            <a:endParaRPr lang="fr-FR" sz="1000" dirty="0"/>
          </a:p>
        </p:txBody>
      </p:sp>
      <p:sp>
        <p:nvSpPr>
          <p:cNvPr id="421" name="ZoneTexte 420">
            <a:hlinkClick r:id="rId5" action="ppaction://hlinksldjump"/>
          </p:cNvPr>
          <p:cNvSpPr txBox="1"/>
          <p:nvPr/>
        </p:nvSpPr>
        <p:spPr>
          <a:xfrm>
            <a:off x="9578991" y="3234018"/>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médicamenteux</a:t>
            </a:r>
            <a:endParaRPr lang="fr-FR" sz="1000" dirty="0"/>
          </a:p>
        </p:txBody>
      </p:sp>
      <p:sp>
        <p:nvSpPr>
          <p:cNvPr id="423" name="ZoneTexte 422">
            <a:hlinkClick r:id="rId6" action="ppaction://hlinksldjump"/>
          </p:cNvPr>
          <p:cNvSpPr txBox="1"/>
          <p:nvPr/>
        </p:nvSpPr>
        <p:spPr>
          <a:xfrm>
            <a:off x="9578991" y="2655413"/>
            <a:ext cx="1819814"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Lettre médecin traitant</a:t>
            </a:r>
            <a:endParaRPr lang="fr-FR" sz="1000" dirty="0"/>
          </a:p>
        </p:txBody>
      </p:sp>
      <p:sp>
        <p:nvSpPr>
          <p:cNvPr id="424" name="ZoneTexte 423">
            <a:hlinkClick r:id="rId7" action="ppaction://hlinksldjump"/>
          </p:cNvPr>
          <p:cNvSpPr txBox="1"/>
          <p:nvPr/>
        </p:nvSpPr>
        <p:spPr>
          <a:xfrm>
            <a:off x="9755644" y="2076808"/>
            <a:ext cx="1466508"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 Retour DPI</a:t>
            </a:r>
            <a:endParaRPr lang="fr-FR" sz="1000" dirty="0"/>
          </a:p>
        </p:txBody>
      </p:sp>
      <p:sp>
        <p:nvSpPr>
          <p:cNvPr id="425" name="ZoneTexte 424">
            <a:hlinkClick r:id="rId8" action="ppaction://hlinksldjump"/>
          </p:cNvPr>
          <p:cNvSpPr txBox="1"/>
          <p:nvPr/>
        </p:nvSpPr>
        <p:spPr>
          <a:xfrm>
            <a:off x="9755644" y="4969831"/>
            <a:ext cx="1466509"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Bilan biologique</a:t>
            </a:r>
            <a:endParaRPr lang="fr-FR" sz="1000" dirty="0"/>
          </a:p>
        </p:txBody>
      </p:sp>
      <p:sp>
        <p:nvSpPr>
          <p:cNvPr id="426" name="ZoneTexte 425">
            <a:hlinkClick r:id="rId9" action="ppaction://hlinksldjump"/>
          </p:cNvPr>
          <p:cNvSpPr txBox="1"/>
          <p:nvPr/>
        </p:nvSpPr>
        <p:spPr>
          <a:xfrm>
            <a:off x="9917578" y="4391228"/>
            <a:ext cx="1142637" cy="246221"/>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p>
            <a:pPr algn="ctr"/>
            <a:r>
              <a:rPr lang="fr-FR" sz="1000" dirty="0">
                <a:sym typeface="Webdings" panose="05030102010509060703" pitchFamily="18" charset="2"/>
              </a:rPr>
              <a:t>Ordonnance</a:t>
            </a:r>
            <a:endParaRPr lang="fr-FR" sz="1000" dirty="0"/>
          </a:p>
        </p:txBody>
      </p:sp>
      <p:graphicFrame>
        <p:nvGraphicFramePr>
          <p:cNvPr id="13" name="Tableau 12"/>
          <p:cNvGraphicFramePr>
            <a:graphicFrameLocks noGrp="1"/>
          </p:cNvGraphicFramePr>
          <p:nvPr>
            <p:extLst>
              <p:ext uri="{D42A27DB-BD31-4B8C-83A1-F6EECF244321}">
                <p14:modId xmlns:p14="http://schemas.microsoft.com/office/powerpoint/2010/main" val="217026949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221738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1EAE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1EAE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895;p112"/>
          <p:cNvSpPr/>
          <p:nvPr/>
        </p:nvSpPr>
        <p:spPr>
          <a:xfrm rot="9690404">
            <a:off x="73077" y="1987423"/>
            <a:ext cx="4170433" cy="5264004"/>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chemeClr val="accent1">
              <a:lumMod val="60000"/>
              <a:lumOff val="40000"/>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ZoneTexte 3"/>
          <p:cNvSpPr txBox="1"/>
          <p:nvPr/>
        </p:nvSpPr>
        <p:spPr>
          <a:xfrm>
            <a:off x="2242752" y="1856336"/>
            <a:ext cx="7706496" cy="646331"/>
          </a:xfrm>
          <a:prstGeom prst="rect">
            <a:avLst/>
          </a:prstGeom>
          <a:noFill/>
        </p:spPr>
        <p:txBody>
          <a:bodyPr wrap="square" rtlCol="0">
            <a:spAutoFit/>
          </a:bodyPr>
          <a:lstStyle/>
          <a:p>
            <a:pPr algn="ctr"/>
            <a:r>
              <a:rPr lang="fr-FR" dirty="0"/>
              <a:t>Avez-vous recueilli toutes les informations que vous pensez utiles sur votre fiche de recueil de données ?</a:t>
            </a:r>
          </a:p>
        </p:txBody>
      </p:sp>
      <p:sp>
        <p:nvSpPr>
          <p:cNvPr id="5" name="ZoneTexte 4">
            <a:hlinkClick r:id="rId2" action="ppaction://hlinksldjump"/>
          </p:cNvPr>
          <p:cNvSpPr txBox="1"/>
          <p:nvPr/>
        </p:nvSpPr>
        <p:spPr>
          <a:xfrm>
            <a:off x="4279557" y="3461544"/>
            <a:ext cx="3632886" cy="338554"/>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algn="ctr"/>
            <a:r>
              <a:rPr lang="fr-FR" dirty="0"/>
              <a:t>✔ </a:t>
            </a:r>
            <a:r>
              <a:rPr lang="fr-FR" dirty="0">
                <a:solidFill>
                  <a:schemeClr val="tx1"/>
                </a:solidFill>
              </a:rPr>
              <a:t>Oui, je passe à l’étape suivante.</a:t>
            </a:r>
          </a:p>
        </p:txBody>
      </p:sp>
      <p:sp>
        <p:nvSpPr>
          <p:cNvPr id="6" name="ZoneTexte 5">
            <a:hlinkClick r:id="rId3" action="ppaction://hlinksldjump"/>
          </p:cNvPr>
          <p:cNvSpPr txBox="1"/>
          <p:nvPr/>
        </p:nvSpPr>
        <p:spPr>
          <a:xfrm>
            <a:off x="4279557" y="4397627"/>
            <a:ext cx="3632886" cy="338554"/>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algn="ctr"/>
            <a:r>
              <a:rPr lang="fr-FR" dirty="0">
                <a:solidFill>
                  <a:schemeClr val="accent3">
                    <a:lumMod val="50000"/>
                  </a:schemeClr>
                </a:solidFill>
              </a:rPr>
              <a:t>❌</a:t>
            </a:r>
            <a:r>
              <a:rPr lang="fr-FR" dirty="0"/>
              <a:t> </a:t>
            </a:r>
            <a:r>
              <a:rPr lang="fr-FR" dirty="0">
                <a:solidFill>
                  <a:schemeClr val="tx1"/>
                </a:solidFill>
              </a:rPr>
              <a:t>Non, je retourne sur le DPI.</a:t>
            </a:r>
          </a:p>
        </p:txBody>
      </p:sp>
      <p:pic>
        <p:nvPicPr>
          <p:cNvPr id="63"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6606" y="58114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au 13"/>
          <p:cNvGraphicFramePr>
            <a:graphicFrameLocks noGrp="1"/>
          </p:cNvGraphicFramePr>
          <p:nvPr>
            <p:extLst>
              <p:ext uri="{D42A27DB-BD31-4B8C-83A1-F6EECF244321}">
                <p14:modId xmlns:p14="http://schemas.microsoft.com/office/powerpoint/2010/main" val="178352340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2" name="Groupe 1"/>
          <p:cNvGrpSpPr/>
          <p:nvPr/>
        </p:nvGrpSpPr>
        <p:grpSpPr>
          <a:xfrm>
            <a:off x="318335" y="3066159"/>
            <a:ext cx="2651836" cy="3791841"/>
            <a:chOff x="190321" y="2709293"/>
            <a:chExt cx="2901411" cy="4148707"/>
          </a:xfrm>
        </p:grpSpPr>
        <p:grpSp>
          <p:nvGrpSpPr>
            <p:cNvPr id="55" name="Groupe 54"/>
            <p:cNvGrpSpPr/>
            <p:nvPr/>
          </p:nvGrpSpPr>
          <p:grpSpPr>
            <a:xfrm>
              <a:off x="190321" y="3378302"/>
              <a:ext cx="935824" cy="935746"/>
              <a:chOff x="3569196" y="1356059"/>
              <a:chExt cx="935824" cy="935746"/>
            </a:xfrm>
          </p:grpSpPr>
          <p:sp>
            <p:nvSpPr>
              <p:cNvPr id="56"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rgbClr val="56B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roupe 14"/>
            <p:cNvGrpSpPr/>
            <p:nvPr/>
          </p:nvGrpSpPr>
          <p:grpSpPr>
            <a:xfrm>
              <a:off x="876246" y="2709293"/>
              <a:ext cx="2215486" cy="4148707"/>
              <a:chOff x="3995936" y="498026"/>
              <a:chExt cx="3396343" cy="6359974"/>
            </a:xfrm>
          </p:grpSpPr>
          <p:sp>
            <p:nvSpPr>
              <p:cNvPr id="16" name="Forme libre 15"/>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orme libre 16"/>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orme libre 17"/>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orme libre 18"/>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0" name="Connecteur droit 19"/>
              <p:cNvCxnSpPr>
                <a:stCxn id="17" idx="21"/>
                <a:endCxn id="17"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7" idx="1"/>
                <a:endCxn id="17"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18"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9" idx="6"/>
                <a:endCxn id="19"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4" name="Groupe 112"/>
              <p:cNvGrpSpPr/>
              <p:nvPr/>
            </p:nvGrpSpPr>
            <p:grpSpPr>
              <a:xfrm>
                <a:off x="4572000" y="498026"/>
                <a:ext cx="2304256" cy="2947769"/>
                <a:chOff x="4572000" y="498026"/>
                <a:chExt cx="2304256" cy="2947769"/>
              </a:xfrm>
            </p:grpSpPr>
            <p:grpSp>
              <p:nvGrpSpPr>
                <p:cNvPr id="28" name="Groupe 88"/>
                <p:cNvGrpSpPr/>
                <p:nvPr/>
              </p:nvGrpSpPr>
              <p:grpSpPr>
                <a:xfrm>
                  <a:off x="4572000" y="498026"/>
                  <a:ext cx="2304256" cy="2947769"/>
                  <a:chOff x="4572000" y="498026"/>
                  <a:chExt cx="2304256" cy="2947769"/>
                </a:xfrm>
              </p:grpSpPr>
              <p:grpSp>
                <p:nvGrpSpPr>
                  <p:cNvPr id="31" name="Groupe 87"/>
                  <p:cNvGrpSpPr/>
                  <p:nvPr/>
                </p:nvGrpSpPr>
                <p:grpSpPr>
                  <a:xfrm>
                    <a:off x="4860032" y="1052736"/>
                    <a:ext cx="1732280" cy="2376264"/>
                    <a:chOff x="4860032" y="1052736"/>
                    <a:chExt cx="1732280" cy="2376264"/>
                  </a:xfrm>
                </p:grpSpPr>
                <p:sp>
                  <p:nvSpPr>
                    <p:cNvPr id="52" name="Forme libre 51"/>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53" name="Groupe 77"/>
                    <p:cNvGrpSpPr/>
                    <p:nvPr/>
                  </p:nvGrpSpPr>
                  <p:grpSpPr>
                    <a:xfrm>
                      <a:off x="5366132" y="2276872"/>
                      <a:ext cx="720080" cy="144016"/>
                      <a:chOff x="5364088" y="2276872"/>
                      <a:chExt cx="720080" cy="144016"/>
                    </a:xfrm>
                  </p:grpSpPr>
                  <p:sp>
                    <p:nvSpPr>
                      <p:cNvPr id="67" name="Organigramme : Connecteur 66"/>
                      <p:cNvSpPr/>
                      <p:nvPr/>
                    </p:nvSpPr>
                    <p:spPr>
                      <a:xfrm>
                        <a:off x="5364088" y="2276872"/>
                        <a:ext cx="144016" cy="144016"/>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Organigramme : Connecteur 67"/>
                      <p:cNvSpPr/>
                      <p:nvPr/>
                    </p:nvSpPr>
                    <p:spPr>
                      <a:xfrm>
                        <a:off x="5940152" y="2276872"/>
                        <a:ext cx="144016" cy="144016"/>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4" name="Forme libre 63"/>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32" name="Groupe 86"/>
                  <p:cNvGrpSpPr/>
                  <p:nvPr/>
                </p:nvGrpSpPr>
                <p:grpSpPr>
                  <a:xfrm>
                    <a:off x="4572000" y="498026"/>
                    <a:ext cx="2304256" cy="2947769"/>
                    <a:chOff x="4572000" y="498026"/>
                    <a:chExt cx="2304256" cy="2947769"/>
                  </a:xfrm>
                </p:grpSpPr>
                <p:sp>
                  <p:nvSpPr>
                    <p:cNvPr id="33" name="Forme libre 32"/>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Forme libre 35"/>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 name="Forme libre 38"/>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Forme libre 39"/>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1" name="Forme libre 40"/>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 name="Forme libre 41"/>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3" name="Forme libre 42"/>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 name="Forme libre 43"/>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5" name="Forme libre 44"/>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 name="Forme libre 45"/>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8" name="Forme libre 47"/>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9" name="Forme libre 48"/>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0" name="Forme libre 49"/>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1" name="Forme libre 50"/>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29" name="Forme libre 28"/>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5" name="Groupe 116"/>
              <p:cNvGrpSpPr/>
              <p:nvPr/>
            </p:nvGrpSpPr>
            <p:grpSpPr>
              <a:xfrm rot="381936">
                <a:off x="5322849" y="4255193"/>
                <a:ext cx="648072" cy="591058"/>
                <a:chOff x="7380312" y="2721443"/>
                <a:chExt cx="648072" cy="591058"/>
              </a:xfrm>
            </p:grpSpPr>
            <p:sp>
              <p:nvSpPr>
                <p:cNvPr id="26" name="Forme libre 25"/>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7" name="Forme libre 26"/>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07" name="Forme libre 106"/>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8" name="Croix 107"/>
          <p:cNvSpPr/>
          <p:nvPr/>
        </p:nvSpPr>
        <p:spPr>
          <a:xfrm rot="615605">
            <a:off x="2446646" y="5578145"/>
            <a:ext cx="125726" cy="125726"/>
          </a:xfrm>
          <a:prstGeom prst="plus">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66270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8" name="Connecteur droit avec flèche 47"/>
          <p:cNvCxnSpPr>
            <a:endCxn id="31" idx="0"/>
          </p:cNvCxnSpPr>
          <p:nvPr/>
        </p:nvCxnSpPr>
        <p:spPr>
          <a:xfrm>
            <a:off x="3643800" y="2960411"/>
            <a:ext cx="0" cy="749113"/>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alpha val="5019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ZoneTexte 6"/>
          <p:cNvSpPr txBox="1"/>
          <p:nvPr/>
        </p:nvSpPr>
        <p:spPr>
          <a:xfrm>
            <a:off x="2704184" y="1146381"/>
            <a:ext cx="6783632" cy="338554"/>
          </a:xfrm>
          <a:prstGeom prst="rect">
            <a:avLst/>
          </a:prstGeom>
          <a:noFill/>
        </p:spPr>
        <p:txBody>
          <a:bodyPr wrap="square" rtlCol="0">
            <a:spAutoFit/>
          </a:bodyPr>
          <a:lstStyle/>
          <a:p>
            <a:pPr algn="ctr"/>
            <a:r>
              <a:rPr lang="fr-FR" sz="1600" dirty="0"/>
              <a:t>Vous consultez maintenant la prescription réalisée sur le LAP-LAD.</a:t>
            </a:r>
          </a:p>
        </p:txBody>
      </p:sp>
      <p:pic>
        <p:nvPicPr>
          <p:cNvPr id="2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6606" y="536755"/>
            <a:ext cx="1118789" cy="438814"/>
          </a:xfrm>
          <a:prstGeom prst="rect">
            <a:avLst/>
          </a:prstGeom>
          <a:noFill/>
          <a:extLst>
            <a:ext uri="{909E8E84-426E-40DD-AFC4-6F175D3DCCD1}">
              <a14:hiddenFill xmlns:a14="http://schemas.microsoft.com/office/drawing/2010/main">
                <a:solidFill>
                  <a:srgbClr val="FFFFFF"/>
                </a:solidFill>
              </a14:hiddenFill>
            </a:ext>
          </a:extLst>
        </p:spPr>
      </p:pic>
      <p:sp>
        <p:nvSpPr>
          <p:cNvPr id="26" name="Bouton d'action : Précédent 25">
            <a:hlinkClick r:id="rId3" action="ppaction://hlinksldjump" highlightClick="1"/>
          </p:cNvPr>
          <p:cNvSpPr/>
          <p:nvPr/>
        </p:nvSpPr>
        <p:spPr>
          <a:xfrm>
            <a:off x="2725076" y="5996503"/>
            <a:ext cx="455184" cy="455184"/>
          </a:xfrm>
          <a:prstGeom prst="actionButtonBackPrevious">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Bouton d’action : Suivant 27">
            <a:hlinkClick r:id="" action="ppaction://hlinkshowjump?jump=nextslide" highlightClick="1"/>
          </p:cNvPr>
          <p:cNvSpPr/>
          <p:nvPr/>
        </p:nvSpPr>
        <p:spPr>
          <a:xfrm>
            <a:off x="9011741" y="5996503"/>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9" name="ZoneTexte 28">
            <a:hlinkClick r:id="rId3" action="ppaction://hlinksldjump"/>
          </p:cNvPr>
          <p:cNvSpPr txBox="1"/>
          <p:nvPr/>
        </p:nvSpPr>
        <p:spPr>
          <a:xfrm>
            <a:off x="3381894" y="6070206"/>
            <a:ext cx="981075" cy="307777"/>
          </a:xfrm>
          <a:prstGeom prst="rect">
            <a:avLst/>
          </a:prstGeom>
          <a:noFill/>
        </p:spPr>
        <p:txBody>
          <a:bodyPr wrap="square" rtlCol="0">
            <a:spAutoFit/>
          </a:bodyPr>
          <a:lstStyle/>
          <a:p>
            <a:r>
              <a:rPr lang="fr-FR" sz="1400" dirty="0"/>
              <a:t>RETOUR</a:t>
            </a:r>
          </a:p>
        </p:txBody>
      </p:sp>
      <p:sp>
        <p:nvSpPr>
          <p:cNvPr id="30" name="ZoneTexte 29">
            <a:hlinkClick r:id="" action="ppaction://hlinkshowjump?jump=nextslide"/>
          </p:cNvPr>
          <p:cNvSpPr txBox="1"/>
          <p:nvPr/>
        </p:nvSpPr>
        <p:spPr>
          <a:xfrm>
            <a:off x="5825017" y="6070206"/>
            <a:ext cx="2985091" cy="307777"/>
          </a:xfrm>
          <a:prstGeom prst="rect">
            <a:avLst/>
          </a:prstGeom>
          <a:noFill/>
        </p:spPr>
        <p:txBody>
          <a:bodyPr wrap="square" rtlCol="0">
            <a:spAutoFit/>
          </a:bodyPr>
          <a:lstStyle/>
          <a:p>
            <a:pPr algn="r"/>
            <a:r>
              <a:rPr lang="fr-FR" sz="1400" dirty="0"/>
              <a:t>PRESCRIPTION DU 25/06/2024</a:t>
            </a:r>
          </a:p>
        </p:txBody>
      </p:sp>
      <p:graphicFrame>
        <p:nvGraphicFramePr>
          <p:cNvPr id="27" name="Tableau 26"/>
          <p:cNvGraphicFramePr>
            <a:graphicFrameLocks noGrp="1"/>
          </p:cNvGraphicFramePr>
          <p:nvPr>
            <p:extLst>
              <p:ext uri="{D42A27DB-BD31-4B8C-83A1-F6EECF244321}">
                <p14:modId xmlns:p14="http://schemas.microsoft.com/office/powerpoint/2010/main" val="4231107542"/>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32" name="Groupe 31"/>
          <p:cNvGrpSpPr/>
          <p:nvPr/>
        </p:nvGrpSpPr>
        <p:grpSpPr>
          <a:xfrm>
            <a:off x="736798" y="1979556"/>
            <a:ext cx="10414906" cy="1737735"/>
            <a:chOff x="1094603" y="2681417"/>
            <a:chExt cx="10414906" cy="1737735"/>
          </a:xfrm>
        </p:grpSpPr>
        <p:sp>
          <p:nvSpPr>
            <p:cNvPr id="34" name="Flèche droite 33"/>
            <p:cNvSpPr/>
            <p:nvPr/>
          </p:nvSpPr>
          <p:spPr>
            <a:xfrm>
              <a:off x="1094603" y="3361041"/>
              <a:ext cx="10414906" cy="43248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35" name="ZoneTexte 34"/>
            <p:cNvSpPr txBox="1"/>
            <p:nvPr/>
          </p:nvSpPr>
          <p:spPr>
            <a:xfrm>
              <a:off x="1094603" y="3830598"/>
              <a:ext cx="1818450" cy="584775"/>
            </a:xfrm>
            <a:prstGeom prst="rect">
              <a:avLst/>
            </a:prstGeom>
            <a:noFill/>
          </p:spPr>
          <p:txBody>
            <a:bodyPr wrap="square" rtlCol="0">
              <a:spAutoFit/>
            </a:bodyPr>
            <a:lstStyle/>
            <a:p>
              <a:pPr algn="ctr"/>
              <a:r>
                <a:rPr lang="fr-FR" sz="1600" dirty="0"/>
                <a:t>24/06/2024</a:t>
              </a:r>
            </a:p>
            <a:p>
              <a:pPr algn="ctr"/>
              <a:r>
                <a:rPr lang="fr-FR" sz="1600" dirty="0"/>
                <a:t>À 10h00</a:t>
              </a:r>
            </a:p>
          </p:txBody>
        </p:sp>
        <p:sp>
          <p:nvSpPr>
            <p:cNvPr id="36" name="ZoneTexte 35"/>
            <p:cNvSpPr txBox="1"/>
            <p:nvPr/>
          </p:nvSpPr>
          <p:spPr>
            <a:xfrm>
              <a:off x="5088166" y="3832488"/>
              <a:ext cx="1818450" cy="584775"/>
            </a:xfrm>
            <a:prstGeom prst="rect">
              <a:avLst/>
            </a:prstGeom>
            <a:noFill/>
          </p:spPr>
          <p:txBody>
            <a:bodyPr wrap="square" rtlCol="0">
              <a:spAutoFit/>
            </a:bodyPr>
            <a:lstStyle/>
            <a:p>
              <a:pPr algn="ctr"/>
              <a:r>
                <a:rPr lang="fr-FR" sz="1600" dirty="0"/>
                <a:t>24/06/2024</a:t>
              </a:r>
            </a:p>
            <a:p>
              <a:pPr algn="ctr"/>
              <a:r>
                <a:rPr lang="fr-FR" sz="1600" dirty="0"/>
                <a:t>À 15h00</a:t>
              </a:r>
            </a:p>
          </p:txBody>
        </p:sp>
        <p:sp>
          <p:nvSpPr>
            <p:cNvPr id="37" name="ZoneTexte 36"/>
            <p:cNvSpPr txBox="1"/>
            <p:nvPr/>
          </p:nvSpPr>
          <p:spPr>
            <a:xfrm>
              <a:off x="9208941" y="3834377"/>
              <a:ext cx="1818450" cy="584775"/>
            </a:xfrm>
            <a:prstGeom prst="rect">
              <a:avLst/>
            </a:prstGeom>
            <a:noFill/>
          </p:spPr>
          <p:txBody>
            <a:bodyPr wrap="square" rtlCol="0">
              <a:spAutoFit/>
            </a:bodyPr>
            <a:lstStyle/>
            <a:p>
              <a:pPr algn="ctr"/>
              <a:r>
                <a:rPr lang="fr-FR" sz="1600" dirty="0"/>
                <a:t>25/06/2024</a:t>
              </a:r>
            </a:p>
            <a:p>
              <a:pPr algn="ctr"/>
              <a:r>
                <a:rPr lang="fr-FR" sz="1600" dirty="0"/>
                <a:t>À 10h00</a:t>
              </a:r>
            </a:p>
          </p:txBody>
        </p:sp>
        <p:sp>
          <p:nvSpPr>
            <p:cNvPr id="38" name="ZoneTexte 37"/>
            <p:cNvSpPr txBox="1"/>
            <p:nvPr/>
          </p:nvSpPr>
          <p:spPr>
            <a:xfrm>
              <a:off x="1094603" y="2681418"/>
              <a:ext cx="1818450" cy="584775"/>
            </a:xfrm>
            <a:prstGeom prst="rect">
              <a:avLst/>
            </a:prstGeom>
            <a:noFill/>
          </p:spPr>
          <p:txBody>
            <a:bodyPr wrap="square" rtlCol="0">
              <a:spAutoFit/>
            </a:bodyPr>
            <a:lstStyle/>
            <a:p>
              <a:pPr algn="ctr"/>
              <a:r>
                <a:rPr lang="fr-FR" sz="1600" dirty="0"/>
                <a:t>Arrivée aux urgences</a:t>
              </a:r>
            </a:p>
          </p:txBody>
        </p:sp>
        <p:sp>
          <p:nvSpPr>
            <p:cNvPr id="39" name="ZoneTexte 38"/>
            <p:cNvSpPr txBox="1"/>
            <p:nvPr/>
          </p:nvSpPr>
          <p:spPr>
            <a:xfrm>
              <a:off x="5088165" y="2681418"/>
              <a:ext cx="1818450" cy="584775"/>
            </a:xfrm>
            <a:prstGeom prst="rect">
              <a:avLst/>
            </a:prstGeom>
            <a:noFill/>
          </p:spPr>
          <p:txBody>
            <a:bodyPr wrap="square" rtlCol="0">
              <a:spAutoFit/>
            </a:bodyPr>
            <a:lstStyle/>
            <a:p>
              <a:pPr algn="ctr"/>
              <a:r>
                <a:rPr lang="fr-FR" sz="1600" dirty="0"/>
                <a:t>Transfert en gériatrie</a:t>
              </a:r>
            </a:p>
          </p:txBody>
        </p:sp>
        <p:sp>
          <p:nvSpPr>
            <p:cNvPr id="40" name="ZoneTexte 39"/>
            <p:cNvSpPr txBox="1"/>
            <p:nvPr/>
          </p:nvSpPr>
          <p:spPr>
            <a:xfrm>
              <a:off x="9154787" y="2681417"/>
              <a:ext cx="1926761" cy="584775"/>
            </a:xfrm>
            <a:prstGeom prst="rect">
              <a:avLst/>
            </a:prstGeom>
            <a:noFill/>
          </p:spPr>
          <p:txBody>
            <a:bodyPr wrap="square" rtlCol="0">
              <a:spAutoFit/>
            </a:bodyPr>
            <a:lstStyle/>
            <a:p>
              <a:pPr algn="ctr"/>
              <a:r>
                <a:rPr lang="fr-FR" sz="1600" dirty="0"/>
                <a:t>Appel</a:t>
              </a:r>
            </a:p>
            <a:p>
              <a:pPr algn="ctr"/>
              <a:r>
                <a:rPr lang="fr-FR" sz="1600" dirty="0"/>
                <a:t>Dr P. GABALINE</a:t>
              </a:r>
            </a:p>
          </p:txBody>
        </p:sp>
        <p:sp>
          <p:nvSpPr>
            <p:cNvPr id="41" name="ZoneTexte 40"/>
            <p:cNvSpPr txBox="1"/>
            <p:nvPr/>
          </p:nvSpPr>
          <p:spPr>
            <a:xfrm>
              <a:off x="7049687" y="3223500"/>
              <a:ext cx="188897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Analyse ordonnance</a:t>
              </a:r>
            </a:p>
          </p:txBody>
        </p:sp>
        <p:sp>
          <p:nvSpPr>
            <p:cNvPr id="42" name="ZoneTexte 41"/>
            <p:cNvSpPr txBox="1"/>
            <p:nvPr/>
          </p:nvSpPr>
          <p:spPr>
            <a:xfrm rot="21048948">
              <a:off x="3388142" y="3358401"/>
              <a:ext cx="122493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CTM</a:t>
              </a:r>
            </a:p>
          </p:txBody>
        </p:sp>
      </p:grpSp>
      <p:sp>
        <p:nvSpPr>
          <p:cNvPr id="2" name="Organigramme : Connecteur 1"/>
          <p:cNvSpPr/>
          <p:nvPr/>
        </p:nvSpPr>
        <p:spPr>
          <a:xfrm>
            <a:off x="8722824" y="1772179"/>
            <a:ext cx="2078281" cy="2206487"/>
          </a:xfrm>
          <a:prstGeom prst="flowChartConnector">
            <a:avLst/>
          </a:prstGeom>
          <a:solidFill>
            <a:schemeClr val="tx2">
              <a:lumMod val="20000"/>
              <a:lumOff val="80000"/>
              <a:alpha val="10196"/>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p:cNvSpPr txBox="1"/>
          <p:nvPr/>
        </p:nvSpPr>
        <p:spPr>
          <a:xfrm>
            <a:off x="2358560" y="3709524"/>
            <a:ext cx="2570479" cy="1977464"/>
          </a:xfrm>
          <a:prstGeom prst="rect">
            <a:avLst/>
          </a:prstGeom>
          <a:noFill/>
        </p:spPr>
        <p:txBody>
          <a:bodyPr wrap="square" rtlCol="0">
            <a:spAutoFit/>
          </a:bodyPr>
          <a:lstStyle/>
          <a:p>
            <a:pPr algn="ctr">
              <a:lnSpc>
                <a:spcPct val="125000"/>
              </a:lnSpc>
            </a:pPr>
            <a:r>
              <a:rPr lang="fr-FR" sz="1400" i="1" dirty="0">
                <a:solidFill>
                  <a:schemeClr val="accent1">
                    <a:lumMod val="50000"/>
                  </a:schemeClr>
                </a:solidFill>
              </a:rPr>
              <a:t>Lors de son passage aux urgences, la patiente a été conciliée par l’équipe pharmaceutique :</a:t>
            </a:r>
          </a:p>
          <a:p>
            <a:pPr marL="171450" indent="-171450">
              <a:lnSpc>
                <a:spcPct val="125000"/>
              </a:lnSpc>
              <a:buFontTx/>
              <a:buChar char="-"/>
            </a:pPr>
            <a:r>
              <a:rPr lang="fr-FR" sz="1400" i="1" dirty="0">
                <a:solidFill>
                  <a:schemeClr val="accent1">
                    <a:lumMod val="50000"/>
                  </a:schemeClr>
                </a:solidFill>
              </a:rPr>
              <a:t>Rédaction du bilan médicamenteux</a:t>
            </a:r>
          </a:p>
          <a:p>
            <a:pPr marL="171450" indent="-171450">
              <a:lnSpc>
                <a:spcPct val="125000"/>
              </a:lnSpc>
              <a:buFontTx/>
              <a:buChar char="-"/>
            </a:pPr>
            <a:r>
              <a:rPr lang="fr-FR" sz="1400" i="1" dirty="0">
                <a:solidFill>
                  <a:schemeClr val="accent1">
                    <a:lumMod val="50000"/>
                  </a:schemeClr>
                </a:solidFill>
              </a:rPr>
              <a:t>Analyse des divergences</a:t>
            </a:r>
          </a:p>
        </p:txBody>
      </p:sp>
      <p:sp>
        <p:nvSpPr>
          <p:cNvPr id="45" name="Rectangle 44"/>
          <p:cNvSpPr/>
          <p:nvPr/>
        </p:nvSpPr>
        <p:spPr>
          <a:xfrm>
            <a:off x="6689885" y="3709524"/>
            <a:ext cx="1890969" cy="872675"/>
          </a:xfrm>
          <a:prstGeom prst="rect">
            <a:avLst/>
          </a:prstGeom>
        </p:spPr>
        <p:txBody>
          <a:bodyPr wrap="square">
            <a:spAutoFit/>
          </a:bodyPr>
          <a:lstStyle/>
          <a:p>
            <a:pPr algn="ctr">
              <a:lnSpc>
                <a:spcPct val="125000"/>
              </a:lnSpc>
            </a:pPr>
            <a:r>
              <a:rPr lang="fr-FR" sz="1400" i="1" dirty="0">
                <a:solidFill>
                  <a:schemeClr val="accent1">
                    <a:lumMod val="50000"/>
                  </a:schemeClr>
                </a:solidFill>
              </a:rPr>
              <a:t>Interventions</a:t>
            </a:r>
          </a:p>
          <a:p>
            <a:pPr algn="ctr">
              <a:lnSpc>
                <a:spcPct val="125000"/>
              </a:lnSpc>
            </a:pPr>
            <a:r>
              <a:rPr lang="fr-FR" sz="1400" i="1" dirty="0">
                <a:solidFill>
                  <a:schemeClr val="accent1">
                    <a:lumMod val="50000"/>
                  </a:schemeClr>
                </a:solidFill>
              </a:rPr>
              <a:t>Pharmaceutiques</a:t>
            </a:r>
          </a:p>
          <a:p>
            <a:pPr algn="ctr">
              <a:lnSpc>
                <a:spcPct val="125000"/>
              </a:lnSpc>
            </a:pPr>
            <a:r>
              <a:rPr lang="fr-FR" sz="1400" i="1" dirty="0">
                <a:solidFill>
                  <a:schemeClr val="accent1">
                    <a:lumMod val="50000"/>
                  </a:schemeClr>
                </a:solidFill>
              </a:rPr>
              <a:t>réalisées</a:t>
            </a:r>
          </a:p>
        </p:txBody>
      </p:sp>
      <p:cxnSp>
        <p:nvCxnSpPr>
          <p:cNvPr id="47" name="Connecteur droit avec flèche 46"/>
          <p:cNvCxnSpPr>
            <a:stCxn id="41" idx="2"/>
            <a:endCxn id="45" idx="0"/>
          </p:cNvCxnSpPr>
          <p:nvPr/>
        </p:nvCxnSpPr>
        <p:spPr>
          <a:xfrm flipH="1">
            <a:off x="7635370" y="3229525"/>
            <a:ext cx="998" cy="479999"/>
          </a:xfrm>
          <a:prstGeom prst="straightConnector1">
            <a:avLst/>
          </a:prstGeom>
          <a:ln>
            <a:solidFill>
              <a:schemeClr val="accent1">
                <a:lumMod val="50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458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977" y="313191"/>
            <a:ext cx="10000047" cy="291178"/>
          </a:xfrm>
        </p:spPr>
        <p:txBody>
          <a:bodyPr>
            <a:normAutofit/>
          </a:bodyPr>
          <a:lstStyle/>
          <a:p>
            <a:r>
              <a:rPr lang="fr-FR" sz="1050" dirty="0"/>
              <a:t>25/06/2024 : prescription sur le LAP/LAD. Des IP et un RATD (substitution oméprazole) ont déjà été réalisés le 24/06/2024.</a:t>
            </a:r>
          </a:p>
        </p:txBody>
      </p:sp>
      <p:pic>
        <p:nvPicPr>
          <p:cNvPr id="1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918" y="308728"/>
            <a:ext cx="765136" cy="300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au 10"/>
          <p:cNvGraphicFramePr>
            <a:graphicFrameLocks noGrp="1"/>
          </p:cNvGraphicFramePr>
          <p:nvPr>
            <p:extLst>
              <p:ext uri="{D42A27DB-BD31-4B8C-83A1-F6EECF244321}">
                <p14:modId xmlns:p14="http://schemas.microsoft.com/office/powerpoint/2010/main" val="15444696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615068673"/>
              </p:ext>
            </p:extLst>
          </p:nvPr>
        </p:nvGraphicFramePr>
        <p:xfrm>
          <a:off x="246918" y="673721"/>
          <a:ext cx="11698170" cy="5922299"/>
        </p:xfrm>
        <a:graphic>
          <a:graphicData uri="http://schemas.openxmlformats.org/drawingml/2006/table">
            <a:tbl>
              <a:tblPr>
                <a:tableStyleId>{5C22544A-7EE6-4342-B048-85BDC9FD1C3A}</a:tableStyleId>
              </a:tblPr>
              <a:tblGrid>
                <a:gridCol w="1838976">
                  <a:extLst>
                    <a:ext uri="{9D8B030D-6E8A-4147-A177-3AD203B41FA5}">
                      <a16:colId xmlns:a16="http://schemas.microsoft.com/office/drawing/2014/main" val="3800047794"/>
                    </a:ext>
                  </a:extLst>
                </a:gridCol>
                <a:gridCol w="1838976">
                  <a:extLst>
                    <a:ext uri="{9D8B030D-6E8A-4147-A177-3AD203B41FA5}">
                      <a16:colId xmlns:a16="http://schemas.microsoft.com/office/drawing/2014/main" val="1763048199"/>
                    </a:ext>
                  </a:extLst>
                </a:gridCol>
                <a:gridCol w="598176">
                  <a:extLst>
                    <a:ext uri="{9D8B030D-6E8A-4147-A177-3AD203B41FA5}">
                      <a16:colId xmlns:a16="http://schemas.microsoft.com/office/drawing/2014/main" val="2550043815"/>
                    </a:ext>
                  </a:extLst>
                </a:gridCol>
                <a:gridCol w="965830">
                  <a:extLst>
                    <a:ext uri="{9D8B030D-6E8A-4147-A177-3AD203B41FA5}">
                      <a16:colId xmlns:a16="http://schemas.microsoft.com/office/drawing/2014/main" val="1913385955"/>
                    </a:ext>
                  </a:extLst>
                </a:gridCol>
                <a:gridCol w="851019">
                  <a:extLst>
                    <a:ext uri="{9D8B030D-6E8A-4147-A177-3AD203B41FA5}">
                      <a16:colId xmlns:a16="http://schemas.microsoft.com/office/drawing/2014/main" val="1001096259"/>
                    </a:ext>
                  </a:extLst>
                </a:gridCol>
                <a:gridCol w="851019">
                  <a:extLst>
                    <a:ext uri="{9D8B030D-6E8A-4147-A177-3AD203B41FA5}">
                      <a16:colId xmlns:a16="http://schemas.microsoft.com/office/drawing/2014/main" val="433440733"/>
                    </a:ext>
                  </a:extLst>
                </a:gridCol>
                <a:gridCol w="3112848">
                  <a:extLst>
                    <a:ext uri="{9D8B030D-6E8A-4147-A177-3AD203B41FA5}">
                      <a16:colId xmlns:a16="http://schemas.microsoft.com/office/drawing/2014/main" val="3596400090"/>
                    </a:ext>
                  </a:extLst>
                </a:gridCol>
                <a:gridCol w="820663">
                  <a:extLst>
                    <a:ext uri="{9D8B030D-6E8A-4147-A177-3AD203B41FA5}">
                      <a16:colId xmlns:a16="http://schemas.microsoft.com/office/drawing/2014/main" val="2003225755"/>
                    </a:ext>
                  </a:extLst>
                </a:gridCol>
                <a:gridCol w="820663">
                  <a:extLst>
                    <a:ext uri="{9D8B030D-6E8A-4147-A177-3AD203B41FA5}">
                      <a16:colId xmlns:a16="http://schemas.microsoft.com/office/drawing/2014/main" val="182639889"/>
                    </a:ext>
                  </a:extLst>
                </a:gridCol>
              </a:tblGrid>
              <a:tr h="243179">
                <a:tc grid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b="1" dirty="0">
                          <a:solidFill>
                            <a:schemeClr val="tx1"/>
                          </a:solidFill>
                          <a:effectLst/>
                        </a:rPr>
                        <a:t>PRESCRIPTION LAP/LAD</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gridSpan="3">
                  <a:txBody>
                    <a:bodyPr/>
                    <a:lstStyle/>
                    <a:p>
                      <a:pPr algn="ctr">
                        <a:lnSpc>
                          <a:spcPct val="107000"/>
                        </a:lnSpc>
                        <a:spcAft>
                          <a:spcPts val="0"/>
                        </a:spcAft>
                      </a:pPr>
                      <a:r>
                        <a:rPr lang="fr-FR" sz="1100" b="1" kern="1200" dirty="0">
                          <a:solidFill>
                            <a:schemeClr val="tx1"/>
                          </a:solidFill>
                          <a:effectLst/>
                          <a:latin typeface="+mn-lt"/>
                          <a:ea typeface="+mn-ea"/>
                          <a:cs typeface="+mn-cs"/>
                        </a:rPr>
                        <a:t>ANALYSE PHARMACEUTIQUE DE L’ORDONNANCE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algn="ctr">
                        <a:lnSpc>
                          <a:spcPct val="107000"/>
                        </a:lnSpc>
                        <a:spcAft>
                          <a:spcPts val="0"/>
                        </a:spcAft>
                      </a:pPr>
                      <a:endParaRPr lang="fr-FR" sz="1100" b="1" kern="1200" dirty="0">
                        <a:solidFill>
                          <a:schemeClr val="dk1"/>
                        </a:solidFill>
                        <a:effectLst/>
                        <a:latin typeface="+mn-lt"/>
                        <a:ea typeface="+mn-ea"/>
                        <a:cs typeface="+mn-cs"/>
                      </a:endParaRPr>
                    </a:p>
                  </a:txBody>
                  <a:tcPr marL="68580" marR="68580" marT="0" marB="0" anchor="ctr">
                    <a:solidFill>
                      <a:srgbClr val="DEEAF6"/>
                    </a:solidFill>
                  </a:tcPr>
                </a:tc>
                <a:extLst>
                  <a:ext uri="{0D108BD9-81ED-4DB2-BD59-A6C34878D82A}">
                    <a16:rowId xmlns:a16="http://schemas.microsoft.com/office/drawing/2014/main" val="1373202645"/>
                  </a:ext>
                </a:extLst>
              </a:tr>
              <a:tr h="226100">
                <a:tc>
                  <a:txBody>
                    <a:bodyPr/>
                    <a:lstStyle/>
                    <a:p>
                      <a:pPr algn="ctr">
                        <a:lnSpc>
                          <a:spcPct val="100000"/>
                        </a:lnSpc>
                        <a:spcAft>
                          <a:spcPts val="0"/>
                        </a:spcAft>
                      </a:pPr>
                      <a:r>
                        <a:rPr lang="fr-FR" sz="900" b="1" dirty="0">
                          <a:solidFill>
                            <a:schemeClr val="tx1"/>
                          </a:solidFill>
                          <a:effectLst/>
                        </a:rPr>
                        <a:t>Libellé</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Posologie</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Statut</a:t>
                      </a:r>
                      <a:endParaRPr lang="fr-FR" sz="9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dirty="0">
                          <a:solidFill>
                            <a:schemeClr val="tx1"/>
                          </a:solidFill>
                          <a:effectLst/>
                        </a:rPr>
                        <a:t>Prescripteur</a:t>
                      </a:r>
                      <a:endParaRPr lang="fr-FR" sz="900" b="1" dirty="0">
                        <a:solidFill>
                          <a:schemeClr val="tx1"/>
                        </a:solidFill>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dirty="0">
                          <a:solidFill>
                            <a:schemeClr val="tx1"/>
                          </a:solidFill>
                          <a:effectLst/>
                          <a:latin typeface="+mn-lt"/>
                          <a:ea typeface="+mn-ea"/>
                          <a:cs typeface="+mn-cs"/>
                        </a:rPr>
                        <a:t>Date début</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dirty="0">
                          <a:solidFill>
                            <a:schemeClr val="tx1"/>
                          </a:solidFill>
                          <a:effectLst/>
                          <a:latin typeface="+mn-lt"/>
                          <a:ea typeface="+mn-ea"/>
                          <a:cs typeface="+mn-cs"/>
                        </a:rPr>
                        <a:t>Date fin</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Interventions pharmaceutiques</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baseline="0" dirty="0">
                          <a:solidFill>
                            <a:schemeClr val="tx1"/>
                          </a:solidFill>
                          <a:effectLst/>
                          <a:latin typeface="+mn-lt"/>
                          <a:ea typeface="+mn-ea"/>
                          <a:cs typeface="+mn-cs"/>
                        </a:rPr>
                        <a:t>Vu par le pharmacien</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Délivrance</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extLst>
                  <a:ext uri="{0D108BD9-81ED-4DB2-BD59-A6C34878D82A}">
                    <a16:rowId xmlns:a16="http://schemas.microsoft.com/office/drawing/2014/main" val="103205482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Metformine, 500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1</a:t>
                      </a: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1h15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latin typeface="Arial Rounded MT Bold" panose="020F0704030504030204" pitchFamily="34" charset="0"/>
                          <a:ea typeface="+mn-ea"/>
                          <a:cs typeface="Arial" panose="020B0604020202020204" pitchFamily="34" charset="0"/>
                        </a:rPr>
                        <a:t>Pour CKD = 44 mL/min, </a:t>
                      </a:r>
                      <a:r>
                        <a:rPr lang="fr-FR" sz="800" kern="1200" baseline="0" dirty="0">
                          <a:solidFill>
                            <a:schemeClr val="tx1"/>
                          </a:solidFill>
                          <a:latin typeface="Arial Rounded MT Bold" panose="020F0704030504030204" pitchFamily="34" charset="0"/>
                          <a:ea typeface="+mn-ea"/>
                          <a:cs typeface="Arial" panose="020B0604020202020204" pitchFamily="34" charset="0"/>
                          <a:hlinkClick r:id="rId3"/>
                        </a:rPr>
                        <a:t>GPR</a:t>
                      </a:r>
                      <a:r>
                        <a:rPr lang="fr-FR" sz="800" kern="1200" baseline="0" dirty="0">
                          <a:solidFill>
                            <a:schemeClr val="tx1"/>
                          </a:solidFill>
                          <a:latin typeface="Arial Rounded MT Bold" panose="020F0704030504030204" pitchFamily="34" charset="0"/>
                          <a:ea typeface="+mn-ea"/>
                          <a:cs typeface="Arial" panose="020B0604020202020204" pitchFamily="34" charset="0"/>
                        </a:rPr>
                        <a:t> : posologie maximale : 1000 mg/j en 2 ou 3 prises</a:t>
                      </a:r>
                      <a:endParaRPr lang="fr-FR" sz="800" kern="1200" dirty="0">
                        <a:solidFill>
                          <a:schemeClr val="tx1"/>
                        </a:solidFill>
                        <a:latin typeface="Arial Rounded MT Bold" panose="020F07040305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814403"/>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p>
                      <a:pPr algn="ctr">
                        <a:lnSpc>
                          <a:spcPct val="107000"/>
                        </a:lnSpc>
                        <a:spcAft>
                          <a:spcPts val="0"/>
                        </a:spcAft>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61176946"/>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Aténolol, 100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2389610"/>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Arrêté</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À 13h10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47874278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Périndopril arginine, 2,5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9615376"/>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Apixaban (ELIQUIS®),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13h15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14964322"/>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Trimébutine, 200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3 fois par jour, si besoin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034599"/>
                  </a:ext>
                </a:extLst>
              </a:tr>
              <a:tr h="729318">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Oméprazole, 20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A.</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BIOTIQUE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 16h00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Oméprazole hors livret, équivalence prescrite le temps de l’hospitalisation : pantoprazole 40 mg 1-0-0-0,</a:t>
                      </a:r>
                      <a:endParaRPr lang="fr-FR" sz="800" b="0" kern="1200" dirty="0">
                        <a:solidFill>
                          <a:schemeClr val="tx1"/>
                        </a:solidFill>
                        <a:effectLst/>
                        <a:latin typeface="Arial Rounded MT Bold" panose="020F0704030504030204" pitchFamily="34" charset="0"/>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dirty="0">
                          <a:solidFill>
                            <a:schemeClr val="tx1"/>
                          </a:solidFill>
                          <a:effectLst/>
                          <a:latin typeface="Arial Rounded MT Bold" panose="020F0704030504030204" pitchFamily="34" charset="0"/>
                          <a:ea typeface="+mn-ea"/>
                          <a:cs typeface="Arial" panose="020B0604020202020204" pitchFamily="34" charset="0"/>
                        </a:rPr>
                        <a:t>Indication</a:t>
                      </a: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 non retrouvée, si durée de prescription &gt; 8 semaines, décroissance progressive puis arrêt conseillés.</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017345694"/>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Amitriptyline,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b="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 miansérine</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1869278630"/>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Solifénacine,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a:t>
                      </a:r>
                      <a:r>
                        <a:rPr lang="fr-FR" sz="8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orale, </a:t>
                      </a: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fois par jour,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760792229"/>
                  </a:ext>
                </a:extLst>
              </a:tr>
              <a:tr h="437656">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Alimémazine,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benzodiazépine ½ vie courte  (alprazolam)</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974063476"/>
                  </a:ext>
                </a:extLst>
              </a:tr>
              <a:tr h="437656">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Paracétamol, 500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toutes les 8 heures, si douleurs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25/06/2024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8h00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endPar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valider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attente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434746804"/>
                  </a:ext>
                </a:extLst>
              </a:tr>
              <a:tr h="518239">
                <a:tc gridSpan="2">
                  <a:txBody>
                    <a:bodyPr/>
                    <a:lstStyle/>
                    <a:p>
                      <a:pPr algn="l">
                        <a:lnSpc>
                          <a:spcPct val="107000"/>
                        </a:lnSpc>
                        <a:spcAft>
                          <a:spcPts val="0"/>
                        </a:spcAft>
                      </a:pPr>
                      <a:r>
                        <a:rPr lang="fr-FR" sz="800" b="0" u="sng"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Commentaires</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Stimuler la boisson ++. Holter tensionnel sur 24 heures.</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Biologie : bilan lipidique (AEL) et HbA1</a:t>
                      </a:r>
                      <a:r>
                        <a:rPr lang="fr-FR" sz="800" b="0" kern="1200" baseline="-250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le 25/06/2024 matin svp (PG).</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l">
                        <a:lnSpc>
                          <a:spcPct val="107000"/>
                        </a:lnSpc>
                        <a:spcAft>
                          <a:spcPts val="0"/>
                        </a:spcAft>
                      </a:pPr>
                      <a:endParaRPr lang="fr-FR" sz="1050" b="0" kern="1200" baseline="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18h05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Le 25/06/2024</a:t>
                      </a:r>
                      <a:r>
                        <a:rPr lang="fr-FR" sz="800" kern="1200" baseline="0" dirty="0">
                          <a:solidFill>
                            <a:srgbClr val="0000FF"/>
                          </a:solidFill>
                          <a:latin typeface="Arial Rounded MT Bold" panose="020F0704030504030204" pitchFamily="34" charset="0"/>
                          <a:ea typeface="+mn-ea"/>
                          <a:cs typeface="Arial" panose="020B060402020202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rgbClr val="0000FF"/>
                          </a:solidFill>
                          <a:latin typeface="Arial Rounded MT Bold" panose="020F0704030504030204" pitchFamily="34" charset="0"/>
                          <a:ea typeface="+mn-ea"/>
                          <a:cs typeface="Arial" panose="020B0604020202020204" pitchFamily="34" charset="0"/>
                        </a:rPr>
                        <a:t>À 18h05</a:t>
                      </a:r>
                      <a:endParaRPr lang="fr-FR" sz="800" kern="1200" dirty="0">
                        <a:solidFill>
                          <a:srgbClr val="0000FF"/>
                        </a:solidFill>
                        <a:latin typeface="Arial Rounded MT Bold" panose="020F0704030504030204" pitchFamily="34" charset="0"/>
                        <a:ea typeface="+mn-ea"/>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ctr"/>
                      <a:endParaRPr kumimoji="0" lang="fr-FR" sz="1050" b="0" i="0" u="none" strike="noStrike" kern="1200" cap="none" spc="0" normalizeH="0" baseline="0" dirty="0">
                        <a:ln>
                          <a:noFill/>
                        </a:ln>
                        <a:solidFill>
                          <a:srgbClr val="0000FF"/>
                        </a:solidFill>
                        <a:effectLst/>
                        <a:uLnTx/>
                        <a:uFillTx/>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50" kern="120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20888095"/>
                  </a:ext>
                </a:extLst>
              </a:tr>
            </a:tbl>
          </a:graphicData>
        </a:graphic>
      </p:graphicFrame>
      <p:sp>
        <p:nvSpPr>
          <p:cNvPr id="12" name="Bouton d'action : Précédent 11">
            <a:hlinkClick r:id="rId4" action="ppaction://hlinksldjump" highlightClick="1"/>
          </p:cNvPr>
          <p:cNvSpPr/>
          <p:nvPr/>
        </p:nvSpPr>
        <p:spPr>
          <a:xfrm>
            <a:off x="10725557" y="6319594"/>
            <a:ext cx="455184" cy="455184"/>
          </a:xfrm>
          <a:prstGeom prst="actionButtonBackPrevious">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 action="ppaction://hlinkshowjump?jump=nextslide" highlightClick="1"/>
          </p:cNvPr>
          <p:cNvSpPr/>
          <p:nvPr/>
        </p:nvSpPr>
        <p:spPr>
          <a:xfrm>
            <a:off x="11335322" y="6319594"/>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92094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77363" y="2226747"/>
            <a:ext cx="4237275" cy="388821"/>
          </a:xfrm>
        </p:spPr>
        <p:txBody>
          <a:bodyPr anchor="ctr">
            <a:normAutofit fontScale="77500" lnSpcReduction="20000"/>
          </a:bodyPr>
          <a:lstStyle/>
          <a:p>
            <a:pPr marL="0" indent="0" algn="ctr">
              <a:lnSpc>
                <a:spcPct val="120000"/>
              </a:lnSpc>
              <a:buNone/>
            </a:pPr>
            <a:r>
              <a:rPr lang="fr-FR" sz="2400" dirty="0"/>
              <a:t>Cliquez sur la réponse exacte.</a:t>
            </a:r>
          </a:p>
        </p:txBody>
      </p:sp>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275" y="6209765"/>
            <a:ext cx="1253451" cy="4916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3" action="ppaction://hlinksldjump"/>
          </p:cNvPr>
          <p:cNvSpPr/>
          <p:nvPr/>
        </p:nvSpPr>
        <p:spPr>
          <a:xfrm>
            <a:off x="6752550" y="4509717"/>
            <a:ext cx="2924175" cy="101123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Faux</a:t>
            </a:r>
          </a:p>
        </p:txBody>
      </p:sp>
      <p:sp>
        <p:nvSpPr>
          <p:cNvPr id="5" name="Rectangle 4">
            <a:hlinkClick r:id="rId4" action="ppaction://hlinksldjump"/>
          </p:cNvPr>
          <p:cNvSpPr/>
          <p:nvPr/>
        </p:nvSpPr>
        <p:spPr>
          <a:xfrm>
            <a:off x="2515275" y="4509718"/>
            <a:ext cx="2924175" cy="101123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Vrai</a:t>
            </a:r>
          </a:p>
        </p:txBody>
      </p:sp>
      <p:sp>
        <p:nvSpPr>
          <p:cNvPr id="69"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1</a:t>
            </a:r>
            <a:endParaRPr sz="7200" dirty="0"/>
          </a:p>
        </p:txBody>
      </p:sp>
      <p:sp>
        <p:nvSpPr>
          <p:cNvPr id="6" name="Rectangle 5"/>
          <p:cNvSpPr/>
          <p:nvPr/>
        </p:nvSpPr>
        <p:spPr>
          <a:xfrm>
            <a:off x="2301745" y="3198554"/>
            <a:ext cx="7374980" cy="757130"/>
          </a:xfrm>
          <a:prstGeom prst="rect">
            <a:avLst/>
          </a:prstGeom>
        </p:spPr>
        <p:txBody>
          <a:bodyPr wrap="square">
            <a:spAutoFit/>
          </a:bodyPr>
          <a:lstStyle/>
          <a:p>
            <a:pPr indent="0" algn="just">
              <a:lnSpc>
                <a:spcPct val="120000"/>
              </a:lnSpc>
              <a:buNone/>
            </a:pPr>
            <a:r>
              <a:rPr lang="fr-FR" dirty="0"/>
              <a:t>Le bilan de médication correspond à la liste exhaustive et complète de tous les traitements pris et à prendre par le patient</a:t>
            </a:r>
          </a:p>
        </p:txBody>
      </p:sp>
      <p:sp>
        <p:nvSpPr>
          <p:cNvPr id="8"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9239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oneTexte 7"/>
          <p:cNvSpPr txBox="1"/>
          <p:nvPr/>
        </p:nvSpPr>
        <p:spPr>
          <a:xfrm>
            <a:off x="326253" y="1140439"/>
            <a:ext cx="11539494" cy="307777"/>
          </a:xfrm>
          <a:prstGeom prst="rect">
            <a:avLst/>
          </a:prstGeom>
          <a:solidFill>
            <a:srgbClr val="EEF8FB"/>
          </a:solidFill>
        </p:spPr>
        <p:txBody>
          <a:bodyPr wrap="square" rtlCol="0">
            <a:spAutoFit/>
          </a:bodyPr>
          <a:lstStyle/>
          <a:p>
            <a:r>
              <a:rPr lang="fr-FR" sz="1400" dirty="0"/>
              <a:t>Voici le bilan biologique du 25/06/2024 réalisé dans le service de gériatrie. </a:t>
            </a:r>
          </a:p>
        </p:txBody>
      </p:sp>
      <p:graphicFrame>
        <p:nvGraphicFramePr>
          <p:cNvPr id="10" name="Tableau 9"/>
          <p:cNvGraphicFramePr>
            <a:graphicFrameLocks noGrp="1"/>
          </p:cNvGraphicFramePr>
          <p:nvPr>
            <p:extLst>
              <p:ext uri="{D42A27DB-BD31-4B8C-83A1-F6EECF244321}">
                <p14:modId xmlns:p14="http://schemas.microsoft.com/office/powerpoint/2010/main" val="3732743502"/>
              </p:ext>
            </p:extLst>
          </p:nvPr>
        </p:nvGraphicFramePr>
        <p:xfrm>
          <a:off x="1920120" y="1735109"/>
          <a:ext cx="8351760" cy="3992880"/>
        </p:xfrm>
        <a:graphic>
          <a:graphicData uri="http://schemas.openxmlformats.org/drawingml/2006/table">
            <a:tbl>
              <a:tblPr firstRow="1" bandRow="1">
                <a:tableStyleId>{6E25E649-3F16-4E02-A733-19D2CDBF48F0}</a:tableStyleId>
              </a:tblPr>
              <a:tblGrid>
                <a:gridCol w="2783920">
                  <a:extLst>
                    <a:ext uri="{9D8B030D-6E8A-4147-A177-3AD203B41FA5}">
                      <a16:colId xmlns:a16="http://schemas.microsoft.com/office/drawing/2014/main" val="2182418024"/>
                    </a:ext>
                  </a:extLst>
                </a:gridCol>
                <a:gridCol w="2783920">
                  <a:extLst>
                    <a:ext uri="{9D8B030D-6E8A-4147-A177-3AD203B41FA5}">
                      <a16:colId xmlns:a16="http://schemas.microsoft.com/office/drawing/2014/main" val="705053102"/>
                    </a:ext>
                  </a:extLst>
                </a:gridCol>
                <a:gridCol w="2783920">
                  <a:extLst>
                    <a:ext uri="{9D8B030D-6E8A-4147-A177-3AD203B41FA5}">
                      <a16:colId xmlns:a16="http://schemas.microsoft.com/office/drawing/2014/main" val="3111887039"/>
                    </a:ext>
                  </a:extLst>
                </a:gridCol>
              </a:tblGrid>
              <a:tr h="339027">
                <a:tc>
                  <a:txBody>
                    <a:bodyPr/>
                    <a:lstStyle/>
                    <a:p>
                      <a:pPr algn="ctr"/>
                      <a:r>
                        <a:rPr lang="fr-FR" sz="1800" dirty="0"/>
                        <a:t>PARAMÈTRE</a:t>
                      </a:r>
                    </a:p>
                  </a:txBody>
                  <a:tcPr anchor="ctr">
                    <a:solidFill>
                      <a:schemeClr val="accent1">
                        <a:lumMod val="75000"/>
                      </a:schemeClr>
                    </a:solidFill>
                  </a:tcPr>
                </a:tc>
                <a:tc>
                  <a:txBody>
                    <a:bodyPr/>
                    <a:lstStyle/>
                    <a:p>
                      <a:pPr algn="ctr"/>
                      <a:r>
                        <a:rPr lang="fr-FR" sz="1800" dirty="0"/>
                        <a:t>RÉSULTAT</a:t>
                      </a:r>
                    </a:p>
                  </a:txBody>
                  <a:tcPr anchor="ctr">
                    <a:solidFill>
                      <a:schemeClr val="accent1">
                        <a:lumMod val="75000"/>
                      </a:schemeClr>
                    </a:solidFill>
                  </a:tcPr>
                </a:tc>
                <a:tc>
                  <a:txBody>
                    <a:bodyPr/>
                    <a:lstStyle/>
                    <a:p>
                      <a:pPr algn="ctr"/>
                      <a:r>
                        <a:rPr lang="fr-FR" sz="18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323047">
                <a:tc>
                  <a:txBody>
                    <a:bodyPr/>
                    <a:lstStyle/>
                    <a:p>
                      <a:pPr algn="l"/>
                      <a:r>
                        <a:rPr lang="fr-FR" sz="1600" dirty="0">
                          <a:latin typeface="Arial Narrow" panose="020B0606020202030204" pitchFamily="34" charset="0"/>
                        </a:rPr>
                        <a:t>Glycémie à</a:t>
                      </a:r>
                      <a:r>
                        <a:rPr lang="fr-FR" sz="1600" baseline="0" dirty="0">
                          <a:latin typeface="Arial Narrow" panose="020B0606020202030204" pitchFamily="34" charset="0"/>
                        </a:rPr>
                        <a:t> jeun</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4,2 mmol/L</a:t>
                      </a:r>
                    </a:p>
                  </a:txBody>
                  <a:tcPr anchor="ctr"/>
                </a:tc>
                <a:tc>
                  <a:txBody>
                    <a:bodyPr/>
                    <a:lstStyle/>
                    <a:p>
                      <a:pPr algn="ctr"/>
                      <a:r>
                        <a:rPr lang="fr-FR" sz="1600" dirty="0">
                          <a:latin typeface="Arial Narrow" panose="020B0606020202030204" pitchFamily="34" charset="0"/>
                        </a:rPr>
                        <a:t>3,9-5,5 mmol/L</a:t>
                      </a:r>
                    </a:p>
                  </a:txBody>
                  <a:tcPr anchor="ctr"/>
                </a:tc>
                <a:extLst>
                  <a:ext uri="{0D108BD9-81ED-4DB2-BD59-A6C34878D82A}">
                    <a16:rowId xmlns:a16="http://schemas.microsoft.com/office/drawing/2014/main" val="3390992933"/>
                  </a:ext>
                </a:extLst>
              </a:tr>
              <a:tr h="323047">
                <a:tc>
                  <a:txBody>
                    <a:bodyPr/>
                    <a:lstStyle/>
                    <a:p>
                      <a:pPr algn="l"/>
                      <a:r>
                        <a:rPr lang="fr-FR" sz="1600" dirty="0">
                          <a:latin typeface="Arial Narrow" panose="020B0606020202030204" pitchFamily="34" charset="0"/>
                        </a:rPr>
                        <a:t>HbA1</a:t>
                      </a:r>
                      <a:r>
                        <a:rPr lang="fr-FR" sz="1600" baseline="-25000" dirty="0">
                          <a:latin typeface="Arial Narrow" panose="020B0606020202030204" pitchFamily="34" charset="0"/>
                        </a:rPr>
                        <a:t>C</a:t>
                      </a:r>
                    </a:p>
                  </a:txBody>
                  <a:tcPr anchor="ctr"/>
                </a:tc>
                <a:tc>
                  <a:txBody>
                    <a:bodyPr/>
                    <a:lstStyle/>
                    <a:p>
                      <a:pPr algn="ctr"/>
                      <a:r>
                        <a:rPr lang="fr-FR" sz="1600" dirty="0">
                          <a:latin typeface="Arial Narrow" panose="020B0606020202030204" pitchFamily="34" charset="0"/>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546450580"/>
                  </a:ext>
                </a:extLst>
              </a:tr>
              <a:tr h="323047">
                <a:tc gridSpan="3">
                  <a:txBody>
                    <a:bodyPr/>
                    <a:lstStyle/>
                    <a:p>
                      <a:pPr algn="l"/>
                      <a:r>
                        <a:rPr lang="fr-FR" sz="1600" b="0" u="sng" dirty="0">
                          <a:latin typeface="Arial Narrow" panose="020B0606020202030204" pitchFamily="34" charset="0"/>
                        </a:rPr>
                        <a:t>Bilan lipidique</a:t>
                      </a:r>
                    </a:p>
                  </a:txBody>
                  <a:tcPr anchor="ctr"/>
                </a:tc>
                <a:tc hMerge="1">
                  <a:txBody>
                    <a:bodyPr/>
                    <a:lstStyle/>
                    <a:p>
                      <a:pPr algn="ctr"/>
                      <a:endParaRPr lang="fr-FR" sz="1000" dirty="0">
                        <a:latin typeface="Arial Narrow" panose="020B0606020202030204" pitchFamily="34" charset="0"/>
                      </a:endParaRPr>
                    </a:p>
                  </a:txBody>
                  <a:tcPr anchor="ctr"/>
                </a:tc>
                <a:tc hMerge="1">
                  <a:txBody>
                    <a:bodyPr/>
                    <a:lstStyle/>
                    <a:p>
                      <a:pPr algn="ctr"/>
                      <a:endParaRPr lang="fr-FR" sz="1000" dirty="0">
                        <a:latin typeface="Arial Narrow" panose="020B0606020202030204" pitchFamily="34" charset="0"/>
                      </a:endParaRPr>
                    </a:p>
                  </a:txBody>
                  <a:tcPr anchor="ctr"/>
                </a:tc>
                <a:extLst>
                  <a:ext uri="{0D108BD9-81ED-4DB2-BD59-A6C34878D82A}">
                    <a16:rowId xmlns:a16="http://schemas.microsoft.com/office/drawing/2014/main" val="1495813546"/>
                  </a:ext>
                </a:extLst>
              </a:tr>
              <a:tr h="323047">
                <a:tc>
                  <a:txBody>
                    <a:bodyPr/>
                    <a:lstStyle/>
                    <a:p>
                      <a:pPr marL="172800" algn="l"/>
                      <a:r>
                        <a:rPr lang="fr-FR" sz="1600" dirty="0">
                          <a:latin typeface="Arial Narrow" panose="020B0606020202030204" pitchFamily="34" charset="0"/>
                        </a:rPr>
                        <a:t>Aspect</a:t>
                      </a:r>
                    </a:p>
                  </a:txBody>
                  <a:tcPr anchor="ctr"/>
                </a:tc>
                <a:tc>
                  <a:txBody>
                    <a:bodyPr/>
                    <a:lstStyle/>
                    <a:p>
                      <a:pPr algn="ctr"/>
                      <a:r>
                        <a:rPr lang="fr-FR" sz="1600" dirty="0">
                          <a:latin typeface="Arial Narrow" panose="020B0606020202030204" pitchFamily="34" charset="0"/>
                        </a:rPr>
                        <a:t>Limpide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00150769"/>
                  </a:ext>
                </a:extLst>
              </a:tr>
              <a:tr h="323047">
                <a:tc>
                  <a:txBody>
                    <a:bodyPr/>
                    <a:lstStyle/>
                    <a:p>
                      <a:pPr marL="172800" algn="l"/>
                      <a:r>
                        <a:rPr lang="fr-FR" sz="1600" dirty="0">
                          <a:latin typeface="Arial Narrow" panose="020B0606020202030204" pitchFamily="34" charset="0"/>
                        </a:rPr>
                        <a:t>Triglycérides</a:t>
                      </a:r>
                    </a:p>
                  </a:txBody>
                  <a:tcPr anchor="ctr"/>
                </a:tc>
                <a:tc>
                  <a:txBody>
                    <a:bodyPr/>
                    <a:lstStyle/>
                    <a:p>
                      <a:pPr algn="ctr"/>
                      <a:r>
                        <a:rPr lang="fr-FR" sz="1600" dirty="0">
                          <a:latin typeface="Arial Narrow" panose="020B0606020202030204" pitchFamily="34" charset="0"/>
                        </a:rPr>
                        <a:t>0,53 g/L</a:t>
                      </a:r>
                    </a:p>
                  </a:txBody>
                  <a:tcPr anchor="ctr"/>
                </a:tc>
                <a:tc>
                  <a:txBody>
                    <a:bodyPr/>
                    <a:lstStyle/>
                    <a:p>
                      <a:pPr algn="ctr"/>
                      <a:r>
                        <a:rPr lang="fr-FR" sz="1600" dirty="0">
                          <a:latin typeface="Arial Narrow" panose="020B0606020202030204" pitchFamily="34" charset="0"/>
                        </a:rPr>
                        <a:t>&lt; 1,50 g/L</a:t>
                      </a:r>
                    </a:p>
                  </a:txBody>
                  <a:tcPr anchor="ctr"/>
                </a:tc>
                <a:extLst>
                  <a:ext uri="{0D108BD9-81ED-4DB2-BD59-A6C34878D82A}">
                    <a16:rowId xmlns:a16="http://schemas.microsoft.com/office/drawing/2014/main" val="3414344789"/>
                  </a:ext>
                </a:extLst>
              </a:tr>
              <a:tr h="323047">
                <a:tc>
                  <a:txBody>
                    <a:bodyPr/>
                    <a:lstStyle/>
                    <a:p>
                      <a:pPr marL="172800" algn="l"/>
                      <a:r>
                        <a:rPr lang="fr-FR" sz="1600" dirty="0">
                          <a:latin typeface="Arial Narrow" panose="020B0606020202030204" pitchFamily="34" charset="0"/>
                        </a:rPr>
                        <a:t>Cholestérol</a:t>
                      </a:r>
                      <a:r>
                        <a:rPr lang="fr-FR" sz="1600" baseline="0" dirty="0">
                          <a:latin typeface="Arial Narrow" panose="020B0606020202030204" pitchFamily="34" charset="0"/>
                        </a:rPr>
                        <a:t> total</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1,59 g/L</a:t>
                      </a:r>
                    </a:p>
                  </a:txBody>
                  <a:tcPr anchor="ctr"/>
                </a:tc>
                <a:tc>
                  <a:txBody>
                    <a:bodyPr/>
                    <a:lstStyle/>
                    <a:p>
                      <a:pPr algn="ctr"/>
                      <a:r>
                        <a:rPr lang="fr-FR" sz="1600" dirty="0">
                          <a:latin typeface="Arial Narrow" panose="020B0606020202030204" pitchFamily="34" charset="0"/>
                        </a:rPr>
                        <a:t>&lt; 2,00</a:t>
                      </a:r>
                      <a:r>
                        <a:rPr lang="fr-FR" sz="1600" baseline="0" dirty="0">
                          <a:latin typeface="Arial Narrow" panose="020B0606020202030204" pitchFamily="34" charset="0"/>
                        </a:rPr>
                        <a:t> g/L</a:t>
                      </a:r>
                      <a:endParaRPr lang="fr-FR" sz="1600" dirty="0">
                        <a:latin typeface="Arial Narrow" panose="020B0606020202030204" pitchFamily="34" charset="0"/>
                      </a:endParaRPr>
                    </a:p>
                  </a:txBody>
                  <a:tcPr anchor="ctr"/>
                </a:tc>
                <a:extLst>
                  <a:ext uri="{0D108BD9-81ED-4DB2-BD59-A6C34878D82A}">
                    <a16:rowId xmlns:a16="http://schemas.microsoft.com/office/drawing/2014/main" val="967537305"/>
                  </a:ext>
                </a:extLst>
              </a:tr>
              <a:tr h="323047">
                <a:tc>
                  <a:txBody>
                    <a:bodyPr/>
                    <a:lstStyle/>
                    <a:p>
                      <a:pPr marL="172800" algn="l"/>
                      <a:r>
                        <a:rPr lang="fr-FR" sz="1600" dirty="0">
                          <a:latin typeface="Arial Narrow" panose="020B0606020202030204" pitchFamily="34" charset="0"/>
                        </a:rPr>
                        <a:t>HDL cholestérol</a:t>
                      </a:r>
                    </a:p>
                  </a:txBody>
                  <a:tcPr anchor="ctr"/>
                </a:tc>
                <a:tc>
                  <a:txBody>
                    <a:bodyPr/>
                    <a:lstStyle/>
                    <a:p>
                      <a:pPr algn="ctr"/>
                      <a:r>
                        <a:rPr lang="fr-FR" sz="1600" dirty="0">
                          <a:latin typeface="Arial Narrow" panose="020B0606020202030204" pitchFamily="34" charset="0"/>
                        </a:rPr>
                        <a:t>0,57 g/L</a:t>
                      </a:r>
                    </a:p>
                  </a:txBody>
                  <a:tcPr anchor="ctr"/>
                </a:tc>
                <a:tc>
                  <a:txBody>
                    <a:bodyPr/>
                    <a:lstStyle/>
                    <a:p>
                      <a:pPr algn="ctr"/>
                      <a:r>
                        <a:rPr lang="fr-FR" sz="1600" dirty="0">
                          <a:latin typeface="Arial Narrow" panose="020B0606020202030204" pitchFamily="34" charset="0"/>
                        </a:rPr>
                        <a:t>&gt;</a:t>
                      </a:r>
                      <a:r>
                        <a:rPr lang="fr-FR" sz="1600" baseline="0" dirty="0">
                          <a:latin typeface="Arial Narrow" panose="020B0606020202030204" pitchFamily="34" charset="0"/>
                        </a:rPr>
                        <a:t> 0,40 g/L</a:t>
                      </a:r>
                      <a:endParaRPr lang="fr-FR" sz="1600" dirty="0">
                        <a:latin typeface="Arial Narrow" panose="020B0606020202030204" pitchFamily="34" charset="0"/>
                      </a:endParaRPr>
                    </a:p>
                  </a:txBody>
                  <a:tcPr anchor="ctr"/>
                </a:tc>
                <a:extLst>
                  <a:ext uri="{0D108BD9-81ED-4DB2-BD59-A6C34878D82A}">
                    <a16:rowId xmlns:a16="http://schemas.microsoft.com/office/drawing/2014/main" val="3400142324"/>
                  </a:ext>
                </a:extLst>
              </a:tr>
              <a:tr h="323047">
                <a:tc>
                  <a:txBody>
                    <a:bodyPr/>
                    <a:lstStyle/>
                    <a:p>
                      <a:pPr marL="172800" algn="l"/>
                      <a:r>
                        <a:rPr lang="fr-FR" sz="1600" dirty="0">
                          <a:latin typeface="Arial Narrow" panose="020B0606020202030204" pitchFamily="34" charset="0"/>
                        </a:rPr>
                        <a:t>LDL calculé</a:t>
                      </a:r>
                    </a:p>
                  </a:txBody>
                  <a:tcPr anchor="ctr"/>
                </a:tc>
                <a:tc>
                  <a:txBody>
                    <a:bodyPr/>
                    <a:lstStyle/>
                    <a:p>
                      <a:pPr algn="ctr"/>
                      <a:r>
                        <a:rPr lang="fr-FR" sz="1600" dirty="0">
                          <a:latin typeface="Arial Narrow" panose="020B0606020202030204" pitchFamily="34" charset="0"/>
                        </a:rPr>
                        <a:t>0,91 g/L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352569347"/>
                  </a:ext>
                </a:extLst>
              </a:tr>
              <a:tr h="323047">
                <a:tc>
                  <a:txBody>
                    <a:bodyPr/>
                    <a:lstStyle/>
                    <a:p>
                      <a:pPr marL="0" algn="l"/>
                      <a:r>
                        <a:rPr lang="fr-FR" sz="1600" dirty="0">
                          <a:latin typeface="Arial Narrow" panose="020B0606020202030204" pitchFamily="34" charset="0"/>
                        </a:rPr>
                        <a:t>Covid</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250761549"/>
                  </a:ext>
                </a:extLst>
              </a:tr>
              <a:tr h="323047">
                <a:tc>
                  <a:txBody>
                    <a:bodyPr/>
                    <a:lstStyle/>
                    <a:p>
                      <a:pPr marL="0" algn="l"/>
                      <a:r>
                        <a:rPr lang="fr-FR" sz="1600" dirty="0">
                          <a:latin typeface="Arial Narrow" panose="020B0606020202030204" pitchFamily="34" charset="0"/>
                        </a:rPr>
                        <a:t>ECBU</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3438318876"/>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71327227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3176" y="459621"/>
            <a:ext cx="1185647" cy="465037"/>
          </a:xfrm>
          <a:prstGeom prst="rect">
            <a:avLst/>
          </a:prstGeom>
          <a:noFill/>
          <a:extLst>
            <a:ext uri="{909E8E84-426E-40DD-AFC4-6F175D3DCCD1}">
              <a14:hiddenFill xmlns:a14="http://schemas.microsoft.com/office/drawing/2010/main">
                <a:solidFill>
                  <a:srgbClr val="FFFFFF"/>
                </a:solidFill>
              </a14:hiddenFill>
            </a:ext>
          </a:extLst>
        </p:spPr>
      </p:pic>
      <p:sp>
        <p:nvSpPr>
          <p:cNvPr id="11" name="Bouton d'action : Précédent 10">
            <a:hlinkClick r:id="rId3" action="ppaction://hlinksldjump" highlightClick="1"/>
          </p:cNvPr>
          <p:cNvSpPr/>
          <p:nvPr/>
        </p:nvSpPr>
        <p:spPr>
          <a:xfrm>
            <a:off x="3777588" y="6194361"/>
            <a:ext cx="455184" cy="455184"/>
          </a:xfrm>
          <a:prstGeom prst="actionButtonBackPrevious">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Bouton d’action : Suivant 12">
            <a:hlinkClick r:id="" action="ppaction://hlinkshowjump?jump=nextslide" highlightClick="1"/>
          </p:cNvPr>
          <p:cNvSpPr/>
          <p:nvPr/>
        </p:nvSpPr>
        <p:spPr>
          <a:xfrm>
            <a:off x="7959228" y="6194361"/>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ZoneTexte 1">
            <a:hlinkClick r:id="rId3" action="ppaction://hlinksldjump"/>
          </p:cNvPr>
          <p:cNvSpPr txBox="1"/>
          <p:nvPr/>
        </p:nvSpPr>
        <p:spPr>
          <a:xfrm>
            <a:off x="4434406" y="6268064"/>
            <a:ext cx="981075" cy="307777"/>
          </a:xfrm>
          <a:prstGeom prst="rect">
            <a:avLst/>
          </a:prstGeom>
          <a:noFill/>
        </p:spPr>
        <p:txBody>
          <a:bodyPr wrap="square" rtlCol="0">
            <a:spAutoFit/>
          </a:bodyPr>
          <a:lstStyle/>
          <a:p>
            <a:r>
              <a:rPr lang="fr-FR" sz="1400" dirty="0"/>
              <a:t>RETOUR</a:t>
            </a:r>
          </a:p>
        </p:txBody>
      </p:sp>
      <p:sp>
        <p:nvSpPr>
          <p:cNvPr id="14" name="ZoneTexte 13">
            <a:hlinkClick r:id="rId4" action="ppaction://hlinksldjump"/>
          </p:cNvPr>
          <p:cNvSpPr txBox="1"/>
          <p:nvPr/>
        </p:nvSpPr>
        <p:spPr>
          <a:xfrm>
            <a:off x="6406081" y="6268064"/>
            <a:ext cx="1351513" cy="307777"/>
          </a:xfrm>
          <a:prstGeom prst="rect">
            <a:avLst/>
          </a:prstGeom>
          <a:noFill/>
        </p:spPr>
        <p:txBody>
          <a:bodyPr wrap="square" rtlCol="0">
            <a:spAutoFit/>
          </a:bodyPr>
          <a:lstStyle/>
          <a:p>
            <a:pPr algn="r"/>
            <a:r>
              <a:rPr lang="fr-FR" sz="1400" dirty="0"/>
              <a:t>POURSUIVRE</a:t>
            </a:r>
          </a:p>
        </p:txBody>
      </p:sp>
    </p:spTree>
    <p:extLst>
      <p:ext uri="{BB962C8B-B14F-4D97-AF65-F5344CB8AC3E}">
        <p14:creationId xmlns:p14="http://schemas.microsoft.com/office/powerpoint/2010/main" val="4124250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2" name="Rectangle 371"/>
          <p:cNvSpPr/>
          <p:nvPr/>
        </p:nvSpPr>
        <p:spPr>
          <a:xfrm>
            <a:off x="6095999" y="0"/>
            <a:ext cx="6095999" cy="6858000"/>
          </a:xfrm>
          <a:prstGeom prst="rect">
            <a:avLst/>
          </a:prstGeom>
          <a:solidFill>
            <a:srgbClr val="ED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0" y="0"/>
            <a:ext cx="6095999" cy="6858000"/>
          </a:xfrm>
          <a:prstGeom prst="rect">
            <a:avLst/>
          </a:prstGeom>
          <a:solidFill>
            <a:srgbClr val="F5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4" name="ZoneTexte 273"/>
          <p:cNvSpPr txBox="1"/>
          <p:nvPr/>
        </p:nvSpPr>
        <p:spPr>
          <a:xfrm>
            <a:off x="2824655" y="527423"/>
            <a:ext cx="6542690"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400" dirty="0"/>
              <a:t>S’ensuit l’entretien avec la patiente. Vous vous rendez dans sa chambre. </a:t>
            </a:r>
          </a:p>
        </p:txBody>
      </p:sp>
      <p:pic>
        <p:nvPicPr>
          <p:cNvPr id="86"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22" y="461904"/>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9" name="Tableau 88"/>
          <p:cNvGraphicFramePr>
            <a:graphicFrameLocks noGrp="1"/>
          </p:cNvGraphicFramePr>
          <p:nvPr>
            <p:extLst>
              <p:ext uri="{D42A27DB-BD31-4B8C-83A1-F6EECF244321}">
                <p14:modId xmlns:p14="http://schemas.microsoft.com/office/powerpoint/2010/main" val="209798204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7" name="Rectangle 6"/>
          <p:cNvSpPr/>
          <p:nvPr/>
        </p:nvSpPr>
        <p:spPr>
          <a:xfrm>
            <a:off x="685800" y="1906235"/>
            <a:ext cx="5410200" cy="738664"/>
          </a:xfrm>
          <a:prstGeom prst="rect">
            <a:avLst/>
          </a:prstGeom>
        </p:spPr>
        <p:txBody>
          <a:bodyPr wrap="square">
            <a:spAutoFit/>
          </a:bodyPr>
          <a:lstStyle/>
          <a:p>
            <a:pPr algn="r"/>
            <a:r>
              <a:rPr lang="fr-FR" sz="1400" i="1" dirty="0"/>
              <a:t>Bonjour Madame, je suis le Dr. Jean TASTIC, pharmacien à l’hôpital. Pourriez-vous me rappeler votre nom, prénom et date de naissance svp ?</a:t>
            </a:r>
          </a:p>
        </p:txBody>
      </p:sp>
      <p:sp>
        <p:nvSpPr>
          <p:cNvPr id="8" name="Rectangle 7"/>
          <p:cNvSpPr/>
          <p:nvPr/>
        </p:nvSpPr>
        <p:spPr>
          <a:xfrm>
            <a:off x="6095998" y="2691819"/>
            <a:ext cx="4101659" cy="523220"/>
          </a:xfrm>
          <a:prstGeom prst="rect">
            <a:avLst/>
          </a:prstGeom>
        </p:spPr>
        <p:txBody>
          <a:bodyPr wrap="square">
            <a:spAutoFit/>
          </a:bodyPr>
          <a:lstStyle/>
          <a:p>
            <a:r>
              <a:rPr lang="fr-FR" sz="1400" i="1" dirty="0"/>
              <a:t>Bonjour Docteur, je suis Madame Lara CÉTAMOL, née le 01/01/1943.</a:t>
            </a:r>
          </a:p>
        </p:txBody>
      </p:sp>
      <p:sp>
        <p:nvSpPr>
          <p:cNvPr id="9" name="Rectangle 8"/>
          <p:cNvSpPr/>
          <p:nvPr/>
        </p:nvSpPr>
        <p:spPr>
          <a:xfrm>
            <a:off x="1939601" y="3261959"/>
            <a:ext cx="4156400" cy="1169551"/>
          </a:xfrm>
          <a:prstGeom prst="rect">
            <a:avLst/>
          </a:prstGeom>
        </p:spPr>
        <p:txBody>
          <a:bodyPr wrap="square">
            <a:spAutoFit/>
          </a:bodyPr>
          <a:lstStyle/>
          <a:p>
            <a:pPr algn="r"/>
            <a:r>
              <a:rPr lang="fr-FR" sz="1400" i="1" dirty="0"/>
              <a:t>Merci. Vous avez déjà vu mon collègue pour établir la liste de tout ce que vous preniez et je vous en remercie. Je souhaiterais m’entretenir avec vous pour compléter nos informations. Auriez-vous 15 min à m’accorder ?</a:t>
            </a:r>
          </a:p>
        </p:txBody>
      </p:sp>
      <p:sp>
        <p:nvSpPr>
          <p:cNvPr id="12" name="Rectangle 11"/>
          <p:cNvSpPr/>
          <p:nvPr/>
        </p:nvSpPr>
        <p:spPr>
          <a:xfrm>
            <a:off x="6095999" y="4478429"/>
            <a:ext cx="2914580" cy="307777"/>
          </a:xfrm>
          <a:prstGeom prst="rect">
            <a:avLst/>
          </a:prstGeom>
        </p:spPr>
        <p:txBody>
          <a:bodyPr wrap="square">
            <a:spAutoFit/>
          </a:bodyPr>
          <a:lstStyle/>
          <a:p>
            <a:r>
              <a:rPr lang="fr-FR" sz="1400" i="1" dirty="0"/>
              <a:t>Bien sûr, je vous écoute...</a:t>
            </a:r>
          </a:p>
        </p:txBody>
      </p:sp>
      <p:sp>
        <p:nvSpPr>
          <p:cNvPr id="94" name="Bouton d'action : Précédent 93">
            <a:hlinkClick r:id="rId3"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Bouton d’action : Suivant 94">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22" name="Groupe 21"/>
          <p:cNvGrpSpPr/>
          <p:nvPr/>
        </p:nvGrpSpPr>
        <p:grpSpPr>
          <a:xfrm>
            <a:off x="9687760" y="2691819"/>
            <a:ext cx="1428611" cy="4186801"/>
            <a:chOff x="9452538" y="2071882"/>
            <a:chExt cx="1604641" cy="4702688"/>
          </a:xfrm>
          <a:effectLst>
            <a:outerShdw blurRad="50800" dist="38100" algn="l" rotWithShape="0">
              <a:prstClr val="black">
                <a:alpha val="40000"/>
              </a:prstClr>
            </a:outerShdw>
          </a:effectLst>
        </p:grpSpPr>
        <p:sp>
          <p:nvSpPr>
            <p:cNvPr id="21" name="Forme libre 20"/>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 name="Groupe 19"/>
            <p:cNvGrpSpPr/>
            <p:nvPr/>
          </p:nvGrpSpPr>
          <p:grpSpPr>
            <a:xfrm>
              <a:off x="9452538" y="2071882"/>
              <a:ext cx="1604641" cy="3669000"/>
              <a:chOff x="9368576" y="1571582"/>
              <a:chExt cx="1604641" cy="3669000"/>
            </a:xfrm>
          </p:grpSpPr>
          <p:grpSp>
            <p:nvGrpSpPr>
              <p:cNvPr id="376" name="Groupe 375"/>
              <p:cNvGrpSpPr/>
              <p:nvPr/>
            </p:nvGrpSpPr>
            <p:grpSpPr>
              <a:xfrm flipH="1">
                <a:off x="9368576" y="1571582"/>
                <a:ext cx="1604641" cy="3669000"/>
                <a:chOff x="208078" y="282549"/>
                <a:chExt cx="2004451" cy="4583184"/>
              </a:xfrm>
            </p:grpSpPr>
            <p:grpSp>
              <p:nvGrpSpPr>
                <p:cNvPr id="380" name="Groupe 379"/>
                <p:cNvGrpSpPr/>
                <p:nvPr/>
              </p:nvGrpSpPr>
              <p:grpSpPr>
                <a:xfrm>
                  <a:off x="208078" y="282549"/>
                  <a:ext cx="2004451" cy="4583184"/>
                  <a:chOff x="244006" y="281253"/>
                  <a:chExt cx="2004445" cy="4583149"/>
                </a:xfrm>
              </p:grpSpPr>
              <p:grpSp>
                <p:nvGrpSpPr>
                  <p:cNvPr id="386" name="Groupe 385"/>
                  <p:cNvGrpSpPr/>
                  <p:nvPr/>
                </p:nvGrpSpPr>
                <p:grpSpPr>
                  <a:xfrm rot="21382582" flipH="1">
                    <a:off x="244006" y="281253"/>
                    <a:ext cx="2004445" cy="4583149"/>
                    <a:chOff x="6417400" y="324785"/>
                    <a:chExt cx="2004445" cy="4583149"/>
                  </a:xfrm>
                </p:grpSpPr>
                <p:sp>
                  <p:nvSpPr>
                    <p:cNvPr id="391" name="Forme libre 390"/>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7" name="Forme libre 396"/>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98" name="Groupe 175"/>
                    <p:cNvGrpSpPr/>
                    <p:nvPr/>
                  </p:nvGrpSpPr>
                  <p:grpSpPr>
                    <a:xfrm>
                      <a:off x="6417400" y="324785"/>
                      <a:ext cx="2004445" cy="2050935"/>
                      <a:chOff x="5895997" y="775532"/>
                      <a:chExt cx="2481693" cy="2539252"/>
                    </a:xfrm>
                  </p:grpSpPr>
                  <p:sp>
                    <p:nvSpPr>
                      <p:cNvPr id="403" name="Forme libre 402"/>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4" name="Forme libre 403"/>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5" name="Forme libre 404"/>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6" name="Forme libre 405"/>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7" name="Forme libre 406"/>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8" name="Forme libre 407"/>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9" name="Forme libre 408"/>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10" name="Groupe 24"/>
                      <p:cNvGrpSpPr/>
                      <p:nvPr/>
                    </p:nvGrpSpPr>
                    <p:grpSpPr>
                      <a:xfrm rot="526458">
                        <a:off x="6327521" y="1956202"/>
                        <a:ext cx="997678" cy="657333"/>
                        <a:chOff x="1852508" y="2708920"/>
                        <a:chExt cx="837002" cy="470115"/>
                      </a:xfrm>
                    </p:grpSpPr>
                    <p:sp>
                      <p:nvSpPr>
                        <p:cNvPr id="411" name="Organigramme : Connecteur 410"/>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2" name="Organigramme : Connecteur 411"/>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3" name="Forme libre 412"/>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15" name="Ellipse 414"/>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6" name="Ellipse 415"/>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99" name="Groupe 212"/>
                    <p:cNvGrpSpPr/>
                    <p:nvPr/>
                  </p:nvGrpSpPr>
                  <p:grpSpPr>
                    <a:xfrm>
                      <a:off x="6588223" y="2446290"/>
                      <a:ext cx="1512170" cy="2461644"/>
                      <a:chOff x="6588223" y="2446290"/>
                      <a:chExt cx="1512170" cy="2461644"/>
                    </a:xfrm>
                  </p:grpSpPr>
                  <p:sp>
                    <p:nvSpPr>
                      <p:cNvPr id="400" name="Forme libre 399"/>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1" name="Forme libre 400"/>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2" name="Forme libre 401"/>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87" name="Groupe 386"/>
                  <p:cNvGrpSpPr/>
                  <p:nvPr/>
                </p:nvGrpSpPr>
                <p:grpSpPr>
                  <a:xfrm rot="21330287" flipH="1">
                    <a:off x="674881" y="1428142"/>
                    <a:ext cx="192615" cy="335151"/>
                    <a:chOff x="3827920" y="4661288"/>
                    <a:chExt cx="192615" cy="335151"/>
                  </a:xfrm>
                </p:grpSpPr>
                <p:sp>
                  <p:nvSpPr>
                    <p:cNvPr id="388" name="Organigramme : Connecteur 387"/>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9" name="Forme libre 388"/>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90" name="Organigramme : Connecteur 389"/>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381" name="Groupe 380"/>
                <p:cNvGrpSpPr/>
                <p:nvPr/>
              </p:nvGrpSpPr>
              <p:grpSpPr>
                <a:xfrm flipH="1">
                  <a:off x="883921" y="1079563"/>
                  <a:ext cx="1030247" cy="513700"/>
                  <a:chOff x="6723940" y="3136287"/>
                  <a:chExt cx="1030245" cy="513695"/>
                </a:xfrm>
              </p:grpSpPr>
              <p:sp>
                <p:nvSpPr>
                  <p:cNvPr id="383" name="Organigramme : Connecteur 382"/>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4" name="Organigramme : Connecteur 383"/>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5" name="Forme libre 384"/>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382" name="Connecteur droit 381"/>
                <p:cNvCxnSpPr>
                  <a:stCxn id="384" idx="6"/>
                  <a:endCxn id="388"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7" name="Forme libre 416"/>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197" y="5035668"/>
            <a:ext cx="1897308" cy="1897308"/>
          </a:xfrm>
          <a:prstGeom prst="rect">
            <a:avLst/>
          </a:prstGeom>
        </p:spPr>
      </p:pic>
      <p:grpSp>
        <p:nvGrpSpPr>
          <p:cNvPr id="420" name="Groupe 419"/>
          <p:cNvGrpSpPr/>
          <p:nvPr/>
        </p:nvGrpSpPr>
        <p:grpSpPr>
          <a:xfrm>
            <a:off x="3380903" y="1005853"/>
            <a:ext cx="5629676" cy="646331"/>
            <a:chOff x="3625521" y="978143"/>
            <a:chExt cx="5629676" cy="621375"/>
          </a:xfrm>
        </p:grpSpPr>
        <p:sp>
          <p:nvSpPr>
            <p:cNvPr id="421" name="Rectangle 420"/>
            <p:cNvSpPr/>
            <p:nvPr/>
          </p:nvSpPr>
          <p:spPr>
            <a:xfrm>
              <a:off x="6340613" y="978143"/>
              <a:ext cx="2914584" cy="621375"/>
            </a:xfrm>
            <a:prstGeom prst="rect">
              <a:avLst/>
            </a:prstGeom>
          </p:spPr>
          <p:txBody>
            <a:bodyPr wrap="square">
              <a:spAutoFit/>
            </a:bodyPr>
            <a:lstStyle/>
            <a:p>
              <a:pPr lvl="0"/>
              <a:r>
                <a:rPr lang="fr-FR" dirty="0">
                  <a:latin typeface="Reem Kufi"/>
                  <a:ea typeface="Reem Kufi"/>
                  <a:cs typeface="Reem Kufi"/>
                  <a:sym typeface="Reem Kufi"/>
                </a:rPr>
                <a:t>Madame Lara CÉTAMOL</a:t>
              </a:r>
            </a:p>
            <a:p>
              <a:pPr lvl="0"/>
              <a:r>
                <a:rPr lang="fr-FR" dirty="0">
                  <a:latin typeface="Reem Kufi"/>
                  <a:ea typeface="Reem Kufi"/>
                  <a:cs typeface="Reem Kufi"/>
                  <a:sym typeface="Reem Kufi"/>
                </a:rPr>
                <a:t>Patiente</a:t>
              </a:r>
            </a:p>
          </p:txBody>
        </p:sp>
        <p:sp>
          <p:nvSpPr>
            <p:cNvPr id="422" name="Rectangle 421"/>
            <p:cNvSpPr/>
            <p:nvPr/>
          </p:nvSpPr>
          <p:spPr>
            <a:xfrm>
              <a:off x="3625521" y="978143"/>
              <a:ext cx="2715092" cy="621375"/>
            </a:xfrm>
            <a:prstGeom prst="rect">
              <a:avLst/>
            </a:prstGeom>
          </p:spPr>
          <p:txBody>
            <a:bodyPr wrap="square">
              <a:spAutoFit/>
            </a:bodyPr>
            <a:lstStyle/>
            <a:p>
              <a:pPr lvl="0" algn="r"/>
              <a:r>
                <a:rPr lang="fr-FR" dirty="0">
                  <a:latin typeface="Reem Kufi"/>
                  <a:ea typeface="Reem Kufi"/>
                  <a:cs typeface="Reem Kufi"/>
                  <a:sym typeface="Reem Kufi"/>
                </a:rPr>
                <a:t>Dr. Jean TASTIC</a:t>
              </a:r>
            </a:p>
            <a:p>
              <a:pPr lvl="0" algn="r"/>
              <a:r>
                <a:rPr lang="fr-FR" dirty="0">
                  <a:latin typeface="Reem Kufi"/>
                  <a:ea typeface="Reem Kufi"/>
                  <a:cs typeface="Reem Kufi"/>
                  <a:sym typeface="Reem Kufi"/>
                </a:rPr>
                <a:t>Pharmacien</a:t>
              </a:r>
            </a:p>
          </p:txBody>
        </p:sp>
      </p:grpSp>
      <p:grpSp>
        <p:nvGrpSpPr>
          <p:cNvPr id="423" name="Groupe 422"/>
          <p:cNvGrpSpPr/>
          <p:nvPr/>
        </p:nvGrpSpPr>
        <p:grpSpPr>
          <a:xfrm>
            <a:off x="276194" y="2498776"/>
            <a:ext cx="1867419" cy="4359224"/>
            <a:chOff x="228600" y="2917165"/>
            <a:chExt cx="1685701" cy="3935029"/>
          </a:xfrm>
          <a:effectLst>
            <a:outerShdw blurRad="50800" dist="38100" dir="10800000" algn="r" rotWithShape="0">
              <a:prstClr val="black">
                <a:alpha val="40000"/>
              </a:prstClr>
            </a:outerShdw>
          </a:effectLst>
        </p:grpSpPr>
        <p:sp>
          <p:nvSpPr>
            <p:cNvPr id="424" name="Rectangle 423"/>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5" name="Forme libre 424"/>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26" name="Forme libre 425"/>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7" name="Forme libre 426"/>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28" name="Groupe 427"/>
            <p:cNvGrpSpPr/>
            <p:nvPr/>
          </p:nvGrpSpPr>
          <p:grpSpPr>
            <a:xfrm rot="21159051" flipH="1">
              <a:off x="661781" y="2917165"/>
              <a:ext cx="773533" cy="1016379"/>
              <a:chOff x="1401393" y="476672"/>
              <a:chExt cx="736866" cy="968200"/>
            </a:xfrm>
          </p:grpSpPr>
          <p:sp>
            <p:nvSpPr>
              <p:cNvPr id="444" name="Forme libre 443"/>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5" name="Forme libre 444"/>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6" name="Ellipse 445"/>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7" name="Ellipse 446"/>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8" name="Forme libre 447"/>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49" name="Forme libre 448"/>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50" name="Groupe 97"/>
              <p:cNvGrpSpPr/>
              <p:nvPr/>
            </p:nvGrpSpPr>
            <p:grpSpPr>
              <a:xfrm>
                <a:off x="1557435" y="866780"/>
                <a:ext cx="364101" cy="182051"/>
                <a:chOff x="7812360" y="1160748"/>
                <a:chExt cx="504056" cy="252028"/>
              </a:xfrm>
            </p:grpSpPr>
            <p:grpSp>
              <p:nvGrpSpPr>
                <p:cNvPr id="455" name="Groupe 38"/>
                <p:cNvGrpSpPr/>
                <p:nvPr/>
              </p:nvGrpSpPr>
              <p:grpSpPr>
                <a:xfrm>
                  <a:off x="7886278" y="1250758"/>
                  <a:ext cx="356221" cy="72008"/>
                  <a:chOff x="7037698" y="1988840"/>
                  <a:chExt cx="880677" cy="144016"/>
                </a:xfrm>
              </p:grpSpPr>
              <p:sp>
                <p:nvSpPr>
                  <p:cNvPr id="460" name="Organigramme : Connecteur 459"/>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1" name="Organigramme : Connecteur 460"/>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56" name="Groupe 88"/>
                <p:cNvGrpSpPr/>
                <p:nvPr/>
              </p:nvGrpSpPr>
              <p:grpSpPr>
                <a:xfrm>
                  <a:off x="7812360" y="1160748"/>
                  <a:ext cx="504056" cy="252028"/>
                  <a:chOff x="7668344" y="1052736"/>
                  <a:chExt cx="576064" cy="216024"/>
                </a:xfrm>
              </p:grpSpPr>
              <p:sp>
                <p:nvSpPr>
                  <p:cNvPr id="458" name="Organigramme : Connecteur 457"/>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9" name="Organigramme : Connecteur 458"/>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457" name="Connecteur droit 456"/>
                <p:cNvCxnSpPr>
                  <a:stCxn id="458" idx="6"/>
                  <a:endCxn id="459"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Connecteur droit 450"/>
              <p:cNvCxnSpPr>
                <a:stCxn id="459" idx="6"/>
                <a:endCxn id="446"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Connecteur droit 451"/>
              <p:cNvCxnSpPr>
                <a:stCxn id="458" idx="2"/>
                <a:endCxn id="447"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Forme libre 452"/>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54" name="Forme libre 453"/>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429" name="Forme libre 428"/>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30" name="Groupe 429"/>
            <p:cNvGrpSpPr/>
            <p:nvPr/>
          </p:nvGrpSpPr>
          <p:grpSpPr>
            <a:xfrm flipH="1">
              <a:off x="1086664" y="5049669"/>
              <a:ext cx="355615" cy="322902"/>
              <a:chOff x="1855991" y="2735209"/>
              <a:chExt cx="338758" cy="307596"/>
            </a:xfrm>
          </p:grpSpPr>
          <p:sp>
            <p:nvSpPr>
              <p:cNvPr id="441" name="Ellipse 440"/>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2" name="Ellipse 441"/>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3" name="Ellipse 442"/>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31" name="Forme libre 430"/>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2" name="Forme libre 431"/>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3" name="Ellipse 432"/>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4" name="Forme libre 433"/>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5" name="Forme libre 434"/>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6" name="Forme libre 435"/>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7" name="Connecteur droit 436"/>
            <p:cNvCxnSpPr>
              <a:endCxn id="426"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Forme libre 437"/>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9" name="Forme libre 438"/>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0" name="Forme libre 439"/>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448832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8" name="Tableau 37"/>
          <p:cNvGraphicFramePr>
            <a:graphicFrameLocks noGrp="1"/>
          </p:cNvGraphicFramePr>
          <p:nvPr>
            <p:extLst>
              <p:ext uri="{D42A27DB-BD31-4B8C-83A1-F6EECF244321}">
                <p14:modId xmlns:p14="http://schemas.microsoft.com/office/powerpoint/2010/main" val="166647829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41" name="Bouton d'action : Précédent 40">
            <a:hlinkClick r:id="rId2"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Bouton d’action : Suivant 73">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Rectangle 1"/>
          <p:cNvSpPr/>
          <p:nvPr/>
        </p:nvSpPr>
        <p:spPr>
          <a:xfrm>
            <a:off x="392436" y="709464"/>
            <a:ext cx="11407128" cy="541558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fr-FR" sz="1350" b="1" dirty="0">
                <a:solidFill>
                  <a:schemeClr val="dk1"/>
                </a:solidFill>
              </a:rPr>
              <a:t>Plaintes</a:t>
            </a:r>
            <a:r>
              <a:rPr lang="fr-FR" sz="1350" dirty="0">
                <a:solidFill>
                  <a:schemeClr val="dk1"/>
                </a:solidFill>
              </a:rPr>
              <a:t> :</a:t>
            </a:r>
          </a:p>
          <a:p>
            <a:pPr marL="742950" lvl="1" indent="-285750" algn="just">
              <a:lnSpc>
                <a:spcPct val="150000"/>
              </a:lnSpc>
              <a:buFont typeface="Wingdings" panose="05000000000000000000" pitchFamily="2" charset="2"/>
              <a:buChar char="§"/>
            </a:pPr>
            <a:r>
              <a:rPr lang="fr-FR" sz="1350" dirty="0">
                <a:solidFill>
                  <a:schemeClr val="dk1"/>
                </a:solidFill>
              </a:rPr>
              <a:t>Anxiété et troubles du sommeil.</a:t>
            </a:r>
          </a:p>
          <a:p>
            <a:pPr marL="742950" lvl="1" indent="-285750" algn="just">
              <a:lnSpc>
                <a:spcPct val="150000"/>
              </a:lnSpc>
              <a:buFont typeface="Wingdings" panose="05000000000000000000" pitchFamily="2" charset="2"/>
              <a:buChar char="§"/>
            </a:pPr>
            <a:r>
              <a:rPr lang="fr-FR" sz="1350" dirty="0">
                <a:solidFill>
                  <a:schemeClr val="dk1"/>
                </a:solidFill>
              </a:rPr>
              <a:t>Troubles digestifs et diarrhées depuis quelques semaines, d’où la prise en si besoin de trimébutine, surtout le matin et le soir. </a:t>
            </a:r>
            <a:r>
              <a:rPr lang="fr-FR" sz="1350" dirty="0"/>
              <a:t>Prend bien la metformine au cours des repas, comme à son habitude.</a:t>
            </a:r>
            <a:endParaRPr lang="fr-FR" sz="1350" dirty="0">
              <a:solidFill>
                <a:schemeClr val="dk1"/>
              </a:solidFill>
            </a:endParaRPr>
          </a:p>
          <a:p>
            <a:pPr marL="742950" lvl="1" indent="-285750" algn="just">
              <a:lnSpc>
                <a:spcPct val="150000"/>
              </a:lnSpc>
              <a:buFont typeface="Wingdings" panose="05000000000000000000" pitchFamily="2" charset="2"/>
              <a:buChar char="§"/>
            </a:pPr>
            <a:r>
              <a:rPr lang="fr-FR" sz="1350" dirty="0">
                <a:solidFill>
                  <a:schemeClr val="dk1"/>
                </a:solidFill>
              </a:rPr>
              <a:t>Perte d’appétit, surtout au petit déjeuner et au repas du soir.</a:t>
            </a:r>
          </a:p>
          <a:p>
            <a:pPr marL="742950" lvl="1" indent="-285750" algn="just">
              <a:lnSpc>
                <a:spcPct val="150000"/>
              </a:lnSpc>
              <a:buFont typeface="Wingdings" panose="05000000000000000000" pitchFamily="2" charset="2"/>
              <a:buChar char="§"/>
            </a:pPr>
            <a:r>
              <a:rPr lang="fr-FR" sz="1350" dirty="0">
                <a:solidFill>
                  <a:schemeClr val="dk1"/>
                </a:solidFill>
              </a:rPr>
              <a:t>Apparition depuis 1 mois de plaques rouges sur la peau sur les zones exposées. La patiente pense être « allergique au soleil ». Après interrogatoire plus poussé, vous vous rendez compte que l’apparition des plaques coïncide avec le début de la prise d’alimémazine.</a:t>
            </a:r>
          </a:p>
          <a:p>
            <a:pPr marL="742950" lvl="1" indent="-285750" algn="just">
              <a:lnSpc>
                <a:spcPct val="150000"/>
              </a:lnSpc>
              <a:buFont typeface="Wingdings" panose="05000000000000000000" pitchFamily="2" charset="2"/>
              <a:buChar char="§"/>
            </a:pPr>
            <a:r>
              <a:rPr lang="fr-FR" sz="1350" dirty="0">
                <a:solidFill>
                  <a:schemeClr val="dk1"/>
                </a:solidFill>
              </a:rPr>
              <a:t>Va mieux depuis son arrivée à l’hôpital, a peur de chuter à nouveau.</a:t>
            </a:r>
          </a:p>
          <a:p>
            <a:pPr marL="742950" lvl="1" indent="-285750" algn="just">
              <a:lnSpc>
                <a:spcPct val="150000"/>
              </a:lnSpc>
              <a:buFont typeface="Wingdings" panose="05000000000000000000" pitchFamily="2" charset="2"/>
              <a:buChar char="§"/>
            </a:pPr>
            <a:r>
              <a:rPr lang="fr-FR" sz="1350" dirty="0">
                <a:solidFill>
                  <a:schemeClr val="dk1"/>
                </a:solidFill>
              </a:rPr>
              <a:t>Pollakiurie nocturne.</a:t>
            </a:r>
          </a:p>
          <a:p>
            <a:pPr lvl="1" algn="just">
              <a:lnSpc>
                <a:spcPct val="150000"/>
              </a:lnSpc>
            </a:pPr>
            <a:endParaRPr lang="fr-FR" sz="1350" dirty="0">
              <a:solidFill>
                <a:schemeClr val="dk1"/>
              </a:solidFill>
            </a:endParaRPr>
          </a:p>
          <a:p>
            <a:r>
              <a:rPr lang="fr-FR" sz="1350" b="1" dirty="0"/>
              <a:t>Adhésion</a:t>
            </a:r>
            <a:r>
              <a:rPr lang="fr-FR" sz="1350" dirty="0"/>
              <a:t> :</a:t>
            </a:r>
          </a:p>
          <a:p>
            <a:pPr marL="742950" lvl="1" indent="-285750">
              <a:lnSpc>
                <a:spcPct val="150000"/>
              </a:lnSpc>
              <a:spcBef>
                <a:spcPts val="200"/>
              </a:spcBef>
              <a:buFont typeface="Wingdings" panose="05000000000000000000" pitchFamily="2" charset="2"/>
              <a:buChar char="§"/>
            </a:pPr>
            <a:r>
              <a:rPr lang="fr-FR" sz="1350" dirty="0"/>
              <a:t>Bonne observante, mais aimerait prendre moins de médicaments.</a:t>
            </a:r>
          </a:p>
          <a:p>
            <a:endParaRPr lang="fr-FR" sz="1350" dirty="0"/>
          </a:p>
          <a:p>
            <a:r>
              <a:rPr lang="fr-FR" sz="1350" b="1" dirty="0"/>
              <a:t>Habitudes de vie</a:t>
            </a:r>
            <a:r>
              <a:rPr lang="fr-FR" sz="1350" dirty="0"/>
              <a:t> :</a:t>
            </a:r>
          </a:p>
          <a:p>
            <a:pPr marL="742950" lvl="1" indent="-285750" algn="just">
              <a:lnSpc>
                <a:spcPct val="150000"/>
              </a:lnSpc>
              <a:buFont typeface="Wingdings" panose="05000000000000000000" pitchFamily="2" charset="2"/>
              <a:buChar char="§"/>
            </a:pPr>
            <a:r>
              <a:rPr lang="fr-FR" sz="1350" dirty="0"/>
              <a:t>4 prises alimentaires par jour (3 repas et une collation à 16h).</a:t>
            </a:r>
          </a:p>
          <a:p>
            <a:pPr marL="742950" lvl="1" indent="-285750" algn="just">
              <a:lnSpc>
                <a:spcPct val="150000"/>
              </a:lnSpc>
              <a:buFont typeface="Wingdings" panose="05000000000000000000" pitchFamily="2" charset="2"/>
              <a:buChar char="§"/>
            </a:pPr>
            <a:r>
              <a:rPr lang="fr-FR" sz="1350" dirty="0"/>
              <a:t>Boit une grande tasse de thé noir tous les soirs avant d’aller se coucher.</a:t>
            </a:r>
          </a:p>
          <a:p>
            <a:pPr marL="742950" lvl="1" indent="-285750" algn="just">
              <a:lnSpc>
                <a:spcPct val="150000"/>
              </a:lnSpc>
              <a:buFont typeface="Wingdings" panose="05000000000000000000" pitchFamily="2" charset="2"/>
              <a:buChar char="§"/>
            </a:pPr>
            <a:r>
              <a:rPr lang="fr-FR" sz="1350" dirty="0"/>
              <a:t>Marche au moins 30 min par jour avec son mari.</a:t>
            </a:r>
          </a:p>
        </p:txBody>
      </p:sp>
      <p:pic>
        <p:nvPicPr>
          <p:cNvPr id="76"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310" y="414529"/>
            <a:ext cx="1055380" cy="413944"/>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Icône ensoleille, soleil, temps"/>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813928" y="3117476"/>
            <a:ext cx="1098917" cy="1098917"/>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e 105"/>
          <p:cNvGrpSpPr/>
          <p:nvPr/>
        </p:nvGrpSpPr>
        <p:grpSpPr>
          <a:xfrm>
            <a:off x="8482366" y="3436034"/>
            <a:ext cx="2479802" cy="3421966"/>
            <a:chOff x="8458991" y="2671199"/>
            <a:chExt cx="3034056" cy="4186801"/>
          </a:xfrm>
        </p:grpSpPr>
        <p:sp>
          <p:nvSpPr>
            <p:cNvPr id="107" name="Google Shape;3895;p112"/>
            <p:cNvSpPr/>
            <p:nvPr/>
          </p:nvSpPr>
          <p:spPr>
            <a:xfrm rot="16200000">
              <a:off x="8197997" y="2977961"/>
              <a:ext cx="3556044" cy="3034056"/>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rgbClr val="FFFFD9">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nvGrpSpPr>
            <p:cNvPr id="108" name="Groupe 107"/>
            <p:cNvGrpSpPr/>
            <p:nvPr/>
          </p:nvGrpSpPr>
          <p:grpSpPr>
            <a:xfrm>
              <a:off x="9416165" y="2671199"/>
              <a:ext cx="1428611" cy="4186801"/>
              <a:chOff x="9452538" y="2071882"/>
              <a:chExt cx="1604641" cy="4702688"/>
            </a:xfrm>
            <a:effectLst>
              <a:outerShdw blurRad="50800" dist="38100" algn="l" rotWithShape="0">
                <a:prstClr val="black">
                  <a:alpha val="40000"/>
                </a:prstClr>
              </a:outerShdw>
            </a:effectLst>
          </p:grpSpPr>
          <p:sp>
            <p:nvSpPr>
              <p:cNvPr id="109" name="Forme libre 108"/>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0" name="Groupe 109"/>
              <p:cNvGrpSpPr/>
              <p:nvPr/>
            </p:nvGrpSpPr>
            <p:grpSpPr>
              <a:xfrm>
                <a:off x="9452538" y="2071882"/>
                <a:ext cx="1604641" cy="3669000"/>
                <a:chOff x="9368576" y="1571582"/>
                <a:chExt cx="1604641" cy="3669000"/>
              </a:xfrm>
            </p:grpSpPr>
            <p:grpSp>
              <p:nvGrpSpPr>
                <p:cNvPr id="111" name="Groupe 110"/>
                <p:cNvGrpSpPr/>
                <p:nvPr/>
              </p:nvGrpSpPr>
              <p:grpSpPr>
                <a:xfrm flipH="1">
                  <a:off x="9368576" y="1571582"/>
                  <a:ext cx="1604641" cy="3669000"/>
                  <a:chOff x="208078" y="282549"/>
                  <a:chExt cx="2004451" cy="4583184"/>
                </a:xfrm>
              </p:grpSpPr>
              <p:grpSp>
                <p:nvGrpSpPr>
                  <p:cNvPr id="113" name="Groupe 112"/>
                  <p:cNvGrpSpPr/>
                  <p:nvPr/>
                </p:nvGrpSpPr>
                <p:grpSpPr>
                  <a:xfrm>
                    <a:off x="208078" y="282549"/>
                    <a:ext cx="2004451" cy="4583184"/>
                    <a:chOff x="244006" y="281253"/>
                    <a:chExt cx="2004445" cy="4583149"/>
                  </a:xfrm>
                </p:grpSpPr>
                <p:grpSp>
                  <p:nvGrpSpPr>
                    <p:cNvPr id="119" name="Groupe 118"/>
                    <p:cNvGrpSpPr/>
                    <p:nvPr/>
                  </p:nvGrpSpPr>
                  <p:grpSpPr>
                    <a:xfrm rot="21382582" flipH="1">
                      <a:off x="244006" y="281253"/>
                      <a:ext cx="2004445" cy="4583149"/>
                      <a:chOff x="6417400" y="324785"/>
                      <a:chExt cx="2004445" cy="4583149"/>
                    </a:xfrm>
                  </p:grpSpPr>
                  <p:sp>
                    <p:nvSpPr>
                      <p:cNvPr id="124" name="Forme libre 123"/>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5" name="Forme libre 124"/>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6" name="Groupe 175"/>
                      <p:cNvGrpSpPr/>
                      <p:nvPr/>
                    </p:nvGrpSpPr>
                    <p:grpSpPr>
                      <a:xfrm>
                        <a:off x="6417400" y="324785"/>
                        <a:ext cx="2004445" cy="2050935"/>
                        <a:chOff x="5895997" y="775532"/>
                        <a:chExt cx="2481693" cy="2539252"/>
                      </a:xfrm>
                    </p:grpSpPr>
                    <p:sp>
                      <p:nvSpPr>
                        <p:cNvPr id="185" name="Forme libre 184"/>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6" name="Forme libre 185"/>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Forme libre 186"/>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8" name="Forme libre 187"/>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9" name="Forme libre 188"/>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Forme libre 189"/>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1" name="Forme libre 190"/>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92" name="Groupe 24"/>
                        <p:cNvGrpSpPr/>
                        <p:nvPr/>
                      </p:nvGrpSpPr>
                      <p:grpSpPr>
                        <a:xfrm rot="526458">
                          <a:off x="6327521" y="1956202"/>
                          <a:ext cx="997678" cy="657333"/>
                          <a:chOff x="1852508" y="2708920"/>
                          <a:chExt cx="837002" cy="470115"/>
                        </a:xfrm>
                      </p:grpSpPr>
                      <p:sp>
                        <p:nvSpPr>
                          <p:cNvPr id="193" name="Organigramme : Connecteur 192"/>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Organigramme : Connecteur 193"/>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Forme libre 194"/>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6" name="Ellipse 195"/>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7" name="Ellipse 196"/>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1" name="Groupe 212"/>
                      <p:cNvGrpSpPr/>
                      <p:nvPr/>
                    </p:nvGrpSpPr>
                    <p:grpSpPr>
                      <a:xfrm>
                        <a:off x="6588223" y="2446290"/>
                        <a:ext cx="1512170" cy="2461644"/>
                        <a:chOff x="6588223" y="2446290"/>
                        <a:chExt cx="1512170" cy="2461644"/>
                      </a:xfrm>
                    </p:grpSpPr>
                    <p:sp>
                      <p:nvSpPr>
                        <p:cNvPr id="182" name="Forme libre 181"/>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Forme libre 182"/>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Forme libre 183"/>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20" name="Groupe 119"/>
                    <p:cNvGrpSpPr/>
                    <p:nvPr/>
                  </p:nvGrpSpPr>
                  <p:grpSpPr>
                    <a:xfrm rot="21330287" flipH="1">
                      <a:off x="674881" y="1428142"/>
                      <a:ext cx="192615" cy="335151"/>
                      <a:chOff x="3827920" y="4661288"/>
                      <a:chExt cx="192615" cy="335151"/>
                    </a:xfrm>
                  </p:grpSpPr>
                  <p:sp>
                    <p:nvSpPr>
                      <p:cNvPr id="121" name="Organigramme : Connecteur 120"/>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Forme libre 121"/>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23" name="Organigramme : Connecteur 122"/>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14" name="Groupe 113"/>
                  <p:cNvGrpSpPr/>
                  <p:nvPr/>
                </p:nvGrpSpPr>
                <p:grpSpPr>
                  <a:xfrm flipH="1">
                    <a:off x="883921" y="1079563"/>
                    <a:ext cx="1030247" cy="513700"/>
                    <a:chOff x="6723940" y="3136287"/>
                    <a:chExt cx="1030245" cy="513695"/>
                  </a:xfrm>
                </p:grpSpPr>
                <p:sp>
                  <p:nvSpPr>
                    <p:cNvPr id="116" name="Organigramme : Connecteur 115"/>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Organigramme : Connecteur 116"/>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Forme libre 117"/>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15" name="Connecteur droit 114"/>
                  <p:cNvCxnSpPr>
                    <a:stCxn id="117" idx="6"/>
                    <a:endCxn id="121"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Forme libre 111"/>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grpSp>
    </p:spTree>
    <p:extLst>
      <p:ext uri="{BB962C8B-B14F-4D97-AF65-F5344CB8AC3E}">
        <p14:creationId xmlns:p14="http://schemas.microsoft.com/office/powerpoint/2010/main" val="1953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1000" fill="hold"/>
                                        <p:tgtEl>
                                          <p:spTgt spid="50182"/>
                                        </p:tgtEl>
                                        <p:attrNameLst>
                                          <p:attrName>ppt_w</p:attrName>
                                        </p:attrNameLst>
                                      </p:cBhvr>
                                      <p:tavLst>
                                        <p:tav tm="0">
                                          <p:val>
                                            <p:fltVal val="0"/>
                                          </p:val>
                                        </p:tav>
                                        <p:tav tm="100000">
                                          <p:val>
                                            <p:strVal val="#ppt_w"/>
                                          </p:val>
                                        </p:tav>
                                      </p:tavLst>
                                    </p:anim>
                                    <p:anim calcmode="lin" valueType="num">
                                      <p:cBhvr>
                                        <p:cTn id="8" dur="1000" fill="hold"/>
                                        <p:tgtEl>
                                          <p:spTgt spid="50182"/>
                                        </p:tgtEl>
                                        <p:attrNameLst>
                                          <p:attrName>ppt_h</p:attrName>
                                        </p:attrNameLst>
                                      </p:cBhvr>
                                      <p:tavLst>
                                        <p:tav tm="0">
                                          <p:val>
                                            <p:fltVal val="0"/>
                                          </p:val>
                                        </p:tav>
                                        <p:tav tm="100000">
                                          <p:val>
                                            <p:strVal val="#ppt_h"/>
                                          </p:val>
                                        </p:tav>
                                      </p:tavLst>
                                    </p:anim>
                                    <p:anim calcmode="lin" valueType="num">
                                      <p:cBhvr>
                                        <p:cTn id="9" dur="1000" fill="hold"/>
                                        <p:tgtEl>
                                          <p:spTgt spid="50182"/>
                                        </p:tgtEl>
                                        <p:attrNameLst>
                                          <p:attrName>style.rotation</p:attrName>
                                        </p:attrNameLst>
                                      </p:cBhvr>
                                      <p:tavLst>
                                        <p:tav tm="0">
                                          <p:val>
                                            <p:fltVal val="90"/>
                                          </p:val>
                                        </p:tav>
                                        <p:tav tm="100000">
                                          <p:val>
                                            <p:fltVal val="0"/>
                                          </p:val>
                                        </p:tav>
                                      </p:tavLst>
                                    </p:anim>
                                    <p:animEffect transition="in" filter="fade">
                                      <p:cBhvr>
                                        <p:cTn id="10" dur="10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38" name="ZoneTexte 37"/>
          <p:cNvSpPr txBox="1"/>
          <p:nvPr/>
        </p:nvSpPr>
        <p:spPr>
          <a:xfrm>
            <a:off x="621458" y="676491"/>
            <a:ext cx="9394079" cy="738664"/>
          </a:xfrm>
          <a:prstGeom prst="rect">
            <a:avLst/>
          </a:prstGeom>
          <a:noFill/>
        </p:spPr>
        <p:txBody>
          <a:bodyPr wrap="square" rtlCol="0">
            <a:spAutoFit/>
          </a:bodyPr>
          <a:lstStyle/>
          <a:p>
            <a:pPr algn="just"/>
            <a:r>
              <a:rPr lang="fr-FR" sz="1400" dirty="0"/>
              <a:t>Au cours de l’entretien, vous demandez à la patiente d’accéder à son DMP. Elle accepte.</a:t>
            </a:r>
          </a:p>
          <a:p>
            <a:pPr algn="just"/>
            <a:endParaRPr lang="fr-FR" sz="1400" dirty="0"/>
          </a:p>
          <a:p>
            <a:pPr algn="just"/>
            <a:r>
              <a:rPr lang="fr-FR" sz="1400" dirty="0"/>
              <a:t>Voici l’évolution de sa fonction rénale au cours des 12 derniers mois :</a:t>
            </a:r>
          </a:p>
        </p:txBody>
      </p:sp>
      <p:graphicFrame>
        <p:nvGraphicFramePr>
          <p:cNvPr id="76" name="Graphique 75"/>
          <p:cNvGraphicFramePr>
            <a:graphicFrameLocks/>
          </p:cNvGraphicFramePr>
          <p:nvPr>
            <p:extLst>
              <p:ext uri="{D42A27DB-BD31-4B8C-83A1-F6EECF244321}">
                <p14:modId xmlns:p14="http://schemas.microsoft.com/office/powerpoint/2010/main" val="1252643257"/>
              </p:ext>
            </p:extLst>
          </p:nvPr>
        </p:nvGraphicFramePr>
        <p:xfrm>
          <a:off x="2176462" y="1847807"/>
          <a:ext cx="7839075" cy="3779519"/>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2176462" y="2428123"/>
            <a:ext cx="744291" cy="276999"/>
          </a:xfrm>
          <a:prstGeom prst="rect">
            <a:avLst/>
          </a:prstGeom>
          <a:noFill/>
        </p:spPr>
        <p:txBody>
          <a:bodyPr wrap="square" rtlCol="0">
            <a:spAutoFit/>
          </a:bodyPr>
          <a:lstStyle/>
          <a:p>
            <a:r>
              <a:rPr lang="fr-FR" sz="1200" dirty="0"/>
              <a:t>mL/min</a:t>
            </a:r>
          </a:p>
        </p:txBody>
      </p:sp>
      <p:sp>
        <p:nvSpPr>
          <p:cNvPr id="9" name="Bouton d'action : Précédent 8">
            <a:hlinkClick r:id="rId3"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1"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6642" y="6247032"/>
            <a:ext cx="958716" cy="376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305635986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4252437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pic>
        <p:nvPicPr>
          <p:cNvPr id="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642" y="6247032"/>
            <a:ext cx="958716" cy="376030"/>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21459" y="676491"/>
            <a:ext cx="8389192" cy="738664"/>
          </a:xfrm>
          <a:prstGeom prst="rect">
            <a:avLst/>
          </a:prstGeom>
          <a:noFill/>
        </p:spPr>
        <p:txBody>
          <a:bodyPr wrap="square" rtlCol="0">
            <a:spAutoFit/>
          </a:bodyPr>
          <a:lstStyle/>
          <a:p>
            <a:pPr algn="just"/>
            <a:r>
              <a:rPr lang="fr-FR" sz="1400" dirty="0"/>
              <a:t>Au cours de l’entretien, vous demandez à la patiente d’accéder à son DMP. Elle accepte.</a:t>
            </a:r>
          </a:p>
          <a:p>
            <a:pPr algn="just"/>
            <a:endParaRPr lang="fr-FR" sz="1400" dirty="0"/>
          </a:p>
          <a:p>
            <a:pPr algn="just"/>
            <a:r>
              <a:rPr lang="fr-FR" sz="1400" dirty="0"/>
              <a:t>Voici l’évolution de sa kaliémie au cours des 12 derniers mois :</a:t>
            </a:r>
          </a:p>
        </p:txBody>
      </p:sp>
      <p:sp>
        <p:nvSpPr>
          <p:cNvPr id="9" name="Bouton d'action : Précédent 8">
            <a:hlinkClick r:id="rId3"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18" name="Groupe 17"/>
          <p:cNvGrpSpPr/>
          <p:nvPr/>
        </p:nvGrpSpPr>
        <p:grpSpPr>
          <a:xfrm>
            <a:off x="2043438" y="1733892"/>
            <a:ext cx="8105124" cy="3810000"/>
            <a:chOff x="2043438" y="1733892"/>
            <a:chExt cx="8105124" cy="3810000"/>
          </a:xfrm>
        </p:grpSpPr>
        <p:grpSp>
          <p:nvGrpSpPr>
            <p:cNvPr id="17" name="Groupe 16"/>
            <p:cNvGrpSpPr/>
            <p:nvPr/>
          </p:nvGrpSpPr>
          <p:grpSpPr>
            <a:xfrm>
              <a:off x="2043438" y="1733892"/>
              <a:ext cx="8105124" cy="3810000"/>
              <a:chOff x="2043438" y="1733892"/>
              <a:chExt cx="8105124" cy="3810000"/>
            </a:xfrm>
          </p:grpSpPr>
          <p:graphicFrame>
            <p:nvGraphicFramePr>
              <p:cNvPr id="11" name="Graphique 10"/>
              <p:cNvGraphicFramePr>
                <a:graphicFrameLocks/>
              </p:cNvGraphicFramePr>
              <p:nvPr>
                <p:extLst>
                  <p:ext uri="{D42A27DB-BD31-4B8C-83A1-F6EECF244321}">
                    <p14:modId xmlns:p14="http://schemas.microsoft.com/office/powerpoint/2010/main" val="3704901901"/>
                  </p:ext>
                </p:extLst>
              </p:nvPr>
            </p:nvGraphicFramePr>
            <p:xfrm>
              <a:off x="2043438" y="1733892"/>
              <a:ext cx="8105124" cy="381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p:cNvCxnSpPr/>
              <p:nvPr/>
            </p:nvCxnSpPr>
            <p:spPr>
              <a:xfrm>
                <a:off x="4562475" y="3733800"/>
                <a:ext cx="4629150"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302067" y="3733800"/>
                <a:ext cx="869883"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2043438" y="1939424"/>
              <a:ext cx="744291" cy="276999"/>
            </a:xfrm>
            <a:prstGeom prst="rect">
              <a:avLst/>
            </a:prstGeom>
            <a:noFill/>
            <a:ln>
              <a:noFill/>
            </a:ln>
          </p:spPr>
          <p:txBody>
            <a:bodyPr wrap="square" rtlCol="0">
              <a:spAutoFit/>
            </a:bodyPr>
            <a:lstStyle/>
            <a:p>
              <a:r>
                <a:rPr lang="fr-FR" sz="1200" dirty="0"/>
                <a:t>mmol/L</a:t>
              </a:r>
            </a:p>
          </p:txBody>
        </p:sp>
      </p:grpSp>
      <p:sp>
        <p:nvSpPr>
          <p:cNvPr id="3" name="Rectangle 2"/>
          <p:cNvSpPr/>
          <p:nvPr/>
        </p:nvSpPr>
        <p:spPr>
          <a:xfrm>
            <a:off x="1371601" y="5779048"/>
            <a:ext cx="9448799" cy="307777"/>
          </a:xfrm>
          <a:prstGeom prst="rect">
            <a:avLst/>
          </a:prstGeom>
        </p:spPr>
        <p:txBody>
          <a:bodyPr wrap="square">
            <a:spAutoFit/>
          </a:bodyPr>
          <a:lstStyle/>
          <a:p>
            <a:pPr algn="ctr"/>
            <a:r>
              <a:rPr lang="fr-FR" sz="1400" dirty="0"/>
              <a:t>Pour rappel, la patiente prend une gélule par jour de chlorure de potassium 600 mg</a:t>
            </a:r>
          </a:p>
        </p:txBody>
      </p:sp>
      <p:graphicFrame>
        <p:nvGraphicFramePr>
          <p:cNvPr id="14" name="Tableau 13"/>
          <p:cNvGraphicFramePr>
            <a:graphicFrameLocks noGrp="1"/>
          </p:cNvGraphicFramePr>
          <p:nvPr>
            <p:extLst>
              <p:ext uri="{D42A27DB-BD31-4B8C-83A1-F6EECF244321}">
                <p14:modId xmlns:p14="http://schemas.microsoft.com/office/powerpoint/2010/main" val="111148896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667066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Google Shape;24;p3"/>
          <p:cNvSpPr/>
          <p:nvPr/>
        </p:nvSpPr>
        <p:spPr>
          <a:xfrm flipH="1">
            <a:off x="0" y="5123874"/>
            <a:ext cx="12192000" cy="1734126"/>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45" name="Tableau 44"/>
          <p:cNvGraphicFramePr>
            <a:graphicFrameLocks noGrp="1"/>
          </p:cNvGraphicFramePr>
          <p:nvPr>
            <p:extLst>
              <p:ext uri="{D42A27DB-BD31-4B8C-83A1-F6EECF244321}">
                <p14:modId xmlns:p14="http://schemas.microsoft.com/office/powerpoint/2010/main" val="303336261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chemeClr val="accent1"/>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2" name="Titre 1"/>
          <p:cNvSpPr>
            <a:spLocks noGrp="1"/>
          </p:cNvSpPr>
          <p:nvPr>
            <p:ph type="title"/>
          </p:nvPr>
        </p:nvSpPr>
        <p:spPr>
          <a:xfrm>
            <a:off x="1536103" y="2316582"/>
            <a:ext cx="9119795" cy="959766"/>
          </a:xfrm>
        </p:spPr>
        <p:txBody>
          <a:bodyPr>
            <a:noAutofit/>
          </a:bodyPr>
          <a:lstStyle/>
          <a:p>
            <a:pPr algn="ctr"/>
            <a:r>
              <a:rPr lang="fr-FR" sz="2000" dirty="0"/>
              <a:t>Le Dr. Jean TASTIC finit de compléter sa fiche de recueil de données.</a:t>
            </a:r>
            <a:br>
              <a:rPr lang="fr-FR" sz="2000" dirty="0"/>
            </a:br>
            <a:br>
              <a:rPr lang="fr-FR" sz="2000" dirty="0"/>
            </a:br>
            <a:r>
              <a:rPr lang="fr-FR" sz="2000" dirty="0"/>
              <a:t>Cliquez pour y accéder et éventuellement compléter la vôtre.</a:t>
            </a:r>
          </a:p>
        </p:txBody>
      </p:sp>
      <p:grpSp>
        <p:nvGrpSpPr>
          <p:cNvPr id="4" name="Groupe 3"/>
          <p:cNvGrpSpPr/>
          <p:nvPr/>
        </p:nvGrpSpPr>
        <p:grpSpPr>
          <a:xfrm>
            <a:off x="630167" y="2922971"/>
            <a:ext cx="1685701" cy="3935029"/>
            <a:chOff x="228600" y="2917165"/>
            <a:chExt cx="1685701" cy="3935029"/>
          </a:xfrm>
          <a:effectLst>
            <a:outerShdw blurRad="50800" dist="38100" dir="10800000" algn="r" rotWithShape="0">
              <a:prstClr val="black">
                <a:alpha val="40000"/>
              </a:prstClr>
            </a:outerShdw>
          </a:effectLst>
        </p:grpSpPr>
        <p:sp>
          <p:nvSpPr>
            <p:cNvPr id="5" name="Rectangle 4"/>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orme libre 5"/>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 name="Forme libre 6"/>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orme libre 7"/>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p:cNvGrpSpPr/>
            <p:nvPr/>
          </p:nvGrpSpPr>
          <p:grpSpPr>
            <a:xfrm rot="21159051" flipH="1">
              <a:off x="661781" y="2917165"/>
              <a:ext cx="773533" cy="1016379"/>
              <a:chOff x="1401393" y="476672"/>
              <a:chExt cx="736866" cy="968200"/>
            </a:xfrm>
          </p:grpSpPr>
          <p:sp>
            <p:nvSpPr>
              <p:cNvPr id="25" name="Forme libre 24"/>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Forme libre 28"/>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31" name="Groupe 97"/>
              <p:cNvGrpSpPr/>
              <p:nvPr/>
            </p:nvGrpSpPr>
            <p:grpSpPr>
              <a:xfrm>
                <a:off x="1557435" y="866780"/>
                <a:ext cx="364101" cy="182051"/>
                <a:chOff x="7812360" y="1160748"/>
                <a:chExt cx="504056" cy="252028"/>
              </a:xfrm>
            </p:grpSpPr>
            <p:grpSp>
              <p:nvGrpSpPr>
                <p:cNvPr id="36" name="Groupe 38"/>
                <p:cNvGrpSpPr/>
                <p:nvPr/>
              </p:nvGrpSpPr>
              <p:grpSpPr>
                <a:xfrm>
                  <a:off x="7886278" y="1250758"/>
                  <a:ext cx="356221" cy="72008"/>
                  <a:chOff x="7037698" y="1988840"/>
                  <a:chExt cx="880677" cy="144016"/>
                </a:xfrm>
              </p:grpSpPr>
              <p:sp>
                <p:nvSpPr>
                  <p:cNvPr id="41" name="Organigramme : Connecteur 40"/>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Organigramme : Connecteur 41"/>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7" name="Groupe 88"/>
                <p:cNvGrpSpPr/>
                <p:nvPr/>
              </p:nvGrpSpPr>
              <p:grpSpPr>
                <a:xfrm>
                  <a:off x="7812360" y="1160748"/>
                  <a:ext cx="504056" cy="252028"/>
                  <a:chOff x="7668344" y="1052736"/>
                  <a:chExt cx="576064" cy="216024"/>
                </a:xfrm>
              </p:grpSpPr>
              <p:sp>
                <p:nvSpPr>
                  <p:cNvPr id="39" name="Organigramme : Connecteur 38"/>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Organigramme : Connecteur 39"/>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38" name="Connecteur droit 37"/>
                <p:cNvCxnSpPr>
                  <a:stCxn id="39" idx="6"/>
                  <a:endCxn id="40"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31"/>
              <p:cNvCxnSpPr>
                <a:stCxn id="40" idx="6"/>
                <a:endCxn id="27"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39" idx="2"/>
                <a:endCxn id="28"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orme libre 33"/>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5" name="Forme libre 34"/>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0" name="Forme libre 9"/>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flipH="1">
              <a:off x="1086664" y="5049669"/>
              <a:ext cx="355615" cy="322902"/>
              <a:chOff x="1855991" y="2735209"/>
              <a:chExt cx="338758" cy="307596"/>
            </a:xfrm>
          </p:grpSpPr>
          <p:sp>
            <p:nvSpPr>
              <p:cNvPr id="22" name="Ellipse 21"/>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 name="Forme libre 11"/>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orme libre 12"/>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orme libre 16"/>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17"/>
            <p:cNvCxnSpPr>
              <a:endCxn id="7"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rme libre 18"/>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orme libre 20"/>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43"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301" y="777253"/>
            <a:ext cx="1269399" cy="497887"/>
          </a:xfrm>
          <a:prstGeom prst="rect">
            <a:avLst/>
          </a:prstGeom>
          <a:noFill/>
          <a:extLst>
            <a:ext uri="{909E8E84-426E-40DD-AFC4-6F175D3DCCD1}">
              <a14:hiddenFill xmlns:a14="http://schemas.microsoft.com/office/drawing/2010/main">
                <a:solidFill>
                  <a:srgbClr val="FFFFFF"/>
                </a:solidFill>
              </a14:hiddenFill>
            </a:ext>
          </a:extLst>
        </p:spPr>
      </p:pic>
      <p:sp>
        <p:nvSpPr>
          <p:cNvPr id="48" name="Bouton d'action : Précédent 47">
            <a:hlinkClick r:id="rId3" action="ppaction://hlinksldjump" highlightClick="1"/>
          </p:cNvPr>
          <p:cNvSpPr/>
          <p:nvPr/>
        </p:nvSpPr>
        <p:spPr>
          <a:xfrm>
            <a:off x="5150692" y="4996900"/>
            <a:ext cx="723009" cy="723009"/>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Bouton d’action : Suivant 48">
            <a:hlinkClick r:id="rId4" action="ppaction://hlinksldjump" highlightClick="1"/>
          </p:cNvPr>
          <p:cNvSpPr/>
          <p:nvPr/>
        </p:nvSpPr>
        <p:spPr>
          <a:xfrm>
            <a:off x="6318300" y="4996900"/>
            <a:ext cx="723009" cy="723009"/>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24648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F5FBFD"/>
        </a:solidFill>
        <a:effectLst/>
      </p:bgPr>
    </p:bg>
    <p:spTree>
      <p:nvGrpSpPr>
        <p:cNvPr id="1" name=""/>
        <p:cNvGrpSpPr/>
        <p:nvPr/>
      </p:nvGrpSpPr>
      <p:grpSpPr>
        <a:xfrm>
          <a:off x="0" y="0"/>
          <a:ext cx="0" cy="0"/>
          <a:chOff x="0" y="0"/>
          <a:chExt cx="0" cy="0"/>
        </a:xfrm>
      </p:grpSpPr>
      <p:sp>
        <p:nvSpPr>
          <p:cNvPr id="12" name="Google Shape;24;p3"/>
          <p:cNvSpPr/>
          <p:nvPr/>
        </p:nvSpPr>
        <p:spPr>
          <a:xfrm rot="5400000" flipH="1">
            <a:off x="-2538414" y="2538410"/>
            <a:ext cx="6858001" cy="178117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lumMod val="90000"/>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6" name="Tableau 5"/>
          <p:cNvGraphicFramePr>
            <a:graphicFrameLocks noGrp="1"/>
          </p:cNvGraphicFramePr>
          <p:nvPr>
            <p:extLst>
              <p:ext uri="{D42A27DB-BD31-4B8C-83A1-F6EECF244321}">
                <p14:modId xmlns:p14="http://schemas.microsoft.com/office/powerpoint/2010/main" val="23530883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1" dirty="0"/>
                        <a:t>RECUEIL DE DONNÉES</a:t>
                      </a:r>
                    </a:p>
                  </a:txBody>
                  <a:tcPr anchor="ctr">
                    <a:solidFill>
                      <a:srgbClr val="D2EDF6"/>
                    </a:solidFill>
                  </a:tcPr>
                </a:tc>
                <a:tc>
                  <a:txBody>
                    <a:bodyPr/>
                    <a:lstStyle/>
                    <a:p>
                      <a:pPr algn="ctr"/>
                      <a:r>
                        <a:rPr lang="fr-FR" sz="1000" dirty="0"/>
                        <a:t>ORGANISATION</a:t>
                      </a:r>
                      <a:r>
                        <a:rPr lang="fr-FR" sz="1000" baseline="0" dirty="0"/>
                        <a:t> ET ANALYSE DES DONNÉES</a:t>
                      </a:r>
                      <a:endParaRPr lang="fr-FR" sz="1000" dirty="0"/>
                    </a:p>
                  </a:txBody>
                  <a:tcPr anchor="ct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7"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8" y="3433400"/>
            <a:ext cx="1118789" cy="438814"/>
          </a:xfrm>
          <a:prstGeom prst="rect">
            <a:avLst/>
          </a:prstGeom>
          <a:noFill/>
          <a:extLst>
            <a:ext uri="{909E8E84-426E-40DD-AFC4-6F175D3DCCD1}">
              <a14:hiddenFill xmlns:a14="http://schemas.microsoft.com/office/drawing/2010/main">
                <a:solidFill>
                  <a:srgbClr val="FFFFFF"/>
                </a:solidFill>
              </a14:hiddenFill>
            </a:ext>
          </a:extLst>
        </p:spPr>
      </p:pic>
      <p:sp>
        <p:nvSpPr>
          <p:cNvPr id="10" name="Bouton d'action : Précédent 9">
            <a:hlinkClick r:id="rId4" action="ppaction://hlinksldjump" highlightClick="1"/>
          </p:cNvPr>
          <p:cNvSpPr/>
          <p:nvPr/>
        </p:nvSpPr>
        <p:spPr>
          <a:xfrm>
            <a:off x="10795956" y="620745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Bouton d’action : Suivant 10">
            <a:hlinkClick r:id="rId5" action="ppaction://hlinksldjump" highlightClick="1"/>
          </p:cNvPr>
          <p:cNvSpPr/>
          <p:nvPr/>
        </p:nvSpPr>
        <p:spPr>
          <a:xfrm>
            <a:off x="11439689" y="620745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ZoneTexte 8"/>
          <p:cNvSpPr txBox="1"/>
          <p:nvPr/>
        </p:nvSpPr>
        <p:spPr>
          <a:xfrm>
            <a:off x="2436236" y="362552"/>
            <a:ext cx="7319529" cy="307777"/>
          </a:xfrm>
          <a:prstGeom prst="rect">
            <a:avLst/>
          </a:prstGeom>
          <a:noFill/>
        </p:spPr>
        <p:txBody>
          <a:bodyPr wrap="square" rtlCol="0">
            <a:spAutoFit/>
          </a:bodyPr>
          <a:lstStyle/>
          <a:p>
            <a:pPr algn="ctr"/>
            <a:r>
              <a:rPr lang="fr-FR" sz="1400" dirty="0"/>
              <a:t>Voici la fiche de recueil de données du Docteur Jean TASTIC</a:t>
            </a:r>
          </a:p>
        </p:txBody>
      </p:sp>
      <p:grpSp>
        <p:nvGrpSpPr>
          <p:cNvPr id="17" name="Groupe 16"/>
          <p:cNvGrpSpPr/>
          <p:nvPr/>
        </p:nvGrpSpPr>
        <p:grpSpPr>
          <a:xfrm>
            <a:off x="2011925" y="791529"/>
            <a:ext cx="8168151" cy="5717579"/>
            <a:chOff x="2179034" y="791529"/>
            <a:chExt cx="8168151" cy="5717579"/>
          </a:xfrm>
        </p:grpSpPr>
        <p:pic>
          <p:nvPicPr>
            <p:cNvPr id="15" name="Image 14"/>
            <p:cNvPicPr>
              <a:picLocks noChangeAspect="1"/>
            </p:cNvPicPr>
            <p:nvPr/>
          </p:nvPicPr>
          <p:blipFill>
            <a:blip r:embed="rId6"/>
            <a:stretch>
              <a:fillRect/>
            </a:stretch>
          </p:blipFill>
          <p:spPr>
            <a:xfrm>
              <a:off x="2179034" y="791529"/>
              <a:ext cx="4024243" cy="5717579"/>
            </a:xfrm>
            <a:prstGeom prst="rect">
              <a:avLst/>
            </a:prstGeom>
            <a:ln w="3175">
              <a:solidFill>
                <a:srgbClr val="E6E6E6"/>
              </a:solidFill>
            </a:ln>
          </p:spPr>
        </p:pic>
        <p:pic>
          <p:nvPicPr>
            <p:cNvPr id="16" name="Image 15"/>
            <p:cNvPicPr>
              <a:picLocks noChangeAspect="1"/>
            </p:cNvPicPr>
            <p:nvPr/>
          </p:nvPicPr>
          <p:blipFill>
            <a:blip r:embed="rId7"/>
            <a:stretch>
              <a:fillRect/>
            </a:stretch>
          </p:blipFill>
          <p:spPr>
            <a:xfrm>
              <a:off x="6372765" y="795838"/>
              <a:ext cx="3974420" cy="5708960"/>
            </a:xfrm>
            <a:prstGeom prst="rect">
              <a:avLst/>
            </a:prstGeom>
            <a:ln w="3175">
              <a:solidFill>
                <a:srgbClr val="E6E6E6"/>
              </a:solidFill>
            </a:ln>
          </p:spPr>
        </p:pic>
      </p:grpSp>
      <p:sp>
        <p:nvSpPr>
          <p:cNvPr id="4" name="ZoneTexte 3"/>
          <p:cNvSpPr txBox="1"/>
          <p:nvPr/>
        </p:nvSpPr>
        <p:spPr>
          <a:xfrm rot="21333291">
            <a:off x="241476" y="852646"/>
            <a:ext cx="1590232" cy="338554"/>
          </a:xfrm>
          <a:prstGeom prst="rect">
            <a:avLst/>
          </a:prstGeom>
          <a:solidFill>
            <a:schemeClr val="bg1"/>
          </a:solidFill>
          <a:ln>
            <a:solidFill>
              <a:srgbClr val="D0ECF5"/>
            </a:solidFill>
          </a:ln>
        </p:spPr>
        <p:txBody>
          <a:bodyPr wrap="square" rtlCol="0">
            <a:spAutoFit/>
          </a:bodyPr>
          <a:lstStyle/>
          <a:p>
            <a:pPr algn="ctr"/>
            <a:r>
              <a:rPr lang="fr-FR" sz="1600" b="1" dirty="0"/>
              <a:t>CF annexe 2</a:t>
            </a:r>
          </a:p>
        </p:txBody>
      </p:sp>
    </p:spTree>
    <p:extLst>
      <p:ext uri="{BB962C8B-B14F-4D97-AF65-F5344CB8AC3E}">
        <p14:creationId xmlns:p14="http://schemas.microsoft.com/office/powerpoint/2010/main" val="6865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E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5307" y="506415"/>
            <a:ext cx="1501386" cy="5888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p:cNvGraphicFramePr>
            <a:graphicFrameLocks noGrp="1"/>
          </p:cNvGraphicFramePr>
          <p:nvPr>
            <p:extLst>
              <p:ext uri="{D42A27DB-BD31-4B8C-83A1-F6EECF244321}">
                <p14:modId xmlns:p14="http://schemas.microsoft.com/office/powerpoint/2010/main" val="326657668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0" name="ZoneTexte 9"/>
          <p:cNvSpPr txBox="1"/>
          <p:nvPr/>
        </p:nvSpPr>
        <p:spPr>
          <a:xfrm>
            <a:off x="1674430" y="1294446"/>
            <a:ext cx="8843141" cy="1077218"/>
          </a:xfrm>
          <a:prstGeom prst="rect">
            <a:avLst/>
          </a:prstGeom>
          <a:noFill/>
        </p:spPr>
        <p:txBody>
          <a:bodyPr wrap="square" rtlCol="0">
            <a:spAutoFit/>
          </a:bodyPr>
          <a:lstStyle/>
          <a:p>
            <a:r>
              <a:rPr lang="fr-FR" sz="1600" dirty="0"/>
              <a:t>Le recueil de données terminé, vous passez à leur organisation et analyse.</a:t>
            </a:r>
          </a:p>
          <a:p>
            <a:pPr marL="817200" lvl="1" indent="-360000" algn="just">
              <a:buFont typeface="Arial" panose="020B0604020202020204" pitchFamily="34" charset="0"/>
              <a:buChar char="•"/>
            </a:pPr>
            <a:r>
              <a:rPr lang="fr-FR" sz="1600" dirty="0"/>
              <a:t>Réalisez l’</a:t>
            </a:r>
            <a:r>
              <a:rPr lang="fr-FR" sz="1600" dirty="0">
                <a:solidFill>
                  <a:schemeClr val="accent1">
                    <a:lumMod val="50000"/>
                  </a:schemeClr>
                </a:solidFill>
              </a:rPr>
              <a:t>expertise pharmaceutique clinique</a:t>
            </a:r>
            <a:r>
              <a:rPr lang="fr-FR" sz="1600" dirty="0"/>
              <a:t>,</a:t>
            </a:r>
            <a:r>
              <a:rPr lang="fr-FR" sz="1600" b="1" dirty="0"/>
              <a:t> </a:t>
            </a:r>
            <a:r>
              <a:rPr lang="fr-FR" sz="1600" dirty="0"/>
              <a:t>en identifiant les problèmes liés à la thérapeutique et en proposant les résolutions.</a:t>
            </a:r>
          </a:p>
          <a:p>
            <a:pPr marL="817200" lvl="1" indent="-360000" algn="just">
              <a:buFont typeface="Arial" panose="020B0604020202020204" pitchFamily="34" charset="0"/>
              <a:buChar char="•"/>
            </a:pPr>
            <a:r>
              <a:rPr lang="fr-FR" sz="1600" dirty="0"/>
              <a:t>Cette expertise aboutira à la rédaction d’un </a:t>
            </a:r>
            <a:r>
              <a:rPr lang="fr-FR" sz="1600" dirty="0">
                <a:solidFill>
                  <a:schemeClr val="accent1">
                    <a:lumMod val="50000"/>
                  </a:schemeClr>
                </a:solidFill>
              </a:rPr>
              <a:t>avis pharmaceutique structuré</a:t>
            </a:r>
            <a:r>
              <a:rPr lang="fr-FR" sz="1600" dirty="0"/>
              <a:t>.</a:t>
            </a:r>
          </a:p>
        </p:txBody>
      </p:sp>
      <p:sp>
        <p:nvSpPr>
          <p:cNvPr id="13" name="ZoneTexte 12">
            <a:hlinkClick r:id="rId3" action="ppaction://hlinksldjump"/>
          </p:cNvPr>
          <p:cNvSpPr txBox="1"/>
          <p:nvPr/>
        </p:nvSpPr>
        <p:spPr>
          <a:xfrm>
            <a:off x="4383679" y="2645193"/>
            <a:ext cx="2240845"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Bilan médicamenteux</a:t>
            </a:r>
          </a:p>
        </p:txBody>
      </p:sp>
      <p:sp>
        <p:nvSpPr>
          <p:cNvPr id="11" name="ZoneTexte 10">
            <a:hlinkClick r:id="rId4" action="ppaction://hlinksldjump"/>
          </p:cNvPr>
          <p:cNvSpPr txBox="1"/>
          <p:nvPr/>
        </p:nvSpPr>
        <p:spPr>
          <a:xfrm>
            <a:off x="4383679" y="4548377"/>
            <a:ext cx="3103851"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r>
              <a:rPr lang="fr-FR" sz="1200" dirty="0">
                <a:solidFill>
                  <a:schemeClr val="tx1"/>
                </a:solidFill>
                <a:sym typeface="Webdings" panose="05030102010509060703" pitchFamily="18" charset="2"/>
              </a:rPr>
              <a:t> Rev</a:t>
            </a:r>
            <a:r>
              <a:rPr lang="fr-FR" sz="1200" dirty="0">
                <a:solidFill>
                  <a:schemeClr val="tx1"/>
                </a:solidFill>
              </a:rPr>
              <a:t>oir la prescription du 25/06/2024</a:t>
            </a:r>
          </a:p>
        </p:txBody>
      </p:sp>
      <p:sp>
        <p:nvSpPr>
          <p:cNvPr id="14" name="ZoneTexte 13">
            <a:hlinkClick r:id="rId5" action="ppaction://hlinksldjump"/>
          </p:cNvPr>
          <p:cNvSpPr txBox="1"/>
          <p:nvPr/>
        </p:nvSpPr>
        <p:spPr>
          <a:xfrm>
            <a:off x="4383679" y="3120019"/>
            <a:ext cx="1852610"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Formulaire de CTM</a:t>
            </a:r>
          </a:p>
        </p:txBody>
      </p:sp>
      <p:sp>
        <p:nvSpPr>
          <p:cNvPr id="16" name="ZoneTexte 15">
            <a:hlinkClick r:id="rId6" action="ppaction://hlinksldjump"/>
          </p:cNvPr>
          <p:cNvSpPr txBox="1"/>
          <p:nvPr/>
        </p:nvSpPr>
        <p:spPr>
          <a:xfrm>
            <a:off x="7839186" y="3596785"/>
            <a:ext cx="2736342"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Bilan biologique 24/06/2024</a:t>
            </a:r>
          </a:p>
        </p:txBody>
      </p:sp>
      <p:sp>
        <p:nvSpPr>
          <p:cNvPr id="17" name="ZoneTexte 16">
            <a:hlinkClick r:id="rId7" action="ppaction://hlinksldjump"/>
          </p:cNvPr>
          <p:cNvSpPr txBox="1"/>
          <p:nvPr/>
        </p:nvSpPr>
        <p:spPr>
          <a:xfrm>
            <a:off x="7835261" y="4962230"/>
            <a:ext cx="3413764"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 Entretien de recueil du Dr. Jean TASTIC</a:t>
            </a:r>
          </a:p>
        </p:txBody>
      </p:sp>
      <p:sp>
        <p:nvSpPr>
          <p:cNvPr id="20" name="Bouton d'action : Retour 19">
            <a:hlinkClick r:id="rId8" action="ppaction://hlinksldjump" highlightClick="1"/>
          </p:cNvPr>
          <p:cNvSpPr/>
          <p:nvPr/>
        </p:nvSpPr>
        <p:spPr>
          <a:xfrm>
            <a:off x="2936268" y="5582293"/>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3513149" y="5640306"/>
            <a:ext cx="5742583" cy="338554"/>
          </a:xfrm>
          <a:prstGeom prst="rect">
            <a:avLst/>
          </a:prstGeom>
          <a:noFill/>
        </p:spPr>
        <p:txBody>
          <a:bodyPr wrap="square" rtlCol="0">
            <a:spAutoFit/>
          </a:bodyPr>
          <a:lstStyle/>
          <a:p>
            <a:r>
              <a:rPr lang="fr-FR" sz="1600" dirty="0"/>
              <a:t>Utilisez le bouton « Retour » pour revenir sur cette page.</a:t>
            </a:r>
          </a:p>
        </p:txBody>
      </p:sp>
      <p:sp>
        <p:nvSpPr>
          <p:cNvPr id="62" name="ZoneTexte 61"/>
          <p:cNvSpPr txBox="1"/>
          <p:nvPr/>
        </p:nvSpPr>
        <p:spPr>
          <a:xfrm>
            <a:off x="3513149" y="6254214"/>
            <a:ext cx="5742583" cy="338554"/>
          </a:xfrm>
          <a:prstGeom prst="rect">
            <a:avLst/>
          </a:prstGeom>
          <a:noFill/>
        </p:spPr>
        <p:txBody>
          <a:bodyPr wrap="square" rtlCol="0">
            <a:spAutoFit/>
          </a:bodyPr>
          <a:lstStyle/>
          <a:p>
            <a:r>
              <a:rPr lang="fr-FR" sz="1600" dirty="0"/>
              <a:t>Cliquez ici une fois l’organisation et l’analyse terminées.</a:t>
            </a:r>
          </a:p>
        </p:txBody>
      </p:sp>
      <p:sp>
        <p:nvSpPr>
          <p:cNvPr id="63" name="Bouton d’action : Suivant 62">
            <a:hlinkClick r:id="rId9" action="ppaction://hlinksldjump" highlightClick="1"/>
          </p:cNvPr>
          <p:cNvSpPr/>
          <p:nvPr/>
        </p:nvSpPr>
        <p:spPr>
          <a:xfrm>
            <a:off x="2936268" y="6202961"/>
            <a:ext cx="441060" cy="441060"/>
          </a:xfrm>
          <a:prstGeom prst="actionButtonForwardNex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a:hlinkClick r:id="rId10" action="ppaction://hlinksldjump"/>
          </p:cNvPr>
          <p:cNvSpPr txBox="1"/>
          <p:nvPr/>
        </p:nvSpPr>
        <p:spPr>
          <a:xfrm>
            <a:off x="7839186" y="4072581"/>
            <a:ext cx="2736342"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Bilan biologique 25/06/2024</a:t>
            </a:r>
          </a:p>
        </p:txBody>
      </p:sp>
      <p:sp>
        <p:nvSpPr>
          <p:cNvPr id="64" name="ZoneTexte 63">
            <a:hlinkClick r:id="rId11" action="ppaction://hlinksldjump"/>
          </p:cNvPr>
          <p:cNvSpPr txBox="1"/>
          <p:nvPr/>
        </p:nvSpPr>
        <p:spPr>
          <a:xfrm>
            <a:off x="4383679" y="3594845"/>
            <a:ext cx="1852609" cy="28087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CR urgences</a:t>
            </a:r>
          </a:p>
        </p:txBody>
      </p:sp>
      <p:sp>
        <p:nvSpPr>
          <p:cNvPr id="65" name="ZoneTexte 64">
            <a:hlinkClick r:id="rId12" action="ppaction://hlinksldjump"/>
          </p:cNvPr>
          <p:cNvSpPr txBox="1"/>
          <p:nvPr/>
        </p:nvSpPr>
        <p:spPr>
          <a:xfrm>
            <a:off x="4383679" y="4073551"/>
            <a:ext cx="2107142"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Lettre médecin traitant</a:t>
            </a:r>
          </a:p>
        </p:txBody>
      </p:sp>
      <p:sp>
        <p:nvSpPr>
          <p:cNvPr id="18" name="ZoneTexte 17">
            <a:hlinkClick r:id="rId13" action="ppaction://hlinksldjump"/>
          </p:cNvPr>
          <p:cNvSpPr txBox="1"/>
          <p:nvPr/>
        </p:nvSpPr>
        <p:spPr>
          <a:xfrm>
            <a:off x="7839187" y="4548377"/>
            <a:ext cx="2627588"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Fiche de recueil de données</a:t>
            </a:r>
          </a:p>
        </p:txBody>
      </p:sp>
      <p:sp>
        <p:nvSpPr>
          <p:cNvPr id="66" name="ZoneTexte 65">
            <a:hlinkClick r:id="rId14" action="ppaction://hlinksldjump"/>
          </p:cNvPr>
          <p:cNvSpPr txBox="1"/>
          <p:nvPr/>
        </p:nvSpPr>
        <p:spPr>
          <a:xfrm>
            <a:off x="7839186" y="3120989"/>
            <a:ext cx="2343791"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Evolution fonction rénale</a:t>
            </a:r>
          </a:p>
        </p:txBody>
      </p:sp>
      <p:sp>
        <p:nvSpPr>
          <p:cNvPr id="67" name="ZoneTexte 66">
            <a:hlinkClick r:id="rId15" action="ppaction://hlinksldjump"/>
          </p:cNvPr>
          <p:cNvSpPr txBox="1"/>
          <p:nvPr/>
        </p:nvSpPr>
        <p:spPr>
          <a:xfrm>
            <a:off x="7839186" y="2645193"/>
            <a:ext cx="2343791"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Evolution kaliémie</a:t>
            </a:r>
          </a:p>
        </p:txBody>
      </p:sp>
      <p:sp>
        <p:nvSpPr>
          <p:cNvPr id="3" name="Rectangle 2"/>
          <p:cNvSpPr/>
          <p:nvPr/>
        </p:nvSpPr>
        <p:spPr>
          <a:xfrm>
            <a:off x="1177159" y="3282903"/>
            <a:ext cx="2832866" cy="1384995"/>
          </a:xfrm>
          <a:prstGeom prst="rect">
            <a:avLst/>
          </a:prstGeom>
        </p:spPr>
        <p:txBody>
          <a:bodyPr wrap="square">
            <a:spAutoFit/>
          </a:bodyPr>
          <a:lstStyle/>
          <a:p>
            <a:pPr algn="r"/>
            <a:r>
              <a:rPr lang="fr-FR" sz="1400" dirty="0"/>
              <a:t>Pour vous aider, utilisez les </a:t>
            </a:r>
            <a:r>
              <a:rPr lang="fr-FR" sz="1400" b="1" dirty="0">
                <a:solidFill>
                  <a:srgbClr val="39AED7"/>
                </a:solidFill>
              </a:rPr>
              <a:t>boutons</a:t>
            </a:r>
            <a:r>
              <a:rPr lang="fr-FR" sz="1400" dirty="0">
                <a:solidFill>
                  <a:srgbClr val="39AED7"/>
                </a:solidFill>
              </a:rPr>
              <a:t> </a:t>
            </a:r>
            <a:r>
              <a:rPr lang="fr-FR" sz="1400" b="1" dirty="0">
                <a:solidFill>
                  <a:srgbClr val="39AED7"/>
                </a:solidFill>
              </a:rPr>
              <a:t>ci-contre</a:t>
            </a:r>
            <a:r>
              <a:rPr lang="fr-FR" sz="1400" dirty="0">
                <a:solidFill>
                  <a:srgbClr val="39AED7"/>
                </a:solidFill>
              </a:rPr>
              <a:t> </a:t>
            </a:r>
            <a:r>
              <a:rPr lang="fr-FR" sz="1400" dirty="0"/>
              <a:t>ainsi que les </a:t>
            </a:r>
            <a:r>
              <a:rPr lang="fr-FR" sz="1400" b="1" dirty="0">
                <a:solidFill>
                  <a:srgbClr val="39AED7"/>
                </a:solidFill>
              </a:rPr>
              <a:t>annexes téléchargeables </a:t>
            </a:r>
            <a:r>
              <a:rPr lang="fr-FR" sz="1400" dirty="0"/>
              <a:t>avec cette autoformation (dont le CR de consultation pharmaceutique).</a:t>
            </a:r>
          </a:p>
        </p:txBody>
      </p:sp>
      <p:grpSp>
        <p:nvGrpSpPr>
          <p:cNvPr id="114" name="Groupe 113"/>
          <p:cNvGrpSpPr/>
          <p:nvPr/>
        </p:nvGrpSpPr>
        <p:grpSpPr>
          <a:xfrm>
            <a:off x="369985" y="4432205"/>
            <a:ext cx="1706356" cy="2439906"/>
            <a:chOff x="190321" y="2709293"/>
            <a:chExt cx="2901411" cy="4148707"/>
          </a:xfrm>
          <a:effectLst>
            <a:outerShdw blurRad="63500" sx="102000" sy="102000" algn="ctr" rotWithShape="0">
              <a:prstClr val="black">
                <a:alpha val="40000"/>
              </a:prstClr>
            </a:outerShdw>
          </a:effectLst>
        </p:grpSpPr>
        <p:grpSp>
          <p:nvGrpSpPr>
            <p:cNvPr id="115" name="Groupe 114"/>
            <p:cNvGrpSpPr/>
            <p:nvPr/>
          </p:nvGrpSpPr>
          <p:grpSpPr>
            <a:xfrm>
              <a:off x="190321" y="3378302"/>
              <a:ext cx="935824" cy="935746"/>
              <a:chOff x="3569196" y="1356059"/>
              <a:chExt cx="935824" cy="935746"/>
            </a:xfrm>
          </p:grpSpPr>
          <p:sp>
            <p:nvSpPr>
              <p:cNvPr id="159"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6" name="Groupe 115"/>
            <p:cNvGrpSpPr/>
            <p:nvPr/>
          </p:nvGrpSpPr>
          <p:grpSpPr>
            <a:xfrm>
              <a:off x="876246" y="2709293"/>
              <a:ext cx="2215486" cy="4148707"/>
              <a:chOff x="3995936" y="498026"/>
              <a:chExt cx="3396343" cy="6359974"/>
            </a:xfrm>
          </p:grpSpPr>
          <p:sp>
            <p:nvSpPr>
              <p:cNvPr id="118" name="Forme libre 117"/>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Forme libre 118"/>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Forme libre 119"/>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Forme libre 120"/>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2" name="Connecteur droit 121"/>
              <p:cNvCxnSpPr>
                <a:stCxn id="119" idx="21"/>
                <a:endCxn id="119"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a:stCxn id="119" idx="1"/>
                <a:endCxn id="119"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a:stCxn id="120"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stCxn id="121" idx="6"/>
                <a:endCxn id="121"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26" name="Groupe 112"/>
              <p:cNvGrpSpPr/>
              <p:nvPr/>
            </p:nvGrpSpPr>
            <p:grpSpPr>
              <a:xfrm>
                <a:off x="4572000" y="498026"/>
                <a:ext cx="2304256" cy="2947769"/>
                <a:chOff x="4572000" y="498026"/>
                <a:chExt cx="2304256" cy="2947769"/>
              </a:xfrm>
            </p:grpSpPr>
            <p:grpSp>
              <p:nvGrpSpPr>
                <p:cNvPr id="130" name="Groupe 88"/>
                <p:cNvGrpSpPr/>
                <p:nvPr/>
              </p:nvGrpSpPr>
              <p:grpSpPr>
                <a:xfrm>
                  <a:off x="4572000" y="498026"/>
                  <a:ext cx="2304256" cy="2947769"/>
                  <a:chOff x="4572000" y="498026"/>
                  <a:chExt cx="2304256" cy="2947769"/>
                </a:xfrm>
              </p:grpSpPr>
              <p:grpSp>
                <p:nvGrpSpPr>
                  <p:cNvPr id="133" name="Groupe 87"/>
                  <p:cNvGrpSpPr/>
                  <p:nvPr/>
                </p:nvGrpSpPr>
                <p:grpSpPr>
                  <a:xfrm>
                    <a:off x="4860032" y="1052736"/>
                    <a:ext cx="1732280" cy="2376264"/>
                    <a:chOff x="4860032" y="1052736"/>
                    <a:chExt cx="1732280" cy="2376264"/>
                  </a:xfrm>
                </p:grpSpPr>
                <p:sp>
                  <p:nvSpPr>
                    <p:cNvPr id="154" name="Forme libre 153"/>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55" name="Groupe 77"/>
                    <p:cNvGrpSpPr/>
                    <p:nvPr/>
                  </p:nvGrpSpPr>
                  <p:grpSpPr>
                    <a:xfrm>
                      <a:off x="5366132" y="2276872"/>
                      <a:ext cx="720080" cy="144016"/>
                      <a:chOff x="5364088" y="2276872"/>
                      <a:chExt cx="720080" cy="144016"/>
                    </a:xfrm>
                  </p:grpSpPr>
                  <p:sp>
                    <p:nvSpPr>
                      <p:cNvPr id="157" name="Organigramme : Connecteur 156"/>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Organigramme : Connecteur 157"/>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6" name="Forme libre 155"/>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34" name="Groupe 86"/>
                  <p:cNvGrpSpPr/>
                  <p:nvPr/>
                </p:nvGrpSpPr>
                <p:grpSpPr>
                  <a:xfrm>
                    <a:off x="4572000" y="498026"/>
                    <a:ext cx="2304256" cy="2947769"/>
                    <a:chOff x="4572000" y="498026"/>
                    <a:chExt cx="2304256" cy="2947769"/>
                  </a:xfrm>
                </p:grpSpPr>
                <p:sp>
                  <p:nvSpPr>
                    <p:cNvPr id="135" name="Forme libre 134"/>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Forme libre 135"/>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Forme libre 136"/>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Forme libre 137"/>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9" name="Forme libre 138"/>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0" name="Forme libre 139"/>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1" name="Forme libre 140"/>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2" name="Forme libre 141"/>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3" name="Forme libre 142"/>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4" name="Forme libre 143"/>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5" name="Forme libre 144"/>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6" name="Forme libre 145"/>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7" name="Forme libre 146"/>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8" name="Forme libre 147"/>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9" name="Forme libre 148"/>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0" name="Forme libre 149"/>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1" name="Forme libre 150"/>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2" name="Forme libre 151"/>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3" name="Forme libre 152"/>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31" name="Forme libre 130"/>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2" name="Forme libre 131"/>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127" name="Groupe 116"/>
              <p:cNvGrpSpPr/>
              <p:nvPr/>
            </p:nvGrpSpPr>
            <p:grpSpPr>
              <a:xfrm rot="381936">
                <a:off x="5322849" y="4255193"/>
                <a:ext cx="648072" cy="591058"/>
                <a:chOff x="7380312" y="2721443"/>
                <a:chExt cx="648072" cy="591058"/>
              </a:xfrm>
            </p:grpSpPr>
            <p:sp>
              <p:nvSpPr>
                <p:cNvPr id="128" name="Forme libre 127"/>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9" name="Forme libre 128"/>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117" name="Forme libre 116"/>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2" name="Croix 161"/>
          <p:cNvSpPr/>
          <p:nvPr/>
        </p:nvSpPr>
        <p:spPr>
          <a:xfrm rot="615605">
            <a:off x="1660896" y="6168294"/>
            <a:ext cx="125726" cy="125726"/>
          </a:xfrm>
          <a:prstGeom prst="plus">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ZoneTexte 71">
            <a:hlinkClick r:id="rId16" action="ppaction://hlinksldjump"/>
          </p:cNvPr>
          <p:cNvSpPr txBox="1"/>
          <p:nvPr/>
        </p:nvSpPr>
        <p:spPr>
          <a:xfrm>
            <a:off x="4383679" y="4970808"/>
            <a:ext cx="2098730" cy="276999"/>
          </a:xfrm>
          <a:prstGeom prst="rect">
            <a:avLst/>
          </a:prstGeom>
          <a:solidFill>
            <a:srgbClr val="F0F0F0"/>
          </a:solidFill>
          <a:ln w="3175">
            <a:solidFill>
              <a:srgbClr val="696969"/>
            </a:solidFill>
          </a:ln>
          <a:effectLst>
            <a:outerShdw blurRad="50800" dist="38100" dir="2700000" algn="tl" rotWithShape="0">
              <a:prstClr val="black">
                <a:alpha val="40000"/>
              </a:prstClr>
            </a:outerShdw>
          </a:effectLst>
        </p:spPr>
        <p:txBody>
          <a:bodyPr wrap="square" rtlCol="0">
            <a:spAutoFit/>
          </a:bodyPr>
          <a:lstStyle>
            <a:defPPr>
              <a:defRPr lang="fr-FR"/>
            </a:defPPr>
            <a:lvl1pPr>
              <a:defRPr sz="1600">
                <a:solidFill>
                  <a:srgbClr val="00B050"/>
                </a:solidFill>
              </a:defRPr>
            </a:lvl1pPr>
          </a:lstStyle>
          <a:p>
            <a:pPr marL="171450" indent="-171450">
              <a:buFont typeface="Webdings" panose="05030102010509060703" pitchFamily="18" charset="2"/>
              <a:buChar char="8"/>
            </a:pPr>
            <a:r>
              <a:rPr lang="fr-FR" sz="1200" dirty="0">
                <a:solidFill>
                  <a:schemeClr val="tx1"/>
                </a:solidFill>
              </a:rPr>
              <a:t>Ordonnance patiente</a:t>
            </a:r>
          </a:p>
        </p:txBody>
      </p:sp>
    </p:spTree>
    <p:extLst>
      <p:ext uri="{BB962C8B-B14F-4D97-AF65-F5344CB8AC3E}">
        <p14:creationId xmlns:p14="http://schemas.microsoft.com/office/powerpoint/2010/main" val="2598670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9" name="Tableau 38"/>
          <p:cNvGraphicFramePr>
            <a:graphicFrameLocks noGrp="1"/>
          </p:cNvGraphicFramePr>
          <p:nvPr>
            <p:extLst>
              <p:ext uri="{D42A27DB-BD31-4B8C-83A1-F6EECF244321}">
                <p14:modId xmlns:p14="http://schemas.microsoft.com/office/powerpoint/2010/main" val="166694265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38" name="ZoneTexte 37"/>
          <p:cNvSpPr txBox="1"/>
          <p:nvPr/>
        </p:nvSpPr>
        <p:spPr>
          <a:xfrm>
            <a:off x="3167883" y="737652"/>
            <a:ext cx="5856234" cy="307777"/>
          </a:xfrm>
          <a:prstGeom prst="rect">
            <a:avLst/>
          </a:prstGeom>
          <a:noFill/>
        </p:spPr>
        <p:txBody>
          <a:bodyPr wrap="square" rtlCol="0">
            <a:spAutoFit/>
          </a:bodyPr>
          <a:lstStyle/>
          <a:p>
            <a:pPr algn="just"/>
            <a:r>
              <a:rPr lang="fr-FR" sz="1400" dirty="0"/>
              <a:t>Evolution de la fonction rénale au cours des 12 derniers mois</a:t>
            </a:r>
          </a:p>
        </p:txBody>
      </p:sp>
      <p:sp>
        <p:nvSpPr>
          <p:cNvPr id="11" name="Bouton d'action : Retour 10">
            <a:hlinkClick r:id="rId2"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641" y="6305311"/>
            <a:ext cx="958716" cy="376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aphique 6"/>
          <p:cNvGraphicFramePr>
            <a:graphicFrameLocks/>
          </p:cNvGraphicFramePr>
          <p:nvPr>
            <p:extLst>
              <p:ext uri="{D42A27DB-BD31-4B8C-83A1-F6EECF244321}">
                <p14:modId xmlns:p14="http://schemas.microsoft.com/office/powerpoint/2010/main" val="84854364"/>
              </p:ext>
            </p:extLst>
          </p:nvPr>
        </p:nvGraphicFramePr>
        <p:xfrm>
          <a:off x="2176462" y="1847807"/>
          <a:ext cx="7839075" cy="3779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6347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642" y="6305311"/>
            <a:ext cx="958716" cy="376030"/>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006305" y="652819"/>
            <a:ext cx="6179391" cy="307777"/>
          </a:xfrm>
          <a:prstGeom prst="rect">
            <a:avLst/>
          </a:prstGeom>
          <a:noFill/>
        </p:spPr>
        <p:txBody>
          <a:bodyPr wrap="square" rtlCol="0">
            <a:spAutoFit/>
          </a:bodyPr>
          <a:lstStyle/>
          <a:p>
            <a:pPr algn="ctr"/>
            <a:r>
              <a:rPr lang="fr-FR" sz="1400" dirty="0"/>
              <a:t>Evolution de la kaliémie au cours des 12 derniers mois</a:t>
            </a:r>
          </a:p>
        </p:txBody>
      </p:sp>
      <p:sp>
        <p:nvSpPr>
          <p:cNvPr id="14" name="Bouton d'action : Retour 13">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327131796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16" name="Groupe 15"/>
          <p:cNvGrpSpPr/>
          <p:nvPr/>
        </p:nvGrpSpPr>
        <p:grpSpPr>
          <a:xfrm>
            <a:off x="2043438" y="1369575"/>
            <a:ext cx="8105124" cy="3810000"/>
            <a:chOff x="2043438" y="1733892"/>
            <a:chExt cx="8105124" cy="3810000"/>
          </a:xfrm>
        </p:grpSpPr>
        <p:grpSp>
          <p:nvGrpSpPr>
            <p:cNvPr id="19" name="Groupe 18"/>
            <p:cNvGrpSpPr/>
            <p:nvPr/>
          </p:nvGrpSpPr>
          <p:grpSpPr>
            <a:xfrm>
              <a:off x="2043438" y="1733892"/>
              <a:ext cx="8105124" cy="3810000"/>
              <a:chOff x="2043438" y="1733892"/>
              <a:chExt cx="8105124" cy="3810000"/>
            </a:xfrm>
          </p:grpSpPr>
          <p:graphicFrame>
            <p:nvGraphicFramePr>
              <p:cNvPr id="22" name="Graphique 21"/>
              <p:cNvGraphicFramePr>
                <a:graphicFrameLocks/>
              </p:cNvGraphicFramePr>
              <p:nvPr>
                <p:extLst>
                  <p:ext uri="{D42A27DB-BD31-4B8C-83A1-F6EECF244321}">
                    <p14:modId xmlns:p14="http://schemas.microsoft.com/office/powerpoint/2010/main" val="489199044"/>
                  </p:ext>
                </p:extLst>
              </p:nvPr>
            </p:nvGraphicFramePr>
            <p:xfrm>
              <a:off x="2043438" y="1733892"/>
              <a:ext cx="8105124" cy="381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Connecteur droit 22"/>
              <p:cNvCxnSpPr/>
              <p:nvPr/>
            </p:nvCxnSpPr>
            <p:spPr>
              <a:xfrm>
                <a:off x="4562475" y="3733800"/>
                <a:ext cx="4629150"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302067" y="3733800"/>
                <a:ext cx="869883" cy="0"/>
              </a:xfrm>
              <a:prstGeom prst="line">
                <a:avLst/>
              </a:prstGeom>
              <a:ln>
                <a:solidFill>
                  <a:schemeClr val="accent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ZoneTexte 20"/>
            <p:cNvSpPr txBox="1"/>
            <p:nvPr/>
          </p:nvSpPr>
          <p:spPr>
            <a:xfrm>
              <a:off x="2043438" y="1939424"/>
              <a:ext cx="744291" cy="276999"/>
            </a:xfrm>
            <a:prstGeom prst="rect">
              <a:avLst/>
            </a:prstGeom>
            <a:noFill/>
            <a:ln>
              <a:noFill/>
            </a:ln>
          </p:spPr>
          <p:txBody>
            <a:bodyPr wrap="square" rtlCol="0">
              <a:spAutoFit/>
            </a:bodyPr>
            <a:lstStyle/>
            <a:p>
              <a:r>
                <a:rPr lang="fr-FR" sz="1200" dirty="0"/>
                <a:t>mmol/L</a:t>
              </a:r>
            </a:p>
          </p:txBody>
        </p:sp>
      </p:grpSp>
      <p:sp>
        <p:nvSpPr>
          <p:cNvPr id="25" name="Rectangle 24"/>
          <p:cNvSpPr/>
          <p:nvPr/>
        </p:nvSpPr>
        <p:spPr>
          <a:xfrm>
            <a:off x="1371601" y="5588554"/>
            <a:ext cx="9448799" cy="307777"/>
          </a:xfrm>
          <a:prstGeom prst="rect">
            <a:avLst/>
          </a:prstGeom>
        </p:spPr>
        <p:txBody>
          <a:bodyPr wrap="square">
            <a:spAutoFit/>
          </a:bodyPr>
          <a:lstStyle/>
          <a:p>
            <a:pPr algn="ctr"/>
            <a:r>
              <a:rPr lang="fr-FR" sz="1400" dirty="0"/>
              <a:t>Pour rappel, la patiente prend une gélule par jour de chlorure de potassium 600 mg.</a:t>
            </a:r>
          </a:p>
        </p:txBody>
      </p:sp>
    </p:spTree>
    <p:extLst>
      <p:ext uri="{BB962C8B-B14F-4D97-AF65-F5344CB8AC3E}">
        <p14:creationId xmlns:p14="http://schemas.microsoft.com/office/powerpoint/2010/main" val="20396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7"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Espace réservé du contenu 2"/>
          <p:cNvSpPr>
            <a:spLocks noGrp="1"/>
          </p:cNvSpPr>
          <p:nvPr>
            <p:ph idx="1"/>
          </p:nvPr>
        </p:nvSpPr>
        <p:spPr>
          <a:xfrm>
            <a:off x="1658178" y="3552947"/>
            <a:ext cx="8875644" cy="1377667"/>
          </a:xfrm>
        </p:spPr>
        <p:txBody>
          <a:bodyPr anchor="ctr">
            <a:noAutofit/>
          </a:bodyPr>
          <a:lstStyle/>
          <a:p>
            <a:pPr marL="0" lvl="2" indent="0" algn="just">
              <a:lnSpc>
                <a:spcPct val="120000"/>
              </a:lnSpc>
              <a:buNone/>
            </a:pPr>
            <a:r>
              <a:rPr lang="fr-FR" sz="1400" dirty="0"/>
              <a:t>Le bilan </a:t>
            </a:r>
            <a:r>
              <a:rPr lang="fr-FR" sz="1400" u="sng" dirty="0"/>
              <a:t>médicamenteux</a:t>
            </a:r>
            <a:r>
              <a:rPr lang="fr-FR" sz="1400" dirty="0"/>
              <a:t> correspond à la  liste exhaustive et complète de tous les traitements pris et à prendre par le patient.</a:t>
            </a:r>
          </a:p>
          <a:p>
            <a:pPr marL="0" lvl="2" indent="0" algn="just">
              <a:lnSpc>
                <a:spcPct val="120000"/>
              </a:lnSpc>
              <a:buNone/>
            </a:pPr>
            <a:r>
              <a:rPr lang="fr-FR" sz="1400" dirty="0"/>
              <a:t>Le bilan de </a:t>
            </a:r>
            <a:r>
              <a:rPr lang="fr-FR" sz="1400" u="sng" dirty="0"/>
              <a:t>médication</a:t>
            </a:r>
            <a:r>
              <a:rPr lang="fr-FR" sz="1400" dirty="0"/>
              <a:t> est une analyse critique structurée des produits de santé du patient avec pour objectifs d’optimiser la thérapeutique et d’établir un consensus entre les professionnels de santé impliqués et avec le patient concernant son traitement.</a:t>
            </a:r>
          </a:p>
        </p:txBody>
      </p:sp>
      <p:pic>
        <p:nvPicPr>
          <p:cNvPr id="4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p:cNvSpPr/>
          <p:nvPr/>
        </p:nvSpPr>
        <p:spPr>
          <a:xfrm>
            <a:off x="4579728" y="2136168"/>
            <a:ext cx="3032545" cy="993605"/>
          </a:xfrm>
          <a:prstGeom prst="rect">
            <a:avLst/>
          </a:prstGeom>
        </p:spPr>
        <p:txBody>
          <a:bodyPr wrap="square">
            <a:spAutoFit/>
          </a:bodyPr>
          <a:lstStyle/>
          <a:p>
            <a:pPr marL="0" lvl="2" algn="ctr">
              <a:lnSpc>
                <a:spcPct val="120000"/>
              </a:lnSpc>
            </a:pPr>
            <a:r>
              <a:rPr lang="fr-FR" sz="5400" dirty="0">
                <a:solidFill>
                  <a:srgbClr val="E21436"/>
                </a:solidFill>
              </a:rPr>
              <a:t>FAUX</a:t>
            </a:r>
          </a:p>
        </p:txBody>
      </p:sp>
      <p:sp>
        <p:nvSpPr>
          <p:cNvPr id="99"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1</a:t>
            </a:r>
            <a:endParaRPr sz="7200" dirty="0"/>
          </a:p>
        </p:txBody>
      </p:sp>
      <p:grpSp>
        <p:nvGrpSpPr>
          <p:cNvPr id="2" name="Groupe 1"/>
          <p:cNvGrpSpPr/>
          <p:nvPr/>
        </p:nvGrpSpPr>
        <p:grpSpPr>
          <a:xfrm>
            <a:off x="5252412" y="5750580"/>
            <a:ext cx="1687176" cy="589442"/>
            <a:chOff x="5245218" y="5750580"/>
            <a:chExt cx="1687176" cy="589442"/>
          </a:xfrm>
        </p:grpSpPr>
        <p:sp>
          <p:nvSpPr>
            <p:cNvPr id="10" name="Bouton d’action : Suivant 9">
              <a:hlinkClick r:id="rId3" action="ppaction://hlinksldjump" highlightClick="1"/>
            </p:cNvPr>
            <p:cNvSpPr/>
            <p:nvPr/>
          </p:nvSpPr>
          <p:spPr>
            <a:xfrm>
              <a:off x="6342952" y="5750580"/>
              <a:ext cx="589442" cy="589442"/>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Bouton d'action : Précédent 10">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8766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fltVal val="0"/>
                                          </p:val>
                                        </p:tav>
                                        <p:tav tm="100000">
                                          <p:val>
                                            <p:strVal val="#ppt_w"/>
                                          </p:val>
                                        </p:tav>
                                      </p:tavLst>
                                    </p:anim>
                                    <p:anim calcmode="lin" valueType="num">
                                      <p:cBhvr>
                                        <p:cTn id="8" dur="1000" fill="hold"/>
                                        <p:tgtEl>
                                          <p:spTgt spid="134"/>
                                        </p:tgtEl>
                                        <p:attrNameLst>
                                          <p:attrName>ppt_h</p:attrName>
                                        </p:attrNameLst>
                                      </p:cBhvr>
                                      <p:tavLst>
                                        <p:tav tm="0">
                                          <p:val>
                                            <p:fltVal val="0"/>
                                          </p:val>
                                        </p:tav>
                                        <p:tav tm="100000">
                                          <p:val>
                                            <p:strVal val="#ppt_h"/>
                                          </p:val>
                                        </p:tav>
                                      </p:tavLst>
                                    </p:anim>
                                    <p:anim calcmode="lin" valueType="num">
                                      <p:cBhvr>
                                        <p:cTn id="9" dur="1000" fill="hold"/>
                                        <p:tgtEl>
                                          <p:spTgt spid="134"/>
                                        </p:tgtEl>
                                        <p:attrNameLst>
                                          <p:attrName>style.rotation</p:attrName>
                                        </p:attrNameLst>
                                      </p:cBhvr>
                                      <p:tavLst>
                                        <p:tav tm="0">
                                          <p:val>
                                            <p:fltVal val="90"/>
                                          </p:val>
                                        </p:tav>
                                        <p:tav tm="100000">
                                          <p:val>
                                            <p:fltVal val="0"/>
                                          </p:val>
                                        </p:tav>
                                      </p:tavLst>
                                    </p:anim>
                                    <p:animEffect transition="in" filter="fade">
                                      <p:cBhvr>
                                        <p:cTn id="10"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Bouton d'action : Retour 7">
            <a:hlinkClick r:id="rId2"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Google Shape;24;p3"/>
          <p:cNvSpPr/>
          <p:nvPr/>
        </p:nvSpPr>
        <p:spPr>
          <a:xfrm rot="5400000" flipH="1">
            <a:off x="-2538414" y="2538410"/>
            <a:ext cx="6858001" cy="1781177"/>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lumMod val="90000"/>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8" y="3433400"/>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au 9"/>
          <p:cNvGraphicFramePr>
            <a:graphicFrameLocks noGrp="1"/>
          </p:cNvGraphicFramePr>
          <p:nvPr>
            <p:extLst>
              <p:ext uri="{D42A27DB-BD31-4B8C-83A1-F6EECF244321}">
                <p14:modId xmlns:p14="http://schemas.microsoft.com/office/powerpoint/2010/main" val="313243112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grpSp>
        <p:nvGrpSpPr>
          <p:cNvPr id="12" name="Groupe 11"/>
          <p:cNvGrpSpPr/>
          <p:nvPr/>
        </p:nvGrpSpPr>
        <p:grpSpPr>
          <a:xfrm>
            <a:off x="1692517" y="549116"/>
            <a:ext cx="8806966" cy="6164740"/>
            <a:chOff x="2179034" y="791529"/>
            <a:chExt cx="8168151" cy="5717579"/>
          </a:xfrm>
        </p:grpSpPr>
        <p:pic>
          <p:nvPicPr>
            <p:cNvPr id="13" name="Image 12"/>
            <p:cNvPicPr>
              <a:picLocks noChangeAspect="1"/>
            </p:cNvPicPr>
            <p:nvPr/>
          </p:nvPicPr>
          <p:blipFill>
            <a:blip r:embed="rId4"/>
            <a:stretch>
              <a:fillRect/>
            </a:stretch>
          </p:blipFill>
          <p:spPr>
            <a:xfrm>
              <a:off x="2179034" y="791529"/>
              <a:ext cx="4024243" cy="5717579"/>
            </a:xfrm>
            <a:prstGeom prst="rect">
              <a:avLst/>
            </a:prstGeom>
            <a:ln w="3175">
              <a:solidFill>
                <a:srgbClr val="E6E6E6"/>
              </a:solidFill>
            </a:ln>
          </p:spPr>
        </p:pic>
        <p:pic>
          <p:nvPicPr>
            <p:cNvPr id="14" name="Image 13"/>
            <p:cNvPicPr>
              <a:picLocks noChangeAspect="1"/>
            </p:cNvPicPr>
            <p:nvPr/>
          </p:nvPicPr>
          <p:blipFill>
            <a:blip r:embed="rId5"/>
            <a:stretch>
              <a:fillRect/>
            </a:stretch>
          </p:blipFill>
          <p:spPr>
            <a:xfrm>
              <a:off x="6372765" y="795838"/>
              <a:ext cx="3974420" cy="5708960"/>
            </a:xfrm>
            <a:prstGeom prst="rect">
              <a:avLst/>
            </a:prstGeom>
            <a:ln w="3175">
              <a:solidFill>
                <a:srgbClr val="E6E6E6"/>
              </a:solidFill>
            </a:ln>
          </p:spPr>
        </p:pic>
      </p:grpSp>
      <p:sp>
        <p:nvSpPr>
          <p:cNvPr id="15" name="ZoneTexte 14"/>
          <p:cNvSpPr txBox="1"/>
          <p:nvPr/>
        </p:nvSpPr>
        <p:spPr>
          <a:xfrm rot="21333291">
            <a:off x="5300884" y="466090"/>
            <a:ext cx="1590232" cy="338554"/>
          </a:xfrm>
          <a:prstGeom prst="rect">
            <a:avLst/>
          </a:prstGeom>
          <a:solidFill>
            <a:schemeClr val="bg1"/>
          </a:solidFill>
          <a:ln>
            <a:solidFill>
              <a:srgbClr val="D0ECF5"/>
            </a:solidFill>
          </a:ln>
        </p:spPr>
        <p:txBody>
          <a:bodyPr wrap="square" rtlCol="0">
            <a:spAutoFit/>
          </a:bodyPr>
          <a:lstStyle/>
          <a:p>
            <a:pPr algn="ctr"/>
            <a:r>
              <a:rPr lang="fr-FR" sz="1600" b="1" dirty="0"/>
              <a:t>CF annexe 2</a:t>
            </a:r>
          </a:p>
        </p:txBody>
      </p:sp>
    </p:spTree>
    <p:extLst>
      <p:ext uri="{BB962C8B-B14F-4D97-AF65-F5344CB8AC3E}">
        <p14:creationId xmlns:p14="http://schemas.microsoft.com/office/powerpoint/2010/main" val="26904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413239" y="1649112"/>
          <a:ext cx="9537588" cy="518160"/>
        </p:xfrm>
        <a:graphic>
          <a:graphicData uri="http://schemas.openxmlformats.org/drawingml/2006/table">
            <a:tbl>
              <a:tblPr>
                <a:tableStyleId>{5C22544A-7EE6-4342-B048-85BDC9FD1C3A}</a:tableStyleId>
              </a:tblPr>
              <a:tblGrid>
                <a:gridCol w="2384397">
                  <a:extLst>
                    <a:ext uri="{9D8B030D-6E8A-4147-A177-3AD203B41FA5}">
                      <a16:colId xmlns:a16="http://schemas.microsoft.com/office/drawing/2014/main" val="2844372626"/>
                    </a:ext>
                  </a:extLst>
                </a:gridCol>
                <a:gridCol w="2384397">
                  <a:extLst>
                    <a:ext uri="{9D8B030D-6E8A-4147-A177-3AD203B41FA5}">
                      <a16:colId xmlns:a16="http://schemas.microsoft.com/office/drawing/2014/main" val="2823486926"/>
                    </a:ext>
                  </a:extLst>
                </a:gridCol>
                <a:gridCol w="2384397">
                  <a:extLst>
                    <a:ext uri="{9D8B030D-6E8A-4147-A177-3AD203B41FA5}">
                      <a16:colId xmlns:a16="http://schemas.microsoft.com/office/drawing/2014/main" val="4156096020"/>
                    </a:ext>
                  </a:extLst>
                </a:gridCol>
                <a:gridCol w="2384397">
                  <a:extLst>
                    <a:ext uri="{9D8B030D-6E8A-4147-A177-3AD203B41FA5}">
                      <a16:colId xmlns:a16="http://schemas.microsoft.com/office/drawing/2014/main" val="1494914138"/>
                    </a:ext>
                  </a:extLst>
                </a:gridCol>
              </a:tblGrid>
              <a:tr h="518160">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Patient</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Médecin traitant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Spécialiste(s)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Pharmacie d’officine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Ordonnance(s) </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Médicaments apportés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Entourage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IDE</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EHPAD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 / DMP</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DPI</a:t>
                      </a:r>
                    </a:p>
                    <a:p>
                      <a:pPr marL="0" algn="l" defTabSz="914400" rtl="0" eaLnBrk="1" latinLnBrk="0" hangingPunct="1">
                        <a:spcAft>
                          <a:spcPts val="0"/>
                        </a:spcAft>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Autre(s)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011364"/>
                  </a:ext>
                </a:extLst>
              </a:tr>
            </a:tbl>
          </a:graphicData>
        </a:graphic>
      </p:graphicFrame>
      <p:grpSp>
        <p:nvGrpSpPr>
          <p:cNvPr id="23" name="Groupe 22"/>
          <p:cNvGrpSpPr/>
          <p:nvPr/>
        </p:nvGrpSpPr>
        <p:grpSpPr>
          <a:xfrm>
            <a:off x="9711836" y="363024"/>
            <a:ext cx="2233247" cy="526495"/>
            <a:chOff x="9632497" y="367150"/>
            <a:chExt cx="2233247" cy="526495"/>
          </a:xfrm>
        </p:grpSpPr>
        <p:sp>
          <p:nvSpPr>
            <p:cNvPr id="8" name="Zone de texte 2"/>
            <p:cNvSpPr txBox="1">
              <a:spLocks noChangeArrowheads="1"/>
            </p:cNvSpPr>
            <p:nvPr/>
          </p:nvSpPr>
          <p:spPr bwMode="auto">
            <a:xfrm>
              <a:off x="9632497" y="36715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Nom établissement : OMéDIT PACA-Corse</a:t>
              </a:r>
            </a:p>
          </p:txBody>
        </p:sp>
        <p:sp>
          <p:nvSpPr>
            <p:cNvPr id="9" name="Zone de texte 3"/>
            <p:cNvSpPr txBox="1">
              <a:spLocks noChangeArrowheads="1"/>
            </p:cNvSpPr>
            <p:nvPr/>
          </p:nvSpPr>
          <p:spPr bwMode="auto">
            <a:xfrm>
              <a:off x="9632497" y="623770"/>
              <a:ext cx="2233247" cy="2698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fr-FR" sz="1000" dirty="0">
                  <a:solidFill>
                    <a:srgbClr val="1F3864"/>
                  </a:solidFill>
                  <a:latin typeface="Arial Narrow" panose="020B0606020202030204" pitchFamily="34" charset="0"/>
                  <a:ea typeface="Calibri" panose="020F0502020204030204" pitchFamily="34" charset="0"/>
                  <a:cs typeface="Arial Narrow" panose="020B0606020202030204" pitchFamily="34" charset="0"/>
                </a:rPr>
                <a:t>FINESS : 123456789</a:t>
              </a:r>
            </a:p>
          </p:txBody>
        </p:sp>
      </p:grpSp>
      <p:sp>
        <p:nvSpPr>
          <p:cNvPr id="10" name="Rectangle 5"/>
          <p:cNvSpPr>
            <a:spLocks noChangeArrowheads="1"/>
          </p:cNvSpPr>
          <p:nvPr/>
        </p:nvSpPr>
        <p:spPr bwMode="auto">
          <a:xfrm>
            <a:off x="326253" y="1833750"/>
            <a:ext cx="1153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11" name="Rectangle 6"/>
          <p:cNvSpPr>
            <a:spLocks noChangeArrowheads="1"/>
          </p:cNvSpPr>
          <p:nvPr/>
        </p:nvSpPr>
        <p:spPr bwMode="auto">
          <a:xfrm>
            <a:off x="6422253" y="22909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p>
        </p:txBody>
      </p:sp>
      <p:sp>
        <p:nvSpPr>
          <p:cNvPr id="13" name="Rectangle 10"/>
          <p:cNvSpPr>
            <a:spLocks noChangeArrowheads="1"/>
          </p:cNvSpPr>
          <p:nvPr/>
        </p:nvSpPr>
        <p:spPr bwMode="auto">
          <a:xfrm>
            <a:off x="245253" y="916842"/>
            <a:ext cx="116998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Cher confrère, votre patiente Madame Lara CETAMOL, née le 01/01/1943, a été hospitalisée dans le service de gériatrie. Au cours de son séjour, elle a bénéficié de la réalisation d’un bilan médicamenteux, qui correspond à la synthèse de tous les traitements pris et à prendre par la patiente. Vous trouverez ci-joint leur synthèse.</a:t>
            </a:r>
            <a:endParaRPr kumimoji="0" lang="fr-FR" altLang="fr-FR" sz="105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Moment de réalisation</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Admission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 cours de séjour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Sortie hospitalière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HDJ / consultation externe </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sng"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Sources consultées au cours du recueil de données</a:t>
            </a:r>
            <a:r>
              <a:rPr kumimoji="0" lang="fr-FR" altLang="fr-FR" sz="105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kumimoji="0" lang="fr-FR" altLang="fr-FR" sz="105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t>
            </a:r>
            <a:endParaRPr kumimoji="0" lang="fr-FR" altLang="fr-FR" sz="105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grpSp>
        <p:nvGrpSpPr>
          <p:cNvPr id="24" name="Groupe 23"/>
          <p:cNvGrpSpPr/>
          <p:nvPr/>
        </p:nvGrpSpPr>
        <p:grpSpPr>
          <a:xfrm>
            <a:off x="245253" y="334102"/>
            <a:ext cx="658989" cy="592589"/>
            <a:chOff x="167579" y="334103"/>
            <a:chExt cx="658989" cy="592589"/>
          </a:xfrm>
        </p:grpSpPr>
        <p:sp>
          <p:nvSpPr>
            <p:cNvPr id="12" name="Zone de texte 1"/>
            <p:cNvSpPr txBox="1"/>
            <p:nvPr/>
          </p:nvSpPr>
          <p:spPr>
            <a:xfrm>
              <a:off x="167579" y="334103"/>
              <a:ext cx="658989" cy="592589"/>
            </a:xfrm>
            <a:prstGeom prst="rect">
              <a:avLst/>
            </a:prstGeom>
            <a:solidFill>
              <a:schemeClr val="lt1"/>
            </a:solidFill>
            <a:ln w="6350">
              <a:solidFill>
                <a:srgbClr val="DEEAF6"/>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Image 1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55" y="532676"/>
              <a:ext cx="503638" cy="1954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4558560" y="445731"/>
            <a:ext cx="3074881" cy="369332"/>
          </a:xfrm>
          <a:prstGeom prst="rect">
            <a:avLst/>
          </a:prstGeom>
        </p:spPr>
        <p:txBody>
          <a:bodyPr wrap="none">
            <a:spAutoFit/>
          </a:bodyPr>
          <a:lstStyle/>
          <a:p>
            <a:pPr lvl="0" eaLnBrk="0" fontAlgn="base" hangingPunct="0">
              <a:spcBef>
                <a:spcPct val="0"/>
              </a:spcBef>
              <a:spcAft>
                <a:spcPct val="0"/>
              </a:spcAft>
            </a:pPr>
            <a:r>
              <a:rPr lang="fr-FR" altLang="fr-FR" b="1" u="sng" dirty="0">
                <a:solidFill>
                  <a:srgbClr val="1F3864"/>
                </a:solidFill>
                <a:latin typeface="Marianne" panose="02000000000000000000" pitchFamily="2" charset="0"/>
                <a:ea typeface="Calibri" panose="020F0502020204030204" pitchFamily="34" charset="0"/>
                <a:cs typeface="Arial Narrow" panose="020B0606020202030204" pitchFamily="34" charset="0"/>
              </a:rPr>
              <a:t>BILAN MEDICAMENTEUX</a:t>
            </a:r>
          </a:p>
        </p:txBody>
      </p:sp>
      <p:sp>
        <p:nvSpPr>
          <p:cNvPr id="17" name="Rectangle 16"/>
          <p:cNvSpPr/>
          <p:nvPr/>
        </p:nvSpPr>
        <p:spPr>
          <a:xfrm>
            <a:off x="245253" y="2138559"/>
            <a:ext cx="11699830" cy="415498"/>
          </a:xfrm>
          <a:prstGeom prst="rect">
            <a:avLst/>
          </a:prstGeom>
        </p:spPr>
        <p:txBody>
          <a:bodyPr wrap="square">
            <a:spAutoFit/>
          </a:bodyPr>
          <a:lstStyle/>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Autonomie du patient relative à la prise des traitements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Autonome     </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rPr>
              <a:t> </a:t>
            </a:r>
            <a:r>
              <a:rPr lang="fr-FR" altLang="fr-FR" sz="1050"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autonome (aidant, IDE à domicile…) </a:t>
            </a:r>
            <a:endParaRPr lang="fr-FR" altLang="fr-FR" sz="1050" dirty="0">
              <a:latin typeface="Arial Narrow" panose="020B0606020202030204" pitchFamily="34" charset="0"/>
              <a:sym typeface="Wingdings" panose="05000000000000000000" pitchFamily="2" charset="2"/>
            </a:endParaRPr>
          </a:p>
          <a:p>
            <a:pPr lvl="0" eaLnBrk="0" fontAlgn="base" hangingPunct="0">
              <a:spcBef>
                <a:spcPct val="0"/>
              </a:spcBef>
              <a:spcAft>
                <a:spcPct val="0"/>
              </a:spcAft>
            </a:pPr>
            <a:r>
              <a:rPr lang="fr-FR" altLang="fr-FR" sz="1050" b="1" u="sng"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Les traitements pris et à prendre par le(a) patient(e) sont les suivants</a:t>
            </a:r>
            <a:r>
              <a:rPr lang="fr-FR" altLang="fr-FR" sz="1050" b="1" dirty="0">
                <a:solidFill>
                  <a:srgbClr val="1F3864"/>
                </a:solidFill>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 :</a:t>
            </a:r>
            <a:endParaRPr lang="fr-FR" altLang="fr-FR" sz="1050" dirty="0">
              <a:solidFill>
                <a:srgbClr val="1F3864"/>
              </a:solidFill>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endParaRPr>
          </a:p>
        </p:txBody>
      </p:sp>
      <p:graphicFrame>
        <p:nvGraphicFramePr>
          <p:cNvPr id="19" name="Tableau 18"/>
          <p:cNvGraphicFramePr>
            <a:graphicFrameLocks noGrp="1"/>
          </p:cNvGraphicFramePr>
          <p:nvPr/>
        </p:nvGraphicFramePr>
        <p:xfrm>
          <a:off x="246918" y="6273166"/>
          <a:ext cx="11698165" cy="440690"/>
        </p:xfrm>
        <a:graphic>
          <a:graphicData uri="http://schemas.openxmlformats.org/drawingml/2006/table">
            <a:tbl>
              <a:tblPr>
                <a:tableStyleId>{5C22544A-7EE6-4342-B048-85BDC9FD1C3A}</a:tableStyleId>
              </a:tblPr>
              <a:tblGrid>
                <a:gridCol w="1074106">
                  <a:extLst>
                    <a:ext uri="{9D8B030D-6E8A-4147-A177-3AD203B41FA5}">
                      <a16:colId xmlns:a16="http://schemas.microsoft.com/office/drawing/2014/main" val="1505591968"/>
                    </a:ext>
                  </a:extLst>
                </a:gridCol>
                <a:gridCol w="3521852">
                  <a:extLst>
                    <a:ext uri="{9D8B030D-6E8A-4147-A177-3AD203B41FA5}">
                      <a16:colId xmlns:a16="http://schemas.microsoft.com/office/drawing/2014/main" val="313157385"/>
                    </a:ext>
                  </a:extLst>
                </a:gridCol>
                <a:gridCol w="896259">
                  <a:extLst>
                    <a:ext uri="{9D8B030D-6E8A-4147-A177-3AD203B41FA5}">
                      <a16:colId xmlns:a16="http://schemas.microsoft.com/office/drawing/2014/main" val="2318984200"/>
                    </a:ext>
                  </a:extLst>
                </a:gridCol>
                <a:gridCol w="3697360">
                  <a:extLst>
                    <a:ext uri="{9D8B030D-6E8A-4147-A177-3AD203B41FA5}">
                      <a16:colId xmlns:a16="http://schemas.microsoft.com/office/drawing/2014/main" val="362227487"/>
                    </a:ext>
                  </a:extLst>
                </a:gridCol>
                <a:gridCol w="687990">
                  <a:extLst>
                    <a:ext uri="{9D8B030D-6E8A-4147-A177-3AD203B41FA5}">
                      <a16:colId xmlns:a16="http://schemas.microsoft.com/office/drawing/2014/main" val="3254468841"/>
                    </a:ext>
                  </a:extLst>
                </a:gridCol>
                <a:gridCol w="1820598">
                  <a:extLst>
                    <a:ext uri="{9D8B030D-6E8A-4147-A177-3AD203B41FA5}">
                      <a16:colId xmlns:a16="http://schemas.microsoft.com/office/drawing/2014/main" val="527033455"/>
                    </a:ext>
                  </a:extLst>
                </a:gridCol>
              </a:tblGrid>
              <a:tr h="205105">
                <a:tc>
                  <a:txBody>
                    <a:bodyPr/>
                    <a:lstStyle/>
                    <a:p>
                      <a:pPr>
                        <a:spcAft>
                          <a:spcPts val="0"/>
                        </a:spcAft>
                      </a:pPr>
                      <a:r>
                        <a:rPr lang="fr-FR" sz="1000" b="1" dirty="0">
                          <a:effectLst/>
                          <a:latin typeface="Arial Narrow" panose="020B0606020202030204" pitchFamily="34" charset="0"/>
                        </a:rPr>
                        <a:t>Réalisé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Luc OSE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Externe en pharmacie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6350" cap="flat" cmpd="sng" algn="ctr">
                      <a:solidFill>
                        <a:srgbClr val="FFC207"/>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987355587"/>
                  </a:ext>
                </a:extLst>
              </a:tr>
              <a:tr h="0">
                <a:tc gridSpan="6">
                  <a:txBody>
                    <a:bodyPr/>
                    <a:lstStyle/>
                    <a:p>
                      <a:pPr>
                        <a:spcAft>
                          <a:spcPts val="0"/>
                        </a:spcAft>
                      </a:pPr>
                      <a:endParaRPr lang="fr-FR" sz="2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6350" cap="flat" cmpd="sng" algn="ctr">
                      <a:solidFill>
                        <a:srgbClr val="FFC20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2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3261667"/>
                  </a:ext>
                </a:extLst>
              </a:tr>
              <a:tr h="205105">
                <a:tc>
                  <a:txBody>
                    <a:bodyPr/>
                    <a:lstStyle/>
                    <a:p>
                      <a:pPr>
                        <a:spcAft>
                          <a:spcPts val="0"/>
                        </a:spcAft>
                      </a:pPr>
                      <a:r>
                        <a:rPr lang="fr-FR" sz="1000" b="1" dirty="0">
                          <a:effectLst/>
                          <a:latin typeface="Arial Narrow" panose="020B0606020202030204" pitchFamily="34" charset="0"/>
                        </a:rPr>
                        <a:t>Validé par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6350" cap="flat" cmpd="sng" algn="ctr">
                      <a:solidFill>
                        <a:srgbClr val="FFC207"/>
                      </a:solidFill>
                      <a:prstDash val="solid"/>
                      <a:round/>
                      <a:headEnd type="none" w="med" len="med"/>
                      <a:tailEnd type="none" w="med" len="med"/>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Annie BIOTIQUE</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Fonction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Pharmacien hospitalier</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tc>
                  <a:txBody>
                    <a:bodyPr/>
                    <a:lstStyle/>
                    <a:p>
                      <a:pPr>
                        <a:spcAft>
                          <a:spcPts val="0"/>
                        </a:spcAft>
                      </a:pPr>
                      <a:r>
                        <a:rPr lang="fr-FR" sz="1000" b="1" dirty="0">
                          <a:effectLst/>
                          <a:latin typeface="Arial Narrow" panose="020B0606020202030204" pitchFamily="34" charset="0"/>
                        </a:rPr>
                        <a:t>Date :</a:t>
                      </a:r>
                      <a:endParaRPr lang="fr-FR" sz="1000" b="1"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spcAft>
                          <a:spcPts val="0"/>
                        </a:spcAft>
                      </a:pPr>
                      <a:r>
                        <a:rPr lang="fr-FR" sz="1000" dirty="0">
                          <a:effectLst/>
                          <a:latin typeface="Arial Narrow" panose="020B0606020202030204" pitchFamily="34" charset="0"/>
                        </a:rPr>
                        <a:t>24/06/2024</a:t>
                      </a:r>
                      <a:endParaRPr lang="fr-FR" sz="10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6350" cap="flat" cmpd="sng" algn="ctr">
                      <a:solidFill>
                        <a:srgbClr val="FFC207"/>
                      </a:solidFill>
                      <a:prstDash val="solid"/>
                      <a:round/>
                      <a:headEnd type="none" w="med" len="med"/>
                      <a:tailEnd type="none" w="med" len="med"/>
                    </a:lnR>
                    <a:lnT w="12700" cmpd="sng">
                      <a:noFill/>
                    </a:lnT>
                    <a:lnB w="6350" cap="flat" cmpd="sng" algn="ctr">
                      <a:solidFill>
                        <a:srgbClr val="FFC207"/>
                      </a:solidFill>
                      <a:prstDash val="solid"/>
                      <a:round/>
                      <a:headEnd type="none" w="med" len="med"/>
                      <a:tailEnd type="none" w="med" len="med"/>
                    </a:lnB>
                    <a:lnTlToBr w="12700" cmpd="sng">
                      <a:noFill/>
                      <a:prstDash val="solid"/>
                    </a:lnTlToBr>
                    <a:lnBlToTr w="12700" cmpd="sng">
                      <a:noFill/>
                      <a:prstDash val="solid"/>
                    </a:lnBlToTr>
                    <a:solidFill>
                      <a:srgbClr val="DDE4FF"/>
                    </a:solidFill>
                  </a:tcPr>
                </a:tc>
                <a:extLst>
                  <a:ext uri="{0D108BD9-81ED-4DB2-BD59-A6C34878D82A}">
                    <a16:rowId xmlns:a16="http://schemas.microsoft.com/office/drawing/2014/main" val="803064126"/>
                  </a:ext>
                </a:extLst>
              </a:tr>
            </a:tbl>
          </a:graphicData>
        </a:graphic>
      </p:graphicFrame>
      <p:sp>
        <p:nvSpPr>
          <p:cNvPr id="20" name="Rectangle 12"/>
          <p:cNvSpPr>
            <a:spLocks noChangeArrowheads="1"/>
          </p:cNvSpPr>
          <p:nvPr/>
        </p:nvSpPr>
        <p:spPr bwMode="auto">
          <a:xfrm>
            <a:off x="245254" y="5355171"/>
            <a:ext cx="116998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Vaccinations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jour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connues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A faire : DTP</a:t>
            </a:r>
          </a:p>
          <a:p>
            <a:pPr eaLnBrk="0" fontAlgn="base" hangingPunct="0">
              <a:spcBef>
                <a:spcPct val="0"/>
              </a:spcBef>
              <a:spcAft>
                <a:spcPct val="0"/>
              </a:spcAft>
            </a:pPr>
            <a:r>
              <a:rPr lang="fr-FR" altLang="fr-FR" sz="1000" b="1" dirty="0">
                <a:solidFill>
                  <a:srgbClr val="1F3864"/>
                </a:solidFill>
                <a:latin typeface="Arial Narrow" panose="020B0606020202030204" pitchFamily="34" charset="0"/>
                <a:cs typeface="Arial Narrow" panose="020B0606020202030204" pitchFamily="34" charset="0"/>
              </a:rPr>
              <a:t>Informations complémentaires</a:t>
            </a:r>
            <a:r>
              <a:rPr lang="fr-FR" altLang="fr-FR" sz="1000" b="1" dirty="0">
                <a:solidFill>
                  <a:srgbClr val="1F3864"/>
                </a:solidFill>
                <a:latin typeface="Arial Narrow" panose="020B0606020202030204" pitchFamily="34" charset="0"/>
              </a:rPr>
              <a:t> </a:t>
            </a:r>
            <a:r>
              <a:rPr lang="fr-FR" altLang="fr-FR" sz="1000" i="1" dirty="0">
                <a:solidFill>
                  <a:srgbClr val="1F3864"/>
                </a:solidFill>
                <a:latin typeface="Arial Narrow" panose="020B0606020202030204" pitchFamily="34" charset="0"/>
              </a:rPr>
              <a:t>(texte libre) </a:t>
            </a:r>
            <a:r>
              <a:rPr lang="fr-FR" altLang="fr-FR" sz="1000" dirty="0">
                <a:solidFill>
                  <a:srgbClr val="1F3864"/>
                </a:solidFill>
                <a:latin typeface="Arial Narrow" panose="020B0606020202030204" pitchFamily="34" charset="0"/>
              </a:rPr>
              <a:t>:</a:t>
            </a:r>
            <a:endParaRPr lang="fr-FR" altLang="fr-FR" sz="1000" dirty="0">
              <a:latin typeface="Arial Narrow" panose="020B0606020202030204" pitchFamily="34" charset="0"/>
            </a:endParaRPr>
          </a:p>
        </p:txBody>
      </p:sp>
      <p:sp>
        <p:nvSpPr>
          <p:cNvPr id="21" name="Zone de texte 4"/>
          <p:cNvSpPr txBox="1">
            <a:spLocks noChangeArrowheads="1"/>
          </p:cNvSpPr>
          <p:nvPr/>
        </p:nvSpPr>
        <p:spPr bwMode="auto">
          <a:xfrm>
            <a:off x="246917" y="5766380"/>
            <a:ext cx="11698166" cy="216952"/>
          </a:xfrm>
          <a:prstGeom prst="rect">
            <a:avLst/>
          </a:prstGeom>
          <a:solidFill>
            <a:srgbClr val="DDE4FF"/>
          </a:solidFill>
          <a:ln w="6350">
            <a:solidFill>
              <a:srgbClr val="B4C6E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kumimoji="0" lang="fr-FR" altLang="fr-FR" sz="1000" b="0" i="0" u="none" strike="noStrike" cap="none" normalizeH="0" baseline="0" dirty="0">
              <a:ln>
                <a:noFill/>
              </a:ln>
              <a:solidFill>
                <a:schemeClr val="tx1"/>
              </a:solidFill>
              <a:effectLst/>
              <a:latin typeface="Arial Narrow" panose="020B0606020202030204" pitchFamily="34" charset="0"/>
            </a:endParaRPr>
          </a:p>
        </p:txBody>
      </p:sp>
      <p:sp>
        <p:nvSpPr>
          <p:cNvPr id="22" name="Rectangle 13"/>
          <p:cNvSpPr>
            <a:spLocks noChangeArrowheads="1"/>
          </p:cNvSpPr>
          <p:nvPr/>
        </p:nvSpPr>
        <p:spPr bwMode="auto">
          <a:xfrm>
            <a:off x="246918" y="5973023"/>
            <a:ext cx="116981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Evaluation de l’observance d’un traitement médicamenteux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questionnaire Assurance maladie (</a:t>
            </a:r>
            <a:r>
              <a:rPr kumimoji="0" lang="fr-FR" altLang="fr-FR" sz="1000" b="0" i="0" u="none" strike="noStrike" cap="none" normalizeH="0" baseline="0" dirty="0">
                <a:ln>
                  <a:noFill/>
                </a:ln>
                <a:solidFill>
                  <a:srgbClr val="023160"/>
                </a:solidFill>
                <a:effectLst/>
                <a:latin typeface="Arial Narrow" panose="020B0606020202030204" pitchFamily="34" charset="0"/>
                <a:ea typeface="Calibri" panose="020F0502020204030204" pitchFamily="34" charset="0"/>
                <a:cs typeface="Arial Narrow" panose="020B0606020202030204" pitchFamily="34" charset="0"/>
                <a:hlinkClick r:id="rId3"/>
              </a:rPr>
              <a:t>lien</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Bon observant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 mineur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sym typeface="Wingdings" panose="05000000000000000000" pitchFamily="2" charset="2"/>
              </a:rPr>
              <a:t></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Wingdings" panose="05000000000000000000" pitchFamily="2" charset="2"/>
              </a:rPr>
              <a:t> </a:t>
            </a:r>
            <a:r>
              <a:rPr kumimoji="0" lang="fr-FR" altLang="fr-FR" sz="1000" b="0" i="0" u="none" strike="noStrike"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Non observant</a:t>
            </a:r>
            <a:endParaRPr kumimoji="0" lang="fr-FR" altLang="fr-FR" sz="1000" b="0"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endParaRPr>
          </a:p>
        </p:txBody>
      </p:sp>
      <p:sp>
        <p:nvSpPr>
          <p:cNvPr id="2" name="Bouton d'action : Retour 1">
            <a:hlinkClick r:id="rId4"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5" name="Tableau 24"/>
          <p:cNvGraphicFramePr>
            <a:graphicFrameLocks noGrp="1"/>
          </p:cNvGraphicFramePr>
          <p:nvPr>
            <p:extLst>
              <p:ext uri="{D42A27DB-BD31-4B8C-83A1-F6EECF244321}">
                <p14:modId xmlns:p14="http://schemas.microsoft.com/office/powerpoint/2010/main" val="3680592995"/>
              </p:ext>
            </p:extLst>
          </p:nvPr>
        </p:nvGraphicFramePr>
        <p:xfrm>
          <a:off x="246918" y="2542577"/>
          <a:ext cx="11698165" cy="2819563"/>
        </p:xfrm>
        <a:graphic>
          <a:graphicData uri="http://schemas.openxmlformats.org/drawingml/2006/table">
            <a:tbl>
              <a:tblPr>
                <a:tableStyleId>{5C22544A-7EE6-4342-B048-85BDC9FD1C3A}</a:tableStyleId>
              </a:tblPr>
              <a:tblGrid>
                <a:gridCol w="3877089">
                  <a:extLst>
                    <a:ext uri="{9D8B030D-6E8A-4147-A177-3AD203B41FA5}">
                      <a16:colId xmlns:a16="http://schemas.microsoft.com/office/drawing/2014/main" val="717589175"/>
                    </a:ext>
                  </a:extLst>
                </a:gridCol>
                <a:gridCol w="3877849">
                  <a:extLst>
                    <a:ext uri="{9D8B030D-6E8A-4147-A177-3AD203B41FA5}">
                      <a16:colId xmlns:a16="http://schemas.microsoft.com/office/drawing/2014/main" val="4207282239"/>
                    </a:ext>
                  </a:extLst>
                </a:gridCol>
                <a:gridCol w="3943227">
                  <a:extLst>
                    <a:ext uri="{9D8B030D-6E8A-4147-A177-3AD203B41FA5}">
                      <a16:colId xmlns:a16="http://schemas.microsoft.com/office/drawing/2014/main" val="4105521478"/>
                    </a:ext>
                  </a:extLst>
                </a:gridCol>
              </a:tblGrid>
              <a:tr h="236480">
                <a:tc gridSpan="3">
                  <a:txBody>
                    <a:bodyPr/>
                    <a:lstStyle/>
                    <a:p>
                      <a:pPr algn="ctr">
                        <a:lnSpc>
                          <a:spcPct val="107000"/>
                        </a:lnSpc>
                        <a:spcAft>
                          <a:spcPts val="0"/>
                        </a:spcAft>
                      </a:pPr>
                      <a:r>
                        <a:rPr lang="fr-FR" sz="1000" b="1" dirty="0">
                          <a:effectLst/>
                        </a:rPr>
                        <a:t>BILAN MEDICAMENTEUX</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6284111"/>
                  </a:ext>
                </a:extLst>
              </a:tr>
              <a:tr h="321399">
                <a:tc>
                  <a:txBody>
                    <a:bodyPr/>
                    <a:lstStyle/>
                    <a:p>
                      <a:pPr algn="ctr">
                        <a:lnSpc>
                          <a:spcPct val="107000"/>
                        </a:lnSpc>
                        <a:spcAft>
                          <a:spcPts val="0"/>
                        </a:spcAft>
                      </a:pPr>
                      <a:r>
                        <a:rPr lang="fr-FR" sz="1000" b="1" dirty="0">
                          <a:effectLst/>
                        </a:rPr>
                        <a:t>Libellé</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Posologie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a:txBody>
                    <a:bodyPr/>
                    <a:lstStyle/>
                    <a:p>
                      <a:pPr algn="ctr">
                        <a:lnSpc>
                          <a:spcPct val="107000"/>
                        </a:lnSpc>
                        <a:spcAft>
                          <a:spcPts val="0"/>
                        </a:spcAft>
                      </a:pPr>
                      <a:r>
                        <a:rPr lang="fr-FR" sz="1000" b="1" dirty="0">
                          <a:effectLst/>
                        </a:rPr>
                        <a:t>Commentaires</a:t>
                      </a:r>
                    </a:p>
                    <a:p>
                      <a:pPr algn="ctr">
                        <a:lnSpc>
                          <a:spcPct val="107000"/>
                        </a:lnSpc>
                        <a:spcAft>
                          <a:spcPts val="0"/>
                        </a:spcAft>
                      </a:pPr>
                      <a:r>
                        <a:rPr lang="fr-FR" sz="1000" b="0" dirty="0">
                          <a:effectLst/>
                          <a:latin typeface="Arial Narrow" panose="020B0606020202030204" pitchFamily="34" charset="0"/>
                        </a:rPr>
                        <a:t>Modalités de prise, informations sur les modifications de traitements</a:t>
                      </a: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extLst>
                  <a:ext uri="{0D108BD9-81ED-4DB2-BD59-A6C34878D82A}">
                    <a16:rowId xmlns:a16="http://schemas.microsoft.com/office/drawing/2014/main" val="309896049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Metformine, 500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627518438"/>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137924223"/>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Aténolol, 100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23338934"/>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537422215"/>
                  </a:ext>
                </a:extLst>
              </a:tr>
              <a:tr h="205177">
                <a:tc>
                  <a:txBody>
                    <a:bodyPr/>
                    <a:lstStyle/>
                    <a:p>
                      <a:pPr marL="0" algn="ctr" defTabSz="914400" rtl="0" eaLnBrk="1" latinLnBrk="0" hangingPunct="1">
                        <a:lnSpc>
                          <a:spcPct val="107000"/>
                        </a:lnSpc>
                        <a:spcAft>
                          <a:spcPts val="0"/>
                        </a:spcAft>
                      </a:pPr>
                      <a:r>
                        <a:rPr lang="fr-FR" sz="1100" b="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Périndopril arginine, 2,5 mg, Cp</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1872050594"/>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Apixaban (ELIQUIS®),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2 fois par jour, le matin et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428959539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Trimébutine, 200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 orale, 3 fois par jour, si besoin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103621740"/>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Oméprazole, 20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Hors livret, équivalence Pantoprazole</a:t>
                      </a:r>
                      <a:r>
                        <a:rPr lang="fr-FR" sz="1100" kern="12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40 mg Cp,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matin</a:t>
                      </a:r>
                      <a:endPar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solidFill>
                      <a:srgbClr val="DDE4FF"/>
                    </a:solidFill>
                  </a:tcPr>
                </a:tc>
                <a:extLst>
                  <a:ext uri="{0D108BD9-81ED-4DB2-BD59-A6C34878D82A}">
                    <a16:rowId xmlns:a16="http://schemas.microsoft.com/office/drawing/2014/main" val="366459358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Amitriptyline, 25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t>
                      </a:r>
                    </a:p>
                  </a:txBody>
                  <a:tcPr marL="68580" marR="68580" marT="0" marB="0" anchor="ctr">
                    <a:solidFill>
                      <a:srgbClr val="DDE4FF"/>
                    </a:solidFill>
                  </a:tcPr>
                </a:tc>
                <a:extLst>
                  <a:ext uri="{0D108BD9-81ED-4DB2-BD59-A6C34878D82A}">
                    <a16:rowId xmlns:a16="http://schemas.microsoft.com/office/drawing/2014/main" val="2453304966"/>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Solifénacine,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le soir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3493478329"/>
                  </a:ext>
                </a:extLst>
              </a:tr>
              <a:tr h="205177">
                <a:tc>
                  <a:txBody>
                    <a:bodyPr/>
                    <a:lstStyle/>
                    <a:p>
                      <a:pPr algn="ctr">
                        <a:lnSpc>
                          <a:spcPct val="107000"/>
                        </a:lnSpc>
                        <a:spcAft>
                          <a:spcPts val="0"/>
                        </a:spcAft>
                      </a:pPr>
                      <a:r>
                        <a:rPr lang="fr-FR" sz="1100" b="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Alimémazine, 5 mg, Cp</a:t>
                      </a:r>
                      <a:endParaRPr lang="fr-F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Cp, par voie</a:t>
                      </a:r>
                      <a:r>
                        <a:rPr lang="fr-FR" sz="1100" baseline="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orale, </a:t>
                      </a:r>
                      <a:r>
                        <a:rPr lang="fr-FR" sz="11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1 fois par jour, au coucher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DE4FF"/>
                    </a:solidFill>
                  </a:tcPr>
                </a:tc>
                <a:tc>
                  <a:txBody>
                    <a:bodyPr/>
                    <a:lstStyle/>
                    <a:p>
                      <a:pPr algn="ctr">
                        <a:lnSpc>
                          <a:spcPct val="107000"/>
                        </a:lnSpc>
                        <a:spcAft>
                          <a:spcPts val="0"/>
                        </a:spcAft>
                      </a:pPr>
                      <a:r>
                        <a:rPr lang="fr-FR" sz="1100" kern="1200" dirty="0">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 /</a:t>
                      </a:r>
                    </a:p>
                  </a:txBody>
                  <a:tcPr marL="68580" marR="68580" marT="0" marB="0" anchor="ctr">
                    <a:solidFill>
                      <a:srgbClr val="DDE4FF"/>
                    </a:solidFill>
                  </a:tcPr>
                </a:tc>
                <a:extLst>
                  <a:ext uri="{0D108BD9-81ED-4DB2-BD59-A6C34878D82A}">
                    <a16:rowId xmlns:a16="http://schemas.microsoft.com/office/drawing/2014/main" val="2370649735"/>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19127500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424143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456623"/>
            <a:ext cx="11539494" cy="307777"/>
          </a:xfrm>
          <a:prstGeom prst="rect">
            <a:avLst/>
          </a:prstGeom>
          <a:solidFill>
            <a:schemeClr val="accent1"/>
          </a:solidFill>
        </p:spPr>
        <p:txBody>
          <a:bodyPr wrap="square" rtlCol="0">
            <a:spAutoFit/>
          </a:bodyPr>
          <a:lstStyle/>
          <a:p>
            <a:r>
              <a:rPr lang="fr-FR" sz="1400" dirty="0"/>
              <a:t>Bilan biologique du 24/06/2024 réalisé aux urgences</a:t>
            </a:r>
          </a:p>
        </p:txBody>
      </p:sp>
      <p:graphicFrame>
        <p:nvGraphicFramePr>
          <p:cNvPr id="76" name="Tableau 75"/>
          <p:cNvGraphicFramePr>
            <a:graphicFrameLocks noGrp="1"/>
          </p:cNvGraphicFramePr>
          <p:nvPr>
            <p:extLst>
              <p:ext uri="{D42A27DB-BD31-4B8C-83A1-F6EECF244321}">
                <p14:modId xmlns:p14="http://schemas.microsoft.com/office/powerpoint/2010/main" val="942656964"/>
              </p:ext>
            </p:extLst>
          </p:nvPr>
        </p:nvGraphicFramePr>
        <p:xfrm>
          <a:off x="326253" y="1054889"/>
          <a:ext cx="5511840" cy="5010942"/>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2182418024"/>
                    </a:ext>
                  </a:extLst>
                </a:gridCol>
                <a:gridCol w="1837280">
                  <a:extLst>
                    <a:ext uri="{9D8B030D-6E8A-4147-A177-3AD203B41FA5}">
                      <a16:colId xmlns:a16="http://schemas.microsoft.com/office/drawing/2014/main" val="705053102"/>
                    </a:ext>
                  </a:extLst>
                </a:gridCol>
                <a:gridCol w="1837280">
                  <a:extLst>
                    <a:ext uri="{9D8B030D-6E8A-4147-A177-3AD203B41FA5}">
                      <a16:colId xmlns:a16="http://schemas.microsoft.com/office/drawing/2014/main" val="3111887039"/>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290433">
                <a:tc>
                  <a:txBody>
                    <a:bodyPr/>
                    <a:lstStyle/>
                    <a:p>
                      <a:pPr algn="l"/>
                      <a:r>
                        <a:rPr lang="fr-FR" sz="1300" dirty="0">
                          <a:latin typeface="Arial Narrow" panose="020B0606020202030204" pitchFamily="34" charset="0"/>
                        </a:rPr>
                        <a:t>Hématies</a:t>
                      </a:r>
                    </a:p>
                  </a:txBody>
                  <a:tcPr anchor="ctr"/>
                </a:tc>
                <a:tc>
                  <a:txBody>
                    <a:bodyPr/>
                    <a:lstStyle/>
                    <a:p>
                      <a:pPr algn="ctr"/>
                      <a:r>
                        <a:rPr lang="fr-FR" sz="1300" dirty="0">
                          <a:latin typeface="Arial Narrow" panose="020B0606020202030204" pitchFamily="34" charset="0"/>
                        </a:rPr>
                        <a:t>4,32 T/L</a:t>
                      </a:r>
                    </a:p>
                  </a:txBody>
                  <a:tcPr anchor="ctr"/>
                </a:tc>
                <a:tc>
                  <a:txBody>
                    <a:bodyPr/>
                    <a:lstStyle/>
                    <a:p>
                      <a:pPr algn="ctr"/>
                      <a:r>
                        <a:rPr lang="fr-FR" sz="1300" dirty="0">
                          <a:latin typeface="Arial Narrow" panose="020B0606020202030204" pitchFamily="34" charset="0"/>
                        </a:rPr>
                        <a:t>3,80-5,90 T/L</a:t>
                      </a:r>
                    </a:p>
                  </a:txBody>
                  <a:tcPr anchor="ctr"/>
                </a:tc>
                <a:extLst>
                  <a:ext uri="{0D108BD9-81ED-4DB2-BD59-A6C34878D82A}">
                    <a16:rowId xmlns:a16="http://schemas.microsoft.com/office/drawing/2014/main" val="3390992933"/>
                  </a:ext>
                </a:extLst>
              </a:tr>
              <a:tr h="290433">
                <a:tc>
                  <a:txBody>
                    <a:bodyPr/>
                    <a:lstStyle/>
                    <a:p>
                      <a:pPr algn="l"/>
                      <a:r>
                        <a:rPr lang="fr-FR" sz="1300" dirty="0">
                          <a:latin typeface="Arial Narrow" panose="020B0606020202030204" pitchFamily="34" charset="0"/>
                        </a:rPr>
                        <a:t>Hémoglobine</a:t>
                      </a:r>
                    </a:p>
                  </a:txBody>
                  <a:tcPr anchor="ctr"/>
                </a:tc>
                <a:tc>
                  <a:txBody>
                    <a:bodyPr/>
                    <a:lstStyle/>
                    <a:p>
                      <a:pPr algn="ctr"/>
                      <a:r>
                        <a:rPr lang="fr-FR" sz="1300" dirty="0">
                          <a:latin typeface="Arial Narrow" panose="020B0606020202030204" pitchFamily="34" charset="0"/>
                        </a:rPr>
                        <a:t>135 g/L</a:t>
                      </a:r>
                    </a:p>
                  </a:txBody>
                  <a:tcPr anchor="ctr"/>
                </a:tc>
                <a:tc>
                  <a:txBody>
                    <a:bodyPr/>
                    <a:lstStyle/>
                    <a:p>
                      <a:pPr algn="ctr"/>
                      <a:r>
                        <a:rPr lang="fr-FR" sz="1300" dirty="0">
                          <a:latin typeface="Arial Narrow" panose="020B0606020202030204" pitchFamily="34" charset="0"/>
                        </a:rPr>
                        <a:t>115-150</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extLst>
                  <a:ext uri="{0D108BD9-81ED-4DB2-BD59-A6C34878D82A}">
                    <a16:rowId xmlns:a16="http://schemas.microsoft.com/office/drawing/2014/main" val="1546450580"/>
                  </a:ext>
                </a:extLst>
              </a:tr>
              <a:tr h="290433">
                <a:tc>
                  <a:txBody>
                    <a:bodyPr/>
                    <a:lstStyle/>
                    <a:p>
                      <a:pPr algn="l"/>
                      <a:r>
                        <a:rPr lang="fr-FR" sz="1300" dirty="0">
                          <a:latin typeface="Arial Narrow" panose="020B0606020202030204" pitchFamily="34" charset="0"/>
                        </a:rPr>
                        <a:t>Hématocrite</a:t>
                      </a:r>
                    </a:p>
                  </a:txBody>
                  <a:tcPr anchor="ctr"/>
                </a:tc>
                <a:tc>
                  <a:txBody>
                    <a:bodyPr/>
                    <a:lstStyle/>
                    <a:p>
                      <a:pPr algn="ctr"/>
                      <a:r>
                        <a:rPr lang="fr-FR" sz="1300" dirty="0">
                          <a:latin typeface="Arial Narrow" panose="020B0606020202030204" pitchFamily="34" charset="0"/>
                        </a:rPr>
                        <a:t>41 %</a:t>
                      </a:r>
                    </a:p>
                  </a:txBody>
                  <a:tcPr anchor="ctr"/>
                </a:tc>
                <a:tc>
                  <a:txBody>
                    <a:bodyPr/>
                    <a:lstStyle/>
                    <a:p>
                      <a:pPr algn="ctr"/>
                      <a:r>
                        <a:rPr lang="fr-FR" sz="1300" dirty="0">
                          <a:latin typeface="Arial Narrow" panose="020B0606020202030204" pitchFamily="34" charset="0"/>
                        </a:rPr>
                        <a:t>34-45 %</a:t>
                      </a:r>
                    </a:p>
                  </a:txBody>
                  <a:tcPr anchor="ctr"/>
                </a:tc>
                <a:extLst>
                  <a:ext uri="{0D108BD9-81ED-4DB2-BD59-A6C34878D82A}">
                    <a16:rowId xmlns:a16="http://schemas.microsoft.com/office/drawing/2014/main" val="1495813546"/>
                  </a:ext>
                </a:extLst>
              </a:tr>
              <a:tr h="290433">
                <a:tc>
                  <a:txBody>
                    <a:bodyPr/>
                    <a:lstStyle/>
                    <a:p>
                      <a:pPr algn="l"/>
                      <a:r>
                        <a:rPr lang="fr-FR" sz="1300" dirty="0">
                          <a:latin typeface="Arial Narrow" panose="020B0606020202030204" pitchFamily="34" charset="0"/>
                        </a:rPr>
                        <a:t>VGM</a:t>
                      </a:r>
                    </a:p>
                  </a:txBody>
                  <a:tcPr anchor="ctr"/>
                </a:tc>
                <a:tc>
                  <a:txBody>
                    <a:bodyPr/>
                    <a:lstStyle/>
                    <a:p>
                      <a:pPr algn="ctr"/>
                      <a:r>
                        <a:rPr lang="fr-FR" sz="1300" dirty="0">
                          <a:latin typeface="Arial Narrow" panose="020B0606020202030204" pitchFamily="34" charset="0"/>
                        </a:rPr>
                        <a:t>94,0 fL</a:t>
                      </a:r>
                    </a:p>
                  </a:txBody>
                  <a:tcPr anchor="ctr"/>
                </a:tc>
                <a:tc>
                  <a:txBody>
                    <a:bodyPr/>
                    <a:lstStyle/>
                    <a:p>
                      <a:pPr algn="ctr"/>
                      <a:r>
                        <a:rPr lang="fr-FR" sz="1300" dirty="0">
                          <a:latin typeface="Arial Narrow" panose="020B0606020202030204" pitchFamily="34" charset="0"/>
                        </a:rPr>
                        <a:t>76,0-96,0 fL</a:t>
                      </a:r>
                    </a:p>
                  </a:txBody>
                  <a:tcPr anchor="ctr"/>
                </a:tc>
                <a:extLst>
                  <a:ext uri="{0D108BD9-81ED-4DB2-BD59-A6C34878D82A}">
                    <a16:rowId xmlns:a16="http://schemas.microsoft.com/office/drawing/2014/main" val="100150769"/>
                  </a:ext>
                </a:extLst>
              </a:tr>
              <a:tr h="290433">
                <a:tc>
                  <a:txBody>
                    <a:bodyPr/>
                    <a:lstStyle/>
                    <a:p>
                      <a:pPr algn="l"/>
                      <a:r>
                        <a:rPr lang="fr-FR" sz="1300" dirty="0">
                          <a:latin typeface="Arial Narrow" panose="020B0606020202030204" pitchFamily="34" charset="0"/>
                        </a:rPr>
                        <a:t>TCMH</a:t>
                      </a:r>
                    </a:p>
                  </a:txBody>
                  <a:tcPr anchor="ctr"/>
                </a:tc>
                <a:tc>
                  <a:txBody>
                    <a:bodyPr/>
                    <a:lstStyle/>
                    <a:p>
                      <a:pPr algn="ctr"/>
                      <a:r>
                        <a:rPr lang="fr-FR" sz="1300" dirty="0">
                          <a:latin typeface="Arial Narrow" panose="020B0606020202030204" pitchFamily="34" charset="0"/>
                        </a:rPr>
                        <a:t>31,3 pg</a:t>
                      </a:r>
                    </a:p>
                  </a:txBody>
                  <a:tcPr anchor="ctr"/>
                </a:tc>
                <a:tc>
                  <a:txBody>
                    <a:bodyPr/>
                    <a:lstStyle/>
                    <a:p>
                      <a:pPr algn="ctr"/>
                      <a:r>
                        <a:rPr lang="fr-FR" sz="1300" dirty="0">
                          <a:latin typeface="Arial Narrow" panose="020B0606020202030204" pitchFamily="34" charset="0"/>
                        </a:rPr>
                        <a:t>24,4-34,0 pg</a:t>
                      </a:r>
                    </a:p>
                  </a:txBody>
                  <a:tcPr anchor="ctr"/>
                </a:tc>
                <a:extLst>
                  <a:ext uri="{0D108BD9-81ED-4DB2-BD59-A6C34878D82A}">
                    <a16:rowId xmlns:a16="http://schemas.microsoft.com/office/drawing/2014/main" val="3414344789"/>
                  </a:ext>
                </a:extLst>
              </a:tr>
              <a:tr h="290433">
                <a:tc>
                  <a:txBody>
                    <a:bodyPr/>
                    <a:lstStyle/>
                    <a:p>
                      <a:pPr algn="l"/>
                      <a:r>
                        <a:rPr lang="fr-FR" sz="1300" dirty="0">
                          <a:latin typeface="Arial Narrow" panose="020B0606020202030204" pitchFamily="34" charset="0"/>
                        </a:rPr>
                        <a:t>CCMH</a:t>
                      </a:r>
                    </a:p>
                  </a:txBody>
                  <a:tcPr anchor="ctr"/>
                </a:tc>
                <a:tc>
                  <a:txBody>
                    <a:bodyPr/>
                    <a:lstStyle/>
                    <a:p>
                      <a:pPr algn="ctr"/>
                      <a:r>
                        <a:rPr lang="fr-FR" sz="1300" dirty="0">
                          <a:latin typeface="Arial Narrow" panose="020B0606020202030204" pitchFamily="34" charset="0"/>
                        </a:rPr>
                        <a:t>33,3%</a:t>
                      </a:r>
                    </a:p>
                  </a:txBody>
                  <a:tcPr anchor="ctr"/>
                </a:tc>
                <a:tc>
                  <a:txBody>
                    <a:bodyPr/>
                    <a:lstStyle/>
                    <a:p>
                      <a:pPr algn="ctr"/>
                      <a:r>
                        <a:rPr lang="fr-FR" sz="1300" dirty="0">
                          <a:latin typeface="Arial Narrow" panose="020B0606020202030204" pitchFamily="34" charset="0"/>
                        </a:rPr>
                        <a:t>31,0-36,0%</a:t>
                      </a:r>
                    </a:p>
                  </a:txBody>
                  <a:tcPr anchor="ctr"/>
                </a:tc>
                <a:extLst>
                  <a:ext uri="{0D108BD9-81ED-4DB2-BD59-A6C34878D82A}">
                    <a16:rowId xmlns:a16="http://schemas.microsoft.com/office/drawing/2014/main" val="417877548"/>
                  </a:ext>
                </a:extLst>
              </a:tr>
              <a:tr h="290433">
                <a:tc>
                  <a:txBody>
                    <a:bodyPr/>
                    <a:lstStyle/>
                    <a:p>
                      <a:pPr algn="l"/>
                      <a:r>
                        <a:rPr lang="fr-FR" sz="1300" dirty="0">
                          <a:latin typeface="Arial Narrow" panose="020B0606020202030204" pitchFamily="34" charset="0"/>
                        </a:rPr>
                        <a:t>Globules blancs</a:t>
                      </a:r>
                    </a:p>
                  </a:txBody>
                  <a:tcPr anchor="ctr"/>
                </a:tc>
                <a:tc>
                  <a:txBody>
                    <a:bodyPr/>
                    <a:lstStyle/>
                    <a:p>
                      <a:pPr algn="ctr"/>
                      <a:r>
                        <a:rPr lang="fr-FR" sz="1300" dirty="0">
                          <a:latin typeface="Arial Narrow" panose="020B0606020202030204" pitchFamily="34" charset="0"/>
                        </a:rPr>
                        <a:t>6,69 G/L</a:t>
                      </a:r>
                    </a:p>
                  </a:txBody>
                  <a:tcPr anchor="ctr"/>
                </a:tc>
                <a:tc>
                  <a:txBody>
                    <a:bodyPr/>
                    <a:lstStyle/>
                    <a:p>
                      <a:pPr algn="ctr"/>
                      <a:r>
                        <a:rPr lang="fr-FR" sz="1300" dirty="0">
                          <a:latin typeface="Arial Narrow" panose="020B0606020202030204" pitchFamily="34" charset="0"/>
                        </a:rPr>
                        <a:t>3,80-11,00</a:t>
                      </a:r>
                    </a:p>
                  </a:txBody>
                  <a:tcPr anchor="ctr"/>
                </a:tc>
                <a:extLst>
                  <a:ext uri="{0D108BD9-81ED-4DB2-BD59-A6C34878D82A}">
                    <a16:rowId xmlns:a16="http://schemas.microsoft.com/office/drawing/2014/main" val="774077968"/>
                  </a:ext>
                </a:extLst>
              </a:tr>
              <a:tr h="290433">
                <a:tc>
                  <a:txBody>
                    <a:bodyPr/>
                    <a:lstStyle/>
                    <a:p>
                      <a:pPr algn="l"/>
                      <a:r>
                        <a:rPr lang="fr-FR" sz="1300" dirty="0">
                          <a:latin typeface="Arial Narrow" panose="020B0606020202030204" pitchFamily="34" charset="0"/>
                        </a:rPr>
                        <a:t>PNN</a:t>
                      </a:r>
                    </a:p>
                  </a:txBody>
                  <a:tcPr anchor="ctr"/>
                </a:tc>
                <a:tc>
                  <a:txBody>
                    <a:bodyPr/>
                    <a:lstStyle/>
                    <a:p>
                      <a:pPr algn="ctr"/>
                      <a:r>
                        <a:rPr lang="fr-FR" sz="1300" dirty="0">
                          <a:latin typeface="Arial Narrow" panose="020B0606020202030204" pitchFamily="34" charset="0"/>
                        </a:rPr>
                        <a:t>3,91</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1,70-7,50 G/L</a:t>
                      </a:r>
                    </a:p>
                  </a:txBody>
                  <a:tcPr anchor="ctr"/>
                </a:tc>
                <a:extLst>
                  <a:ext uri="{0D108BD9-81ED-4DB2-BD59-A6C34878D82A}">
                    <a16:rowId xmlns:a16="http://schemas.microsoft.com/office/drawing/2014/main" val="2393590403"/>
                  </a:ext>
                </a:extLst>
              </a:tr>
              <a:tr h="290433">
                <a:tc>
                  <a:txBody>
                    <a:bodyPr/>
                    <a:lstStyle/>
                    <a:p>
                      <a:pPr algn="l"/>
                      <a:r>
                        <a:rPr lang="fr-FR" sz="1300" dirty="0">
                          <a:latin typeface="Arial Narrow" panose="020B0606020202030204" pitchFamily="34" charset="0"/>
                        </a:rPr>
                        <a:t>PNE</a:t>
                      </a:r>
                    </a:p>
                  </a:txBody>
                  <a:tcPr anchor="ctr"/>
                </a:tc>
                <a:tc>
                  <a:txBody>
                    <a:bodyPr/>
                    <a:lstStyle/>
                    <a:p>
                      <a:pPr algn="ctr"/>
                      <a:r>
                        <a:rPr lang="fr-FR" sz="1300" dirty="0">
                          <a:latin typeface="Arial Narrow" panose="020B0606020202030204" pitchFamily="34" charset="0"/>
                        </a:rPr>
                        <a:t>0,31 G/L</a:t>
                      </a:r>
                    </a:p>
                  </a:txBody>
                  <a:tcPr anchor="ctr"/>
                </a:tc>
                <a:tc>
                  <a:txBody>
                    <a:bodyPr/>
                    <a:lstStyle/>
                    <a:p>
                      <a:pPr algn="ctr"/>
                      <a:r>
                        <a:rPr lang="fr-FR" sz="1300" dirty="0">
                          <a:latin typeface="Arial Narrow" panose="020B0606020202030204" pitchFamily="34" charset="0"/>
                        </a:rPr>
                        <a:t>0,02-0,58 G/L</a:t>
                      </a:r>
                    </a:p>
                  </a:txBody>
                  <a:tcPr anchor="ctr"/>
                </a:tc>
                <a:extLst>
                  <a:ext uri="{0D108BD9-81ED-4DB2-BD59-A6C34878D82A}">
                    <a16:rowId xmlns:a16="http://schemas.microsoft.com/office/drawing/2014/main" val="2047201264"/>
                  </a:ext>
                </a:extLst>
              </a:tr>
              <a:tr h="290433">
                <a:tc>
                  <a:txBody>
                    <a:bodyPr/>
                    <a:lstStyle/>
                    <a:p>
                      <a:pPr algn="l"/>
                      <a:r>
                        <a:rPr lang="fr-FR" sz="1300" dirty="0">
                          <a:latin typeface="Arial Narrow" panose="020B0606020202030204" pitchFamily="34" charset="0"/>
                        </a:rPr>
                        <a:t>PNB</a:t>
                      </a:r>
                    </a:p>
                  </a:txBody>
                  <a:tcPr anchor="ctr"/>
                </a:tc>
                <a:tc>
                  <a:txBody>
                    <a:bodyPr/>
                    <a:lstStyle/>
                    <a:p>
                      <a:pPr algn="ctr"/>
                      <a:r>
                        <a:rPr lang="fr-FR" sz="1300" dirty="0">
                          <a:latin typeface="Arial Narrow" panose="020B0606020202030204" pitchFamily="34" charset="0"/>
                        </a:rPr>
                        <a:t>0,03 G/L</a:t>
                      </a:r>
                    </a:p>
                  </a:txBody>
                  <a:tcPr anchor="ctr"/>
                </a:tc>
                <a:tc>
                  <a:txBody>
                    <a:bodyPr/>
                    <a:lstStyle/>
                    <a:p>
                      <a:pPr algn="ctr"/>
                      <a:r>
                        <a:rPr lang="fr-FR" sz="1300" dirty="0">
                          <a:latin typeface="Arial Narrow" panose="020B0606020202030204" pitchFamily="34" charset="0"/>
                        </a:rPr>
                        <a:t>0,00-0,11 G/L</a:t>
                      </a:r>
                    </a:p>
                  </a:txBody>
                  <a:tcPr anchor="ctr"/>
                </a:tc>
                <a:extLst>
                  <a:ext uri="{0D108BD9-81ED-4DB2-BD59-A6C34878D82A}">
                    <a16:rowId xmlns:a16="http://schemas.microsoft.com/office/drawing/2014/main" val="1148173027"/>
                  </a:ext>
                </a:extLst>
              </a:tr>
              <a:tr h="290433">
                <a:tc>
                  <a:txBody>
                    <a:bodyPr/>
                    <a:lstStyle/>
                    <a:p>
                      <a:pPr algn="l"/>
                      <a:r>
                        <a:rPr lang="fr-FR" sz="1300" dirty="0">
                          <a:latin typeface="Arial Narrow" panose="020B0606020202030204" pitchFamily="34" charset="0"/>
                        </a:rPr>
                        <a:t>Lymphocytes</a:t>
                      </a:r>
                    </a:p>
                  </a:txBody>
                  <a:tcPr anchor="ctr"/>
                </a:tc>
                <a:tc>
                  <a:txBody>
                    <a:bodyPr/>
                    <a:lstStyle/>
                    <a:p>
                      <a:pPr algn="ctr"/>
                      <a:r>
                        <a:rPr lang="fr-FR" sz="1300" dirty="0">
                          <a:latin typeface="Arial Narrow" panose="020B0606020202030204" pitchFamily="34" charset="0"/>
                        </a:rPr>
                        <a:t>2,01 G/L</a:t>
                      </a:r>
                    </a:p>
                  </a:txBody>
                  <a:tcPr anchor="ctr"/>
                </a:tc>
                <a:tc>
                  <a:txBody>
                    <a:bodyPr/>
                    <a:lstStyle/>
                    <a:p>
                      <a:pPr algn="ctr"/>
                      <a:r>
                        <a:rPr lang="fr-FR" sz="1300" dirty="0">
                          <a:latin typeface="Arial Narrow" panose="020B0606020202030204" pitchFamily="34" charset="0"/>
                        </a:rPr>
                        <a:t>1,00-4,80 G/L</a:t>
                      </a:r>
                    </a:p>
                  </a:txBody>
                  <a:tcPr anchor="ctr"/>
                </a:tc>
                <a:extLst>
                  <a:ext uri="{0D108BD9-81ED-4DB2-BD59-A6C34878D82A}">
                    <a16:rowId xmlns:a16="http://schemas.microsoft.com/office/drawing/2014/main" val="174461246"/>
                  </a:ext>
                </a:extLst>
              </a:tr>
              <a:tr h="290433">
                <a:tc>
                  <a:txBody>
                    <a:bodyPr/>
                    <a:lstStyle/>
                    <a:p>
                      <a:pPr algn="l"/>
                      <a:r>
                        <a:rPr lang="fr-FR" sz="1300" dirty="0">
                          <a:latin typeface="Arial Narrow" panose="020B0606020202030204" pitchFamily="34" charset="0"/>
                        </a:rPr>
                        <a:t>Monocytes</a:t>
                      </a:r>
                    </a:p>
                  </a:txBody>
                  <a:tcPr anchor="ctr"/>
                </a:tc>
                <a:tc>
                  <a:txBody>
                    <a:bodyPr/>
                    <a:lstStyle/>
                    <a:p>
                      <a:pPr algn="ctr"/>
                      <a:r>
                        <a:rPr lang="fr-FR" sz="1300" dirty="0">
                          <a:latin typeface="Arial Narrow" panose="020B0606020202030204" pitchFamily="34" charset="0"/>
                        </a:rPr>
                        <a:t>0,44 G/L</a:t>
                      </a:r>
                    </a:p>
                  </a:txBody>
                  <a:tcPr anchor="ctr"/>
                </a:tc>
                <a:tc>
                  <a:txBody>
                    <a:bodyPr/>
                    <a:lstStyle/>
                    <a:p>
                      <a:pPr algn="ctr"/>
                      <a:r>
                        <a:rPr lang="fr-FR" sz="1300" dirty="0">
                          <a:latin typeface="Arial Narrow" panose="020B0606020202030204" pitchFamily="34" charset="0"/>
                        </a:rPr>
                        <a:t>0,15-1,00 G/L</a:t>
                      </a:r>
                    </a:p>
                  </a:txBody>
                  <a:tcPr anchor="ctr"/>
                </a:tc>
                <a:extLst>
                  <a:ext uri="{0D108BD9-81ED-4DB2-BD59-A6C34878D82A}">
                    <a16:rowId xmlns:a16="http://schemas.microsoft.com/office/drawing/2014/main" val="1094298340"/>
                  </a:ext>
                </a:extLst>
              </a:tr>
              <a:tr h="290433">
                <a:tc>
                  <a:txBody>
                    <a:bodyPr/>
                    <a:lstStyle/>
                    <a:p>
                      <a:pPr algn="l"/>
                      <a:r>
                        <a:rPr lang="fr-FR" sz="1300" dirty="0">
                          <a:latin typeface="Arial Narrow" panose="020B0606020202030204" pitchFamily="34" charset="0"/>
                        </a:rPr>
                        <a:t>Plaquettes</a:t>
                      </a:r>
                    </a:p>
                  </a:txBody>
                  <a:tcPr anchor="ctr"/>
                </a:tc>
                <a:tc>
                  <a:txBody>
                    <a:bodyPr/>
                    <a:lstStyle/>
                    <a:p>
                      <a:pPr algn="ctr"/>
                      <a:r>
                        <a:rPr lang="fr-FR" sz="1300" dirty="0">
                          <a:latin typeface="Arial Narrow" panose="020B0606020202030204" pitchFamily="34" charset="0"/>
                        </a:rPr>
                        <a:t>177</a:t>
                      </a:r>
                      <a:r>
                        <a:rPr lang="fr-FR" sz="1300" baseline="0" dirty="0">
                          <a:latin typeface="Arial Narrow" panose="020B0606020202030204" pitchFamily="34" charset="0"/>
                        </a:rPr>
                        <a:t> G/L</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150-400 G/L</a:t>
                      </a:r>
                    </a:p>
                  </a:txBody>
                  <a:tcPr anchor="ctr"/>
                </a:tc>
                <a:extLst>
                  <a:ext uri="{0D108BD9-81ED-4DB2-BD59-A6C34878D82A}">
                    <a16:rowId xmlns:a16="http://schemas.microsoft.com/office/drawing/2014/main" val="967537305"/>
                  </a:ext>
                </a:extLst>
              </a:tr>
              <a:tr h="290433">
                <a:tc>
                  <a:txBody>
                    <a:bodyPr/>
                    <a:lstStyle/>
                    <a:p>
                      <a:pPr algn="l"/>
                      <a:r>
                        <a:rPr lang="fr-FR" sz="1300" dirty="0">
                          <a:latin typeface="Arial Narrow" panose="020B0606020202030204" pitchFamily="34" charset="0"/>
                        </a:rPr>
                        <a:t>Vitesse de sédimentation</a:t>
                      </a:r>
                    </a:p>
                    <a:p>
                      <a:pPr algn="l"/>
                      <a:r>
                        <a:rPr lang="fr-FR" sz="1300" dirty="0">
                          <a:latin typeface="Arial Narrow" panose="020B0606020202030204" pitchFamily="34" charset="0"/>
                        </a:rPr>
                        <a:t>(première heure)</a:t>
                      </a:r>
                    </a:p>
                  </a:txBody>
                  <a:tcPr anchor="ctr"/>
                </a:tc>
                <a:tc>
                  <a:txBody>
                    <a:bodyPr/>
                    <a:lstStyle/>
                    <a:p>
                      <a:pPr algn="ctr"/>
                      <a:r>
                        <a:rPr lang="fr-FR" sz="1300" dirty="0">
                          <a:latin typeface="Arial Narrow" panose="020B0606020202030204" pitchFamily="34" charset="0"/>
                        </a:rPr>
                        <a:t>8 mm</a:t>
                      </a:r>
                    </a:p>
                  </a:txBody>
                  <a:tcPr anchor="ctr"/>
                </a:tc>
                <a:tc>
                  <a:txBody>
                    <a:bodyPr/>
                    <a:lstStyle/>
                    <a:p>
                      <a:pPr algn="ctr"/>
                      <a:r>
                        <a:rPr lang="fr-FR" sz="1300" dirty="0">
                          <a:latin typeface="Arial Narrow" panose="020B0606020202030204" pitchFamily="34" charset="0"/>
                        </a:rPr>
                        <a:t>1-25 mm</a:t>
                      </a:r>
                    </a:p>
                  </a:txBody>
                  <a:tcPr anchor="ctr"/>
                </a:tc>
                <a:extLst>
                  <a:ext uri="{0D108BD9-81ED-4DB2-BD59-A6C34878D82A}">
                    <a16:rowId xmlns:a16="http://schemas.microsoft.com/office/drawing/2014/main" val="3400142324"/>
                  </a:ext>
                </a:extLst>
              </a:tr>
              <a:tr h="290433">
                <a:tc>
                  <a:txBody>
                    <a:bodyPr/>
                    <a:lstStyle/>
                    <a:p>
                      <a:pPr algn="l"/>
                      <a:r>
                        <a:rPr lang="fr-FR" sz="1300" dirty="0">
                          <a:latin typeface="Arial Narrow" panose="020B0606020202030204" pitchFamily="34" charset="0"/>
                        </a:rPr>
                        <a:t>Glycémie</a:t>
                      </a:r>
                    </a:p>
                  </a:txBody>
                  <a:tcPr anchor="ctr"/>
                </a:tc>
                <a:tc>
                  <a:txBody>
                    <a:bodyPr/>
                    <a:lstStyle/>
                    <a:p>
                      <a:pPr algn="ctr"/>
                      <a:r>
                        <a:rPr lang="fr-FR" sz="1300" dirty="0">
                          <a:latin typeface="Arial Narrow" panose="020B0606020202030204" pitchFamily="34" charset="0"/>
                        </a:rPr>
                        <a:t>6,1 mmol/L</a:t>
                      </a:r>
                    </a:p>
                  </a:txBody>
                  <a:tcPr anchor="ctr"/>
                </a:tc>
                <a:tc>
                  <a:txBody>
                    <a:bodyPr/>
                    <a:lstStyle/>
                    <a:p>
                      <a:pPr algn="ctr"/>
                      <a:r>
                        <a:rPr lang="fr-FR" sz="1300" dirty="0">
                          <a:latin typeface="Arial Narrow" panose="020B0606020202030204" pitchFamily="34" charset="0"/>
                        </a:rPr>
                        <a:t>3,9-5,5 mmol/L</a:t>
                      </a:r>
                    </a:p>
                  </a:txBody>
                  <a:tcPr anchor="ctr"/>
                </a:tc>
                <a:extLst>
                  <a:ext uri="{0D108BD9-81ED-4DB2-BD59-A6C34878D82A}">
                    <a16:rowId xmlns:a16="http://schemas.microsoft.com/office/drawing/2014/main" val="4293458704"/>
                  </a:ext>
                </a:extLst>
              </a:tr>
            </a:tbl>
          </a:graphicData>
        </a:graphic>
      </p:graphicFrame>
      <p:graphicFrame>
        <p:nvGraphicFramePr>
          <p:cNvPr id="78" name="Tableau 77"/>
          <p:cNvGraphicFramePr>
            <a:graphicFrameLocks noGrp="1"/>
          </p:cNvGraphicFramePr>
          <p:nvPr>
            <p:extLst>
              <p:ext uri="{D42A27DB-BD31-4B8C-83A1-F6EECF244321}">
                <p14:modId xmlns:p14="http://schemas.microsoft.com/office/powerpoint/2010/main" val="3381902617"/>
              </p:ext>
            </p:extLst>
          </p:nvPr>
        </p:nvGraphicFramePr>
        <p:xfrm>
          <a:off x="6353907" y="1054889"/>
          <a:ext cx="5511840" cy="3175158"/>
        </p:xfrm>
        <a:graphic>
          <a:graphicData uri="http://schemas.openxmlformats.org/drawingml/2006/table">
            <a:tbl>
              <a:tblPr firstRow="1" bandRow="1">
                <a:tableStyleId>{6E25E649-3F16-4E02-A733-19D2CDBF48F0}</a:tableStyleId>
              </a:tblPr>
              <a:tblGrid>
                <a:gridCol w="1837280">
                  <a:extLst>
                    <a:ext uri="{9D8B030D-6E8A-4147-A177-3AD203B41FA5}">
                      <a16:colId xmlns:a16="http://schemas.microsoft.com/office/drawing/2014/main" val="3961910230"/>
                    </a:ext>
                  </a:extLst>
                </a:gridCol>
                <a:gridCol w="1837280">
                  <a:extLst>
                    <a:ext uri="{9D8B030D-6E8A-4147-A177-3AD203B41FA5}">
                      <a16:colId xmlns:a16="http://schemas.microsoft.com/office/drawing/2014/main" val="2047898034"/>
                    </a:ext>
                  </a:extLst>
                </a:gridCol>
                <a:gridCol w="1837280">
                  <a:extLst>
                    <a:ext uri="{9D8B030D-6E8A-4147-A177-3AD203B41FA5}">
                      <a16:colId xmlns:a16="http://schemas.microsoft.com/office/drawing/2014/main" val="2773163731"/>
                    </a:ext>
                  </a:extLst>
                </a:gridCol>
              </a:tblGrid>
              <a:tr h="290433">
                <a:tc>
                  <a:txBody>
                    <a:bodyPr/>
                    <a:lstStyle/>
                    <a:p>
                      <a:pPr algn="ctr"/>
                      <a:r>
                        <a:rPr lang="fr-FR" sz="1200" dirty="0"/>
                        <a:t>PARAMÈTRE</a:t>
                      </a:r>
                    </a:p>
                  </a:txBody>
                  <a:tcPr anchor="ctr">
                    <a:solidFill>
                      <a:schemeClr val="accent1">
                        <a:lumMod val="75000"/>
                      </a:schemeClr>
                    </a:solidFill>
                  </a:tcPr>
                </a:tc>
                <a:tc>
                  <a:txBody>
                    <a:bodyPr/>
                    <a:lstStyle/>
                    <a:p>
                      <a:pPr algn="ctr"/>
                      <a:r>
                        <a:rPr lang="fr-FR" sz="1200" dirty="0"/>
                        <a:t>RÉSULTAT</a:t>
                      </a:r>
                    </a:p>
                  </a:txBody>
                  <a:tcPr anchor="ctr">
                    <a:solidFill>
                      <a:schemeClr val="accent1">
                        <a:lumMod val="75000"/>
                      </a:schemeClr>
                    </a:solidFill>
                  </a:tcPr>
                </a:tc>
                <a:tc>
                  <a:txBody>
                    <a:bodyPr/>
                    <a:lstStyle/>
                    <a:p>
                      <a:pPr algn="ctr"/>
                      <a:r>
                        <a:rPr lang="fr-FR" sz="1200" dirty="0"/>
                        <a:t>VALEUR DE RÉFÉRENCE</a:t>
                      </a:r>
                    </a:p>
                  </a:txBody>
                  <a:tcPr anchor="ctr">
                    <a:solidFill>
                      <a:schemeClr val="accent1">
                        <a:lumMod val="75000"/>
                      </a:schemeClr>
                    </a:solidFill>
                  </a:tcPr>
                </a:tc>
                <a:extLst>
                  <a:ext uri="{0D108BD9-81ED-4DB2-BD59-A6C34878D82A}">
                    <a16:rowId xmlns:a16="http://schemas.microsoft.com/office/drawing/2014/main" val="3784456133"/>
                  </a:ext>
                </a:extLst>
              </a:tr>
              <a:tr h="290433">
                <a:tc>
                  <a:txBody>
                    <a:bodyPr/>
                    <a:lstStyle/>
                    <a:p>
                      <a:pPr algn="l"/>
                      <a:r>
                        <a:rPr lang="fr-FR" sz="1300" dirty="0">
                          <a:latin typeface="Arial Narrow" panose="020B0606020202030204" pitchFamily="34" charset="0"/>
                        </a:rPr>
                        <a:t>ASAT</a:t>
                      </a:r>
                    </a:p>
                  </a:txBody>
                  <a:tcPr anchor="ctr"/>
                </a:tc>
                <a:tc>
                  <a:txBody>
                    <a:bodyPr/>
                    <a:lstStyle/>
                    <a:p>
                      <a:pPr algn="ctr"/>
                      <a:r>
                        <a:rPr lang="fr-FR" sz="1300" dirty="0">
                          <a:latin typeface="Arial Narrow" panose="020B0606020202030204" pitchFamily="34" charset="0"/>
                        </a:rPr>
                        <a:t>20 UI/L</a:t>
                      </a:r>
                    </a:p>
                  </a:txBody>
                  <a:tcPr anchor="ctr"/>
                </a:tc>
                <a:tc>
                  <a:txBody>
                    <a:bodyPr/>
                    <a:lstStyle/>
                    <a:p>
                      <a:pPr algn="ctr"/>
                      <a:r>
                        <a:rPr lang="fr-FR" sz="1300" dirty="0">
                          <a:latin typeface="Arial Narrow" panose="020B0606020202030204" pitchFamily="34" charset="0"/>
                        </a:rPr>
                        <a:t>&lt; 34 UI/L</a:t>
                      </a:r>
                    </a:p>
                  </a:txBody>
                  <a:tcPr anchor="ctr"/>
                </a:tc>
                <a:extLst>
                  <a:ext uri="{0D108BD9-81ED-4DB2-BD59-A6C34878D82A}">
                    <a16:rowId xmlns:a16="http://schemas.microsoft.com/office/drawing/2014/main" val="268858623"/>
                  </a:ext>
                </a:extLst>
              </a:tr>
              <a:tr h="290433">
                <a:tc>
                  <a:txBody>
                    <a:bodyPr/>
                    <a:lstStyle/>
                    <a:p>
                      <a:pPr algn="l"/>
                      <a:r>
                        <a:rPr lang="fr-FR" sz="1300" dirty="0">
                          <a:latin typeface="Arial Narrow" panose="020B0606020202030204" pitchFamily="34" charset="0"/>
                        </a:rPr>
                        <a:t>ALAT</a:t>
                      </a:r>
                    </a:p>
                  </a:txBody>
                  <a:tcPr anchor="ctr"/>
                </a:tc>
                <a:tc>
                  <a:txBody>
                    <a:bodyPr/>
                    <a:lstStyle/>
                    <a:p>
                      <a:pPr algn="ctr"/>
                      <a:r>
                        <a:rPr lang="fr-FR" sz="1300" dirty="0">
                          <a:latin typeface="Arial Narrow" panose="020B0606020202030204" pitchFamily="34" charset="0"/>
                        </a:rPr>
                        <a:t>22 UI/L</a:t>
                      </a:r>
                    </a:p>
                  </a:txBody>
                  <a:tcPr anchor="ctr"/>
                </a:tc>
                <a:tc>
                  <a:txBody>
                    <a:bodyPr/>
                    <a:lstStyle/>
                    <a:p>
                      <a:pPr algn="ctr"/>
                      <a:r>
                        <a:rPr lang="fr-FR" sz="1300" dirty="0">
                          <a:latin typeface="Arial Narrow" panose="020B0606020202030204" pitchFamily="34" charset="0"/>
                        </a:rPr>
                        <a:t>&lt; 35 UI/L</a:t>
                      </a:r>
                    </a:p>
                  </a:txBody>
                  <a:tcPr anchor="ctr"/>
                </a:tc>
                <a:extLst>
                  <a:ext uri="{0D108BD9-81ED-4DB2-BD59-A6C34878D82A}">
                    <a16:rowId xmlns:a16="http://schemas.microsoft.com/office/drawing/2014/main" val="674951525"/>
                  </a:ext>
                </a:extLst>
              </a:tr>
              <a:tr h="290433">
                <a:tc>
                  <a:txBody>
                    <a:bodyPr/>
                    <a:lstStyle/>
                    <a:p>
                      <a:pPr algn="l"/>
                      <a:r>
                        <a:rPr lang="fr-FR" sz="1300" dirty="0">
                          <a:latin typeface="Arial Narrow" panose="020B0606020202030204" pitchFamily="34" charset="0"/>
                        </a:rPr>
                        <a:t>Sodium sérique</a:t>
                      </a:r>
                    </a:p>
                  </a:txBody>
                  <a:tcPr anchor="ctr"/>
                </a:tc>
                <a:tc>
                  <a:txBody>
                    <a:bodyPr/>
                    <a:lstStyle/>
                    <a:p>
                      <a:pPr algn="ctr"/>
                      <a:r>
                        <a:rPr lang="fr-FR" sz="1300" dirty="0">
                          <a:latin typeface="Arial Narrow" panose="020B0606020202030204" pitchFamily="34" charset="0"/>
                        </a:rPr>
                        <a:t>140 mmol/L</a:t>
                      </a:r>
                    </a:p>
                  </a:txBody>
                  <a:tcPr anchor="ctr"/>
                </a:tc>
                <a:tc>
                  <a:txBody>
                    <a:bodyPr/>
                    <a:lstStyle/>
                    <a:p>
                      <a:pPr algn="ctr"/>
                      <a:r>
                        <a:rPr lang="fr-FR" sz="1300" dirty="0">
                          <a:latin typeface="Arial Narrow" panose="020B0606020202030204" pitchFamily="34" charset="0"/>
                        </a:rPr>
                        <a:t>135-145 mmol/L</a:t>
                      </a:r>
                    </a:p>
                  </a:txBody>
                  <a:tcPr anchor="ctr"/>
                </a:tc>
                <a:extLst>
                  <a:ext uri="{0D108BD9-81ED-4DB2-BD59-A6C34878D82A}">
                    <a16:rowId xmlns:a16="http://schemas.microsoft.com/office/drawing/2014/main" val="1046192422"/>
                  </a:ext>
                </a:extLst>
              </a:tr>
              <a:tr h="290433">
                <a:tc>
                  <a:txBody>
                    <a:bodyPr/>
                    <a:lstStyle/>
                    <a:p>
                      <a:pPr algn="l"/>
                      <a:r>
                        <a:rPr lang="fr-FR" sz="1300" dirty="0">
                          <a:latin typeface="Arial Narrow" panose="020B0606020202030204" pitchFamily="34" charset="0"/>
                        </a:rPr>
                        <a:t>Potassium</a:t>
                      </a:r>
                      <a:r>
                        <a:rPr lang="fr-FR" sz="1300" baseline="0" dirty="0">
                          <a:latin typeface="Arial Narrow" panose="020B0606020202030204" pitchFamily="34" charset="0"/>
                        </a:rPr>
                        <a:t> sérique</a:t>
                      </a:r>
                      <a:endParaRPr lang="fr-FR" sz="1300" dirty="0">
                        <a:latin typeface="Arial Narrow" panose="020B0606020202030204" pitchFamily="34" charset="0"/>
                      </a:endParaRPr>
                    </a:p>
                  </a:txBody>
                  <a:tcPr anchor="ctr"/>
                </a:tc>
                <a:tc>
                  <a:txBody>
                    <a:bodyPr/>
                    <a:lstStyle/>
                    <a:p>
                      <a:pPr algn="ctr"/>
                      <a:r>
                        <a:rPr lang="fr-FR" sz="1300" dirty="0">
                          <a:latin typeface="Arial Narrow" panose="020B0606020202030204" pitchFamily="34" charset="0"/>
                        </a:rPr>
                        <a:t>4,5 mmol/L</a:t>
                      </a:r>
                    </a:p>
                  </a:txBody>
                  <a:tcPr anchor="ctr"/>
                </a:tc>
                <a:tc>
                  <a:txBody>
                    <a:bodyPr/>
                    <a:lstStyle/>
                    <a:p>
                      <a:pPr algn="ctr"/>
                      <a:r>
                        <a:rPr lang="fr-FR" sz="1300" dirty="0">
                          <a:latin typeface="Arial Narrow" panose="020B0606020202030204" pitchFamily="34" charset="0"/>
                        </a:rPr>
                        <a:t>3,5-4,5 mmol/L</a:t>
                      </a:r>
                    </a:p>
                  </a:txBody>
                  <a:tcPr anchor="ctr"/>
                </a:tc>
                <a:extLst>
                  <a:ext uri="{0D108BD9-81ED-4DB2-BD59-A6C34878D82A}">
                    <a16:rowId xmlns:a16="http://schemas.microsoft.com/office/drawing/2014/main" val="3648064893"/>
                  </a:ext>
                </a:extLst>
              </a:tr>
              <a:tr h="290433">
                <a:tc>
                  <a:txBody>
                    <a:bodyPr/>
                    <a:lstStyle/>
                    <a:p>
                      <a:pPr algn="l"/>
                      <a:r>
                        <a:rPr lang="fr-FR" sz="1300" dirty="0">
                          <a:latin typeface="Arial Narrow" panose="020B0606020202030204" pitchFamily="34" charset="0"/>
                        </a:rPr>
                        <a:t>Chlore sérique</a:t>
                      </a:r>
                    </a:p>
                  </a:txBody>
                  <a:tcPr anchor="ctr"/>
                </a:tc>
                <a:tc>
                  <a:txBody>
                    <a:bodyPr/>
                    <a:lstStyle/>
                    <a:p>
                      <a:pPr algn="ctr"/>
                      <a:r>
                        <a:rPr lang="fr-FR" sz="1300" dirty="0">
                          <a:latin typeface="Arial Narrow" panose="020B0606020202030204" pitchFamily="34" charset="0"/>
                        </a:rPr>
                        <a:t>102 mmol/L</a:t>
                      </a:r>
                    </a:p>
                  </a:txBody>
                  <a:tcPr anchor="ctr"/>
                </a:tc>
                <a:tc>
                  <a:txBody>
                    <a:bodyPr/>
                    <a:lstStyle/>
                    <a:p>
                      <a:pPr algn="ctr"/>
                      <a:r>
                        <a:rPr lang="fr-FR" sz="1300" dirty="0">
                          <a:latin typeface="Arial Narrow" panose="020B0606020202030204" pitchFamily="34" charset="0"/>
                        </a:rPr>
                        <a:t>95-105 mmol/L</a:t>
                      </a:r>
                    </a:p>
                  </a:txBody>
                  <a:tcPr anchor="ctr"/>
                </a:tc>
                <a:extLst>
                  <a:ext uri="{0D108BD9-81ED-4DB2-BD59-A6C34878D82A}">
                    <a16:rowId xmlns:a16="http://schemas.microsoft.com/office/drawing/2014/main" val="3110041757"/>
                  </a:ext>
                </a:extLst>
              </a:tr>
              <a:tr h="290433">
                <a:tc>
                  <a:txBody>
                    <a:bodyPr/>
                    <a:lstStyle/>
                    <a:p>
                      <a:pPr algn="l"/>
                      <a:r>
                        <a:rPr lang="fr-FR" sz="1300" dirty="0">
                          <a:latin typeface="Arial Narrow" panose="020B0606020202030204" pitchFamily="34" charset="0"/>
                        </a:rPr>
                        <a:t>Créatinine</a:t>
                      </a:r>
                    </a:p>
                  </a:txBody>
                  <a:tcPr anchor="ctr"/>
                </a:tc>
                <a:tc>
                  <a:txBody>
                    <a:bodyPr/>
                    <a:lstStyle/>
                    <a:p>
                      <a:pPr algn="ctr"/>
                      <a:r>
                        <a:rPr lang="fr-FR" sz="1300" dirty="0">
                          <a:latin typeface="Arial Narrow" panose="020B0606020202030204" pitchFamily="34" charset="0"/>
                        </a:rPr>
                        <a:t>93 µmol/L</a:t>
                      </a:r>
                    </a:p>
                  </a:txBody>
                  <a:tcPr anchor="ctr"/>
                </a:tc>
                <a:tc>
                  <a:txBody>
                    <a:bodyPr/>
                    <a:lstStyle/>
                    <a:p>
                      <a:pPr algn="ctr"/>
                      <a:r>
                        <a:rPr lang="fr-FR" sz="1300" dirty="0">
                          <a:latin typeface="Arial Narrow" panose="020B0606020202030204" pitchFamily="34" charset="0"/>
                        </a:rPr>
                        <a:t>48,6-90,2 µmol/L</a:t>
                      </a:r>
                    </a:p>
                  </a:txBody>
                  <a:tcPr anchor="ctr"/>
                </a:tc>
                <a:extLst>
                  <a:ext uri="{0D108BD9-81ED-4DB2-BD59-A6C34878D82A}">
                    <a16:rowId xmlns:a16="http://schemas.microsoft.com/office/drawing/2014/main" val="293847062"/>
                  </a:ext>
                </a:extLst>
              </a:tr>
              <a:tr h="290433">
                <a:tc>
                  <a:txBody>
                    <a:bodyPr/>
                    <a:lstStyle/>
                    <a:p>
                      <a:pPr algn="l"/>
                      <a:r>
                        <a:rPr lang="fr-FR" sz="1300" dirty="0">
                          <a:latin typeface="Arial Narrow" panose="020B0606020202030204" pitchFamily="34" charset="0"/>
                        </a:rPr>
                        <a:t>Estimation du DFG selon la formule CKD-EPI corrigée</a:t>
                      </a:r>
                    </a:p>
                  </a:txBody>
                  <a:tcPr anchor="ctr"/>
                </a:tc>
                <a:tc>
                  <a:txBody>
                    <a:bodyPr/>
                    <a:lstStyle/>
                    <a:p>
                      <a:pPr algn="ctr"/>
                      <a:r>
                        <a:rPr lang="fr-FR" sz="1300" dirty="0">
                          <a:latin typeface="Arial Narrow" panose="020B0606020202030204" pitchFamily="34" charset="0"/>
                        </a:rPr>
                        <a:t>44,3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924513397"/>
                  </a:ext>
                </a:extLst>
              </a:tr>
              <a:tr h="290433">
                <a:tc>
                  <a:txBody>
                    <a:bodyPr/>
                    <a:lstStyle/>
                    <a:p>
                      <a:pPr algn="l"/>
                      <a:r>
                        <a:rPr lang="fr-FR" sz="1300" dirty="0">
                          <a:latin typeface="Arial Narrow" panose="020B0606020202030204" pitchFamily="34" charset="0"/>
                        </a:rPr>
                        <a:t>Estimation du DFG selon</a:t>
                      </a:r>
                      <a:r>
                        <a:rPr lang="fr-FR" sz="1300" baseline="0" dirty="0">
                          <a:latin typeface="Arial Narrow" panose="020B0606020202030204" pitchFamily="34" charset="0"/>
                        </a:rPr>
                        <a:t> la formule AMDRD corrigée</a:t>
                      </a:r>
                      <a:endParaRPr lang="fr-FR" sz="130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Arial Narrow" panose="020B0606020202030204" pitchFamily="34" charset="0"/>
                        </a:rPr>
                        <a:t>51,3 mL/min</a:t>
                      </a:r>
                    </a:p>
                  </a:txBody>
                  <a:tcPr anchor="ctr"/>
                </a:tc>
                <a:tc>
                  <a:txBody>
                    <a:bodyPr/>
                    <a:lstStyle/>
                    <a:p>
                      <a:pPr algn="ctr"/>
                      <a:r>
                        <a:rPr lang="fr-FR" sz="1300" dirty="0">
                          <a:latin typeface="Arial Narrow" panose="020B0606020202030204" pitchFamily="34" charset="0"/>
                        </a:rPr>
                        <a:t>–</a:t>
                      </a:r>
                    </a:p>
                  </a:txBody>
                  <a:tcPr anchor="ctr"/>
                </a:tc>
                <a:extLst>
                  <a:ext uri="{0D108BD9-81ED-4DB2-BD59-A6C34878D82A}">
                    <a16:rowId xmlns:a16="http://schemas.microsoft.com/office/drawing/2014/main" val="1193828898"/>
                  </a:ext>
                </a:extLst>
              </a:tr>
            </a:tbl>
          </a:graphicData>
        </a:graphic>
      </p:graphicFrame>
      <p:pic>
        <p:nvPicPr>
          <p:cNvPr id="251"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79" y="6295759"/>
            <a:ext cx="1185647" cy="465037"/>
          </a:xfrm>
          <a:prstGeom prst="rect">
            <a:avLst/>
          </a:prstGeom>
          <a:noFill/>
          <a:extLst>
            <a:ext uri="{909E8E84-426E-40DD-AFC4-6F175D3DCCD1}">
              <a14:hiddenFill xmlns:a14="http://schemas.microsoft.com/office/drawing/2010/main">
                <a:solidFill>
                  <a:srgbClr val="FFFFFF"/>
                </a:solidFill>
              </a14:hiddenFill>
            </a:ext>
          </a:extLst>
        </p:spPr>
      </p:pic>
      <p:sp>
        <p:nvSpPr>
          <p:cNvPr id="9" name="Bouton d'action : Retour 8">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073996747"/>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153897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10057"/>
            <a:ext cx="11539494" cy="307777"/>
          </a:xfrm>
          <a:prstGeom prst="rect">
            <a:avLst/>
          </a:prstGeom>
          <a:solidFill>
            <a:srgbClr val="EEF8FB"/>
          </a:solidFill>
        </p:spPr>
        <p:txBody>
          <a:bodyPr wrap="square" rtlCol="0">
            <a:spAutoFit/>
          </a:bodyPr>
          <a:lstStyle/>
          <a:p>
            <a:r>
              <a:rPr lang="fr-FR" sz="1400" dirty="0"/>
              <a:t>Lettre du médecin généraliste</a:t>
            </a:r>
          </a:p>
        </p:txBody>
      </p:sp>
      <p:sp>
        <p:nvSpPr>
          <p:cNvPr id="47" name="Parchemin vertical 46"/>
          <p:cNvSpPr/>
          <p:nvPr/>
        </p:nvSpPr>
        <p:spPr>
          <a:xfrm>
            <a:off x="1223593" y="1284051"/>
            <a:ext cx="9744814" cy="5079289"/>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200" b="1" dirty="0"/>
              <a:t>Patiente :</a:t>
            </a:r>
          </a:p>
          <a:p>
            <a:pPr marL="360000"/>
            <a:r>
              <a:rPr lang="fr-FR" sz="1200" dirty="0"/>
              <a:t>Mme Lara CÉTAMOL 					Dr. André NALINE</a:t>
            </a:r>
          </a:p>
          <a:p>
            <a:pPr marL="360000"/>
            <a:r>
              <a:rPr lang="fr-FR" sz="1200" dirty="0"/>
              <a:t>Sexe : F							Médecin Généraliste</a:t>
            </a:r>
          </a:p>
          <a:p>
            <a:pPr marL="360000"/>
            <a:r>
              <a:rPr lang="fr-FR" sz="1200" dirty="0"/>
              <a:t>DDN : 01/01/1943						Le 24/06/2024</a:t>
            </a:r>
          </a:p>
          <a:p>
            <a:pPr algn="ctr">
              <a:lnSpc>
                <a:spcPct val="170000"/>
              </a:lnSpc>
            </a:pPr>
            <a:endParaRPr lang="fr-FR" sz="1200" dirty="0"/>
          </a:p>
          <a:p>
            <a:pPr algn="just">
              <a:lnSpc>
                <a:spcPct val="180000"/>
              </a:lnSpc>
            </a:pPr>
            <a:r>
              <a:rPr lang="fr-FR" sz="1200" dirty="0"/>
              <a:t>		Cher confère,</a:t>
            </a:r>
          </a:p>
          <a:p>
            <a:pPr algn="just">
              <a:lnSpc>
                <a:spcPct val="180000"/>
              </a:lnSpc>
            </a:pPr>
            <a:r>
              <a:rPr lang="fr-FR" sz="1200" dirty="0"/>
              <a:t>		Je vous adresse Mme Lara CÉTAMOL, 81 ans, pour investigations post chutes. Elle est tombée à son domicile dans la nuit du 23 au 24 juin. Elle ne se rappelle pas des circonstances de la chute, c’est son époux qui l’a aidée à se relever après l’avoir entendue crier. D’après ce dernier, son comportement est inhabituel depuis plusieurs jours, il la trouve confuse et agitée. </a:t>
            </a:r>
          </a:p>
          <a:p>
            <a:pPr algn="just">
              <a:lnSpc>
                <a:spcPct val="180000"/>
              </a:lnSpc>
            </a:pPr>
            <a:r>
              <a:rPr lang="fr-FR" sz="1200" dirty="0"/>
              <a:t>Parmi ses antécédents, on note une HTA traitée depuis 20 ans, une ACFA, un diabète de type 2, une hypercholestérolémie. Elle ne présente pas d’allergie notable. Elle est très anxieuse depuis la perte de sa sœur. </a:t>
            </a:r>
          </a:p>
          <a:p>
            <a:pPr algn="just">
              <a:lnSpc>
                <a:spcPct val="180000"/>
              </a:lnSpc>
            </a:pPr>
            <a:r>
              <a:rPr lang="fr-FR" sz="1200" dirty="0"/>
              <a:t>Je joins à ce courrier l’ordonnance de ses traitements habituels,</a:t>
            </a:r>
          </a:p>
          <a:p>
            <a:pPr algn="just">
              <a:lnSpc>
                <a:spcPct val="180000"/>
              </a:lnSpc>
            </a:pPr>
            <a:r>
              <a:rPr lang="fr-FR" sz="1200" dirty="0"/>
              <a:t>Confraternellement,</a:t>
            </a:r>
          </a:p>
          <a:p>
            <a:pPr algn="r">
              <a:lnSpc>
                <a:spcPct val="180000"/>
              </a:lnSpc>
            </a:pPr>
            <a:r>
              <a:rPr lang="fr-FR" sz="1200" dirty="0"/>
              <a:t>		Dr. A. NALINE.</a:t>
            </a:r>
          </a:p>
        </p:txBody>
      </p:sp>
      <p:sp>
        <p:nvSpPr>
          <p:cNvPr id="190" name="ZoneTexte 189"/>
          <p:cNvSpPr txBox="1"/>
          <p:nvPr/>
        </p:nvSpPr>
        <p:spPr>
          <a:xfrm>
            <a:off x="9807604" y="5781051"/>
            <a:ext cx="968733" cy="400110"/>
          </a:xfrm>
          <a:prstGeom prst="rect">
            <a:avLst/>
          </a:prstGeom>
          <a:noFill/>
        </p:spPr>
        <p:txBody>
          <a:bodyPr wrap="square" rtlCol="0">
            <a:spAutoFit/>
          </a:bodyPr>
          <a:lstStyle/>
          <a:p>
            <a:r>
              <a:rPr lang="fr-FR" sz="2000" dirty="0">
                <a:latin typeface="Edwardian Script ITC" panose="030303020407070D0804" pitchFamily="66" charset="0"/>
                <a:ea typeface="CMU Serif Upright Italic" panose="02000603000000000000" pitchFamily="50" charset="0"/>
                <a:cs typeface="CMU Serif Upright Italic" panose="02000603000000000000" pitchFamily="50" charset="0"/>
              </a:rPr>
              <a:t>AN</a:t>
            </a:r>
          </a:p>
        </p:txBody>
      </p:sp>
      <p:pic>
        <p:nvPicPr>
          <p:cNvPr id="37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211" y="1702484"/>
            <a:ext cx="1037578" cy="406961"/>
          </a:xfrm>
          <a:prstGeom prst="rect">
            <a:avLst/>
          </a:prstGeom>
          <a:noFill/>
          <a:extLst>
            <a:ext uri="{909E8E84-426E-40DD-AFC4-6F175D3DCCD1}">
              <a14:hiddenFill xmlns:a14="http://schemas.microsoft.com/office/drawing/2010/main">
                <a:solidFill>
                  <a:srgbClr val="FFFFFF"/>
                </a:solidFill>
              </a14:hiddenFill>
            </a:ext>
          </a:extLst>
        </p:spPr>
      </p:pic>
      <p:sp>
        <p:nvSpPr>
          <p:cNvPr id="15" name="Bouton d'action : Retour 14">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3958554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4137381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3" name="Parchemin vertical 282"/>
          <p:cNvSpPr/>
          <p:nvPr/>
        </p:nvSpPr>
        <p:spPr>
          <a:xfrm>
            <a:off x="1693069" y="1190625"/>
            <a:ext cx="8805862" cy="5438775"/>
          </a:xfrm>
          <a:prstGeom prst="verticalScroll">
            <a:avLst>
              <a:gd name="adj" fmla="val 3499"/>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pPr marL="72000" algn="just"/>
            <a:endParaRPr lang="fr-FR" sz="600" dirty="0"/>
          </a:p>
          <a:p>
            <a:pPr marL="72000" algn="just"/>
            <a:r>
              <a:rPr lang="fr-FR" sz="1400" dirty="0">
                <a:latin typeface="Arial Narrow" panose="020B0606020202030204" pitchFamily="34" charset="0"/>
              </a:rPr>
              <a:t>Madame Lara CÉTAMOL 						Dr. André NALINE</a:t>
            </a:r>
          </a:p>
          <a:p>
            <a:pPr marL="72000" algn="just"/>
            <a:r>
              <a:rPr lang="fr-FR" sz="1400" dirty="0">
                <a:latin typeface="Arial Narrow" panose="020B0606020202030204" pitchFamily="34" charset="0"/>
              </a:rPr>
              <a:t>Sexe : F							Médecin Généraliste</a:t>
            </a:r>
          </a:p>
          <a:p>
            <a:pPr marL="72000" algn="just"/>
            <a:r>
              <a:rPr lang="fr-FR" sz="1400" dirty="0">
                <a:latin typeface="Arial Narrow" panose="020B0606020202030204" pitchFamily="34" charset="0"/>
              </a:rPr>
              <a:t>DDN : 01/01/1943						RPPS : 12345678901</a:t>
            </a:r>
          </a:p>
          <a:p>
            <a:pPr marL="72000" algn="just"/>
            <a:r>
              <a:rPr lang="fr-FR" sz="1400" dirty="0">
                <a:latin typeface="Arial Narrow" panose="020B0606020202030204" pitchFamily="34" charset="0"/>
              </a:rPr>
              <a:t>Poids : 50 kg (01/06/2024)						Téléphone : 01.06.07.08.09</a:t>
            </a:r>
          </a:p>
          <a:p>
            <a:pPr marL="72000" algn="just"/>
            <a:endParaRPr lang="fr-FR" sz="1400" dirty="0">
              <a:latin typeface="Arial Narrow" panose="020B0606020202030204" pitchFamily="34" charset="0"/>
            </a:endParaRPr>
          </a:p>
          <a:p>
            <a:pPr marL="72000" algn="just"/>
            <a:r>
              <a:rPr lang="fr-FR" sz="1400" dirty="0">
                <a:latin typeface="Arial Narrow" panose="020B0606020202030204" pitchFamily="34" charset="0"/>
              </a:rPr>
              <a:t>Marseille, le 01/06/2024</a:t>
            </a:r>
          </a:p>
          <a:p>
            <a:pPr marL="360000" fontAlgn="ctr">
              <a:lnSpc>
                <a:spcPct val="125000"/>
              </a:lnSpc>
            </a:pPr>
            <a:r>
              <a:rPr lang="fr-FR" sz="1400" dirty="0">
                <a:latin typeface="Arial Narrow" panose="020B0606020202030204" pitchFamily="34" charset="0"/>
              </a:rPr>
              <a:t>Metformine, 500 mg, Cp, 1 Cp, par voie orale, 2 fois par jour</a:t>
            </a:r>
          </a:p>
          <a:p>
            <a:pPr marL="360000" fontAlgn="ctr">
              <a:lnSpc>
                <a:spcPct val="125000"/>
              </a:lnSpc>
            </a:pPr>
            <a:r>
              <a:rPr lang="fr-FR" sz="1400" dirty="0">
                <a:latin typeface="Arial Narrow" panose="020B0606020202030204" pitchFamily="34" charset="0"/>
              </a:rPr>
              <a:t>Rosuvastatine/ézétimibe, 20 mg/10mg, gélule, 1 gélule, par voie orale, 1 fois par jour</a:t>
            </a:r>
          </a:p>
          <a:p>
            <a:pPr marL="360000" fontAlgn="ctr">
              <a:lnSpc>
                <a:spcPct val="125000"/>
              </a:lnSpc>
            </a:pPr>
            <a:r>
              <a:rPr lang="fr-FR" sz="1400" dirty="0">
                <a:latin typeface="Arial Narrow" panose="020B0606020202030204" pitchFamily="34" charset="0"/>
              </a:rPr>
              <a:t>Aténolol, 100 mg, Cp, 1 Cp, par voie orale, 1 fois par jour</a:t>
            </a:r>
          </a:p>
          <a:p>
            <a:pPr marL="360000" fontAlgn="ctr">
              <a:lnSpc>
                <a:spcPct val="125000"/>
              </a:lnSpc>
            </a:pPr>
            <a:r>
              <a:rPr lang="fr-FR" sz="1400" dirty="0">
                <a:latin typeface="Arial Narrow" panose="020B0606020202030204" pitchFamily="34" charset="0"/>
              </a:rPr>
              <a:t>Chlorure de potassium (DIFFU-K®), 600 mg, gélule 1 gélule, par voie orale, 1 fois par jour</a:t>
            </a:r>
          </a:p>
          <a:p>
            <a:pPr marL="360000" fontAlgn="ctr">
              <a:lnSpc>
                <a:spcPct val="125000"/>
              </a:lnSpc>
            </a:pPr>
            <a:r>
              <a:rPr lang="fr-FR" sz="1400" dirty="0">
                <a:latin typeface="Arial Narrow" panose="020B0606020202030204" pitchFamily="34" charset="0"/>
              </a:rPr>
              <a:t>Périndopril arginine, 2,5 mg, Cp, 1 Cp, par voie orale, 1 fois par jour</a:t>
            </a:r>
          </a:p>
          <a:p>
            <a:pPr marL="360000" fontAlgn="ctr">
              <a:lnSpc>
                <a:spcPct val="125000"/>
              </a:lnSpc>
            </a:pPr>
            <a:r>
              <a:rPr lang="fr-FR" sz="1400" dirty="0">
                <a:latin typeface="Arial Narrow" panose="020B0606020202030204" pitchFamily="34" charset="0"/>
              </a:rPr>
              <a:t>Apixaban (ELIQUIS®), 5 mg, Cp, 1 Cp, par voie orale, 2 fois par jour</a:t>
            </a:r>
          </a:p>
          <a:p>
            <a:pPr marL="360000" fontAlgn="ctr">
              <a:lnSpc>
                <a:spcPct val="125000"/>
              </a:lnSpc>
            </a:pPr>
            <a:r>
              <a:rPr lang="fr-FR" sz="1400" dirty="0">
                <a:latin typeface="Arial Narrow" panose="020B0606020202030204" pitchFamily="34" charset="0"/>
              </a:rPr>
              <a:t>Trimébutine, 200 mg, Cp, 1 Cp, par voie orale, 3 fois par jour, si besoin</a:t>
            </a:r>
          </a:p>
          <a:p>
            <a:pPr marL="360000" fontAlgn="ctr">
              <a:lnSpc>
                <a:spcPct val="125000"/>
              </a:lnSpc>
            </a:pPr>
            <a:r>
              <a:rPr lang="fr-FR" sz="1400" dirty="0">
                <a:latin typeface="Arial Narrow" panose="020B0606020202030204" pitchFamily="34" charset="0"/>
              </a:rPr>
              <a:t>Oméprazole, 20 mg, Cp, 1 Cp, 1 fois par jour</a:t>
            </a:r>
          </a:p>
          <a:p>
            <a:pPr marL="360000" fontAlgn="ctr">
              <a:lnSpc>
                <a:spcPct val="125000"/>
              </a:lnSpc>
            </a:pPr>
            <a:r>
              <a:rPr lang="fr-FR" sz="1400" dirty="0">
                <a:latin typeface="Arial Narrow" panose="020B0606020202030204" pitchFamily="34" charset="0"/>
              </a:rPr>
              <a:t>Amitriptyline, 25 mg, Cp, 1 Cp, 1 fois par jour</a:t>
            </a:r>
          </a:p>
          <a:p>
            <a:pPr marL="360000" fontAlgn="ctr">
              <a:lnSpc>
                <a:spcPct val="125000"/>
              </a:lnSpc>
            </a:pPr>
            <a:r>
              <a:rPr lang="fr-FR" sz="1400" dirty="0">
                <a:latin typeface="Arial Narrow" panose="020B0606020202030204" pitchFamily="34" charset="0"/>
              </a:rPr>
              <a:t>Solifénacine, 5 mg, Cp, 1 Cp, 1 fois par jour</a:t>
            </a:r>
          </a:p>
          <a:p>
            <a:pPr marL="360000" fontAlgn="ctr">
              <a:lnSpc>
                <a:spcPct val="125000"/>
              </a:lnSpc>
            </a:pPr>
            <a:r>
              <a:rPr lang="fr-FR" sz="1400" dirty="0">
                <a:latin typeface="Arial Narrow" panose="020B0606020202030204" pitchFamily="34" charset="0"/>
              </a:rPr>
              <a:t>Alimémazine, 5 mg, Cp, 1 Cp, 1 fois par jour				</a:t>
            </a:r>
            <a:r>
              <a:rPr lang="fr-FR" sz="1200" dirty="0">
                <a:latin typeface="Arial Narrow" panose="020B0606020202030204" pitchFamily="34" charset="0"/>
              </a:rPr>
              <a:t>              </a:t>
            </a:r>
            <a:r>
              <a:rPr lang="fr-FR" sz="1200" i="1" dirty="0"/>
              <a:t>Dr. A. NALINE</a:t>
            </a:r>
          </a:p>
          <a:p>
            <a:pPr marL="360000" algn="just">
              <a:lnSpc>
                <a:spcPct val="125000"/>
              </a:lnSpc>
            </a:pPr>
            <a:r>
              <a:rPr lang="fr-FR" sz="1400" dirty="0">
                <a:latin typeface="Arial Narrow" panose="020B0606020202030204" pitchFamily="34" charset="0"/>
                <a:ea typeface="CMU Serif Upright Italic" panose="02000603000000000000" pitchFamily="50" charset="0"/>
                <a:cs typeface="CMU Serif Upright Italic" panose="02000603000000000000" pitchFamily="50" charset="0"/>
              </a:rPr>
              <a:t>AR 3X</a:t>
            </a:r>
            <a:r>
              <a:rPr lang="fr-FR" sz="1400" i="1"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r>
              <a:rPr lang="fr-FR" sz="2800" dirty="0">
                <a:latin typeface="Edwardian Script ITC" panose="030303020407070D0804" pitchFamily="66" charset="0"/>
                <a:ea typeface="CMU Serif Upright Italic" panose="02000603000000000000" pitchFamily="50" charset="0"/>
                <a:cs typeface="CMU Serif Upright Italic" panose="02000603000000000000" pitchFamily="50" charset="0"/>
              </a:rPr>
              <a:t>AN </a:t>
            </a:r>
            <a:r>
              <a:rPr lang="fr-FR" sz="3200" dirty="0">
                <a:latin typeface="Edwardian Script ITC" panose="030303020407070D0804" pitchFamily="66" charset="0"/>
                <a:ea typeface="CMU Serif Upright Italic" panose="02000603000000000000" pitchFamily="50" charset="0"/>
                <a:cs typeface="CMU Serif Upright Italic" panose="02000603000000000000" pitchFamily="50" charset="0"/>
              </a:rPr>
              <a:t>   </a:t>
            </a:r>
          </a:p>
          <a:p>
            <a:pPr algn="ctr"/>
            <a:r>
              <a:rPr lang="fr-FR" sz="1050" i="1" dirty="0">
                <a:latin typeface="Arial Narrow" panose="020B0606020202030204" pitchFamily="34" charset="0"/>
                <a:ea typeface="CMU Serif Upright Italic" panose="02000603000000000000" pitchFamily="50" charset="0"/>
                <a:cs typeface="CMU Serif Upright Italic" panose="02000603000000000000" pitchFamily="50" charset="0"/>
              </a:rPr>
              <a:t>En cas d’urgences, contacter le 15.</a:t>
            </a:r>
            <a:endParaRPr lang="fr-FR" sz="1050" dirty="0">
              <a:latin typeface="Edwardian Script ITC" panose="030303020407070D0804" pitchFamily="66" charset="0"/>
              <a:ea typeface="CMU Serif Upright Italic" panose="02000603000000000000" pitchFamily="50" charset="0"/>
              <a:cs typeface="CMU Serif Upright Italic" panose="02000603000000000000" pitchFamily="50" charset="0"/>
            </a:endParaRPr>
          </a:p>
        </p:txBody>
      </p:sp>
      <p:pic>
        <p:nvPicPr>
          <p:cNvPr id="33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8169" y="1094236"/>
            <a:ext cx="1037578" cy="4069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au 12"/>
          <p:cNvGraphicFramePr>
            <a:graphicFrameLocks noGrp="1"/>
          </p:cNvGraphicFramePr>
          <p:nvPr>
            <p:extLst>
              <p:ext uri="{D42A27DB-BD31-4B8C-83A1-F6EECF244321}">
                <p14:modId xmlns:p14="http://schemas.microsoft.com/office/powerpoint/2010/main" val="24352395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ORGANISATION ET ANALYSE DES DONNÉES</a:t>
                      </a:r>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4" name="Bouton d'action : Retour 13">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326253" y="610057"/>
            <a:ext cx="11539494" cy="307777"/>
          </a:xfrm>
          <a:prstGeom prst="rect">
            <a:avLst/>
          </a:prstGeom>
          <a:solidFill>
            <a:srgbClr val="EEF8FB"/>
          </a:solidFill>
        </p:spPr>
        <p:txBody>
          <a:bodyPr wrap="square" rtlCol="0">
            <a:spAutoFit/>
          </a:bodyPr>
          <a:lstStyle/>
          <a:p>
            <a:r>
              <a:rPr lang="fr-FR" sz="1400" dirty="0"/>
              <a:t>Ordonnance de la patientes, scannée à son arrivée aux urgences.</a:t>
            </a:r>
          </a:p>
        </p:txBody>
      </p:sp>
    </p:spTree>
    <p:extLst>
      <p:ext uri="{BB962C8B-B14F-4D97-AF65-F5344CB8AC3E}">
        <p14:creationId xmlns:p14="http://schemas.microsoft.com/office/powerpoint/2010/main" val="67782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5"/>
          <p:cNvSpPr txBox="1"/>
          <p:nvPr/>
        </p:nvSpPr>
        <p:spPr>
          <a:xfrm>
            <a:off x="326253" y="678700"/>
            <a:ext cx="11600413" cy="307777"/>
          </a:xfrm>
          <a:prstGeom prst="rect">
            <a:avLst/>
          </a:prstGeom>
          <a:solidFill>
            <a:srgbClr val="EEF8FB"/>
          </a:solidFill>
        </p:spPr>
        <p:txBody>
          <a:bodyPr wrap="square" rtlCol="0">
            <a:spAutoFit/>
          </a:bodyPr>
          <a:lstStyle/>
          <a:p>
            <a:r>
              <a:rPr lang="fr-FR" sz="1400" dirty="0"/>
              <a:t>Compte-rendu des urgences.</a:t>
            </a:r>
          </a:p>
        </p:txBody>
      </p:sp>
      <p:pic>
        <p:nvPicPr>
          <p:cNvPr id="41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9940" y="299986"/>
            <a:ext cx="791720" cy="310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extLst>
              <p:ext uri="{D42A27DB-BD31-4B8C-83A1-F6EECF244321}">
                <p14:modId xmlns:p14="http://schemas.microsoft.com/office/powerpoint/2010/main" val="1057146832"/>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3" name="Bouton d'action : Retour 12">
            <a:hlinkClick r:id="rId3" action="ppaction://hlinksldjump" highlightClick="1"/>
          </p:cNvPr>
          <p:cNvSpPr/>
          <p:nvPr/>
        </p:nvSpPr>
        <p:spPr>
          <a:xfrm>
            <a:off x="11504023" y="627279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Parchemin vertical 7"/>
          <p:cNvSpPr/>
          <p:nvPr/>
        </p:nvSpPr>
        <p:spPr>
          <a:xfrm>
            <a:off x="555800" y="1183515"/>
            <a:ext cx="11080400" cy="4892244"/>
          </a:xfrm>
          <a:prstGeom prst="verticalScroll">
            <a:avLst>
              <a:gd name="adj" fmla="val 1663"/>
            </a:avLst>
          </a:prstGeom>
          <a:ln w="6350">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lstStyle/>
          <a:p>
            <a:r>
              <a:rPr lang="fr-FR" sz="1000" b="1" dirty="0">
                <a:latin typeface="+mj-lt"/>
              </a:rPr>
              <a:t>Patiente :</a:t>
            </a:r>
          </a:p>
          <a:p>
            <a:pPr marL="360000"/>
            <a:r>
              <a:rPr lang="fr-FR" sz="1000" dirty="0">
                <a:latin typeface="+mj-lt"/>
              </a:rPr>
              <a:t>Mme Lara CÉTAMOL 						Dr. Tom OXINE</a:t>
            </a:r>
          </a:p>
          <a:p>
            <a:pPr marL="360000"/>
            <a:r>
              <a:rPr lang="fr-FR" sz="1000" dirty="0">
                <a:latin typeface="+mj-lt"/>
              </a:rPr>
              <a:t>Sexe : F							Médecin Urgentiste</a:t>
            </a:r>
          </a:p>
          <a:p>
            <a:pPr marL="360000"/>
            <a:r>
              <a:rPr lang="fr-FR" sz="1000" dirty="0">
                <a:latin typeface="+mj-lt"/>
              </a:rPr>
              <a:t>DDN : 01/01/1943						Le 24/06/2024</a:t>
            </a:r>
          </a:p>
          <a:p>
            <a:pPr algn="ctr">
              <a:lnSpc>
                <a:spcPct val="120000"/>
              </a:lnSpc>
            </a:pPr>
            <a:endParaRPr lang="fr-FR" sz="300" dirty="0">
              <a:latin typeface="+mj-lt"/>
            </a:endParaRPr>
          </a:p>
          <a:p>
            <a:pPr algn="just">
              <a:lnSpc>
                <a:spcPct val="120000"/>
              </a:lnSpc>
            </a:pPr>
            <a:r>
              <a:rPr lang="fr-FR" sz="1000" b="1" dirty="0">
                <a:latin typeface="+mj-lt"/>
              </a:rPr>
              <a:t>Date et heure d’arrivée </a:t>
            </a:r>
            <a:r>
              <a:rPr lang="fr-FR" sz="1000" dirty="0">
                <a:latin typeface="+mj-lt"/>
              </a:rPr>
              <a:t>: 24/06/2024 à 10h00.</a:t>
            </a:r>
          </a:p>
          <a:p>
            <a:pPr algn="just">
              <a:lnSpc>
                <a:spcPct val="120000"/>
              </a:lnSpc>
            </a:pPr>
            <a:r>
              <a:rPr lang="fr-FR" sz="1000" b="1" dirty="0">
                <a:latin typeface="+mj-lt"/>
              </a:rPr>
              <a:t>Mode d’entrée </a:t>
            </a:r>
            <a:r>
              <a:rPr lang="fr-FR" sz="1000" dirty="0">
                <a:latin typeface="+mj-lt"/>
              </a:rPr>
              <a:t>: pompiers, patiente adressée par son médecin traitant (CF lettre médecin généraliste).</a:t>
            </a:r>
          </a:p>
          <a:p>
            <a:pPr algn="just">
              <a:lnSpc>
                <a:spcPct val="120000"/>
              </a:lnSpc>
            </a:pPr>
            <a:r>
              <a:rPr lang="fr-FR" sz="1000" b="1" dirty="0">
                <a:latin typeface="+mj-lt"/>
              </a:rPr>
              <a:t>Motif d’admission </a:t>
            </a:r>
            <a:r>
              <a:rPr lang="fr-FR" sz="1000" dirty="0">
                <a:latin typeface="+mj-lt"/>
              </a:rPr>
              <a:t>: chute au domicile.</a:t>
            </a:r>
          </a:p>
          <a:p>
            <a:pPr algn="just">
              <a:lnSpc>
                <a:spcPct val="120000"/>
              </a:lnSpc>
            </a:pPr>
            <a:endParaRPr lang="fr-FR" sz="300" dirty="0">
              <a:latin typeface="+mj-lt"/>
            </a:endParaRPr>
          </a:p>
          <a:p>
            <a:pPr algn="just">
              <a:lnSpc>
                <a:spcPct val="120000"/>
              </a:lnSpc>
            </a:pPr>
            <a:r>
              <a:rPr lang="fr-FR" sz="1000" b="1" dirty="0">
                <a:latin typeface="+mj-lt"/>
              </a:rPr>
              <a:t>I – Contexte clinique</a:t>
            </a:r>
          </a:p>
          <a:p>
            <a:pPr algn="just">
              <a:lnSpc>
                <a:spcPct val="120000"/>
              </a:lnSpc>
            </a:pPr>
            <a:r>
              <a:rPr lang="fr-FR" sz="1000" dirty="0">
                <a:latin typeface="+mj-lt"/>
              </a:rPr>
              <a:t>Madame Lara CÉTAMOL, 81 ans, a été admise aux urgences suite à une chute à son domicile. La patiente est polymédiquée et sous anticoagulant pour une fibrillation auriculaire. A son arrivée, elle présentait un état confusionnel.</a:t>
            </a:r>
          </a:p>
          <a:p>
            <a:pPr algn="just">
              <a:lnSpc>
                <a:spcPct val="120000"/>
              </a:lnSpc>
            </a:pPr>
            <a:endParaRPr lang="fr-FR" sz="300" dirty="0">
              <a:latin typeface="+mj-lt"/>
            </a:endParaRPr>
          </a:p>
          <a:p>
            <a:pPr algn="just">
              <a:lnSpc>
                <a:spcPct val="120000"/>
              </a:lnSpc>
            </a:pPr>
            <a:r>
              <a:rPr lang="fr-FR" sz="1000" b="1" dirty="0">
                <a:latin typeface="+mj-lt"/>
              </a:rPr>
              <a:t>II – Antécédents médicaux</a:t>
            </a:r>
          </a:p>
          <a:p>
            <a:pPr algn="just">
              <a:lnSpc>
                <a:spcPct val="120000"/>
              </a:lnSpc>
            </a:pPr>
            <a:r>
              <a:rPr lang="fr-FR" sz="1000" dirty="0">
                <a:latin typeface="+mj-lt"/>
              </a:rPr>
              <a:t>HTA, DT2 (metformine), AFCA (ELIQUIS®), hypercholestérolémie, anxiété, CKD 44. Allergies : aucune connue.</a:t>
            </a:r>
          </a:p>
          <a:p>
            <a:pPr algn="just">
              <a:lnSpc>
                <a:spcPct val="120000"/>
              </a:lnSpc>
            </a:pPr>
            <a:endParaRPr lang="fr-FR" sz="300" dirty="0">
              <a:latin typeface="+mj-lt"/>
            </a:endParaRPr>
          </a:p>
          <a:p>
            <a:pPr algn="just">
              <a:lnSpc>
                <a:spcPct val="120000"/>
              </a:lnSpc>
            </a:pPr>
            <a:r>
              <a:rPr lang="fr-FR" sz="1000" b="1" dirty="0">
                <a:latin typeface="+mj-lt"/>
              </a:rPr>
              <a:t>III – Examen clinique</a:t>
            </a:r>
          </a:p>
          <a:p>
            <a:pPr algn="just">
              <a:lnSpc>
                <a:spcPct val="120000"/>
              </a:lnSpc>
            </a:pPr>
            <a:r>
              <a:rPr lang="fr-FR" sz="1000" b="1" dirty="0">
                <a:latin typeface="+mj-lt"/>
              </a:rPr>
              <a:t>Conscience</a:t>
            </a:r>
            <a:r>
              <a:rPr lang="fr-FR" sz="1000" dirty="0">
                <a:latin typeface="+mj-lt"/>
              </a:rPr>
              <a:t> : patiente confuse à l’arrivée, agitée. 1 comprimé d’alprazolam 0,25 mg donné.</a:t>
            </a:r>
          </a:p>
          <a:p>
            <a:pPr algn="just">
              <a:lnSpc>
                <a:spcPct val="120000"/>
              </a:lnSpc>
            </a:pPr>
            <a:r>
              <a:rPr lang="fr-FR" sz="1000" dirty="0">
                <a:latin typeface="+mj-lt"/>
              </a:rPr>
              <a:t>Poids : 48 kg – Taille : 1,62 m – IMC : 18,3 kg/m² (24/06/2024). - 2 Kg depuis le 01/06/2024 (CF poids ordo médecin traitant).</a:t>
            </a:r>
          </a:p>
          <a:p>
            <a:pPr algn="just">
              <a:lnSpc>
                <a:spcPct val="120000"/>
              </a:lnSpc>
            </a:pPr>
            <a:r>
              <a:rPr lang="fr-FR" sz="1000" dirty="0">
                <a:latin typeface="+mj-lt"/>
              </a:rPr>
              <a:t>Paramètres vitaux : Tension artérielle : 140/70 mmHg, fréquence cardiaque : 80 bpm, régulière. Température : 36,8°C. Sat O</a:t>
            </a:r>
            <a:r>
              <a:rPr lang="fr-FR" sz="1000" baseline="-25000" dirty="0">
                <a:latin typeface="+mj-lt"/>
              </a:rPr>
              <a:t>2</a:t>
            </a:r>
            <a:r>
              <a:rPr lang="fr-FR" sz="1000" dirty="0">
                <a:latin typeface="+mj-lt"/>
              </a:rPr>
              <a:t> : 97%.</a:t>
            </a:r>
          </a:p>
          <a:p>
            <a:pPr algn="just">
              <a:lnSpc>
                <a:spcPct val="120000"/>
              </a:lnSpc>
            </a:pPr>
            <a:r>
              <a:rPr lang="fr-FR" sz="1000" dirty="0">
                <a:latin typeface="+mj-lt"/>
              </a:rPr>
              <a:t>Examen musculo-squelettique : pas de fracture apparente, hématomes mineurs sur les membres inférieurs.</a:t>
            </a:r>
          </a:p>
          <a:p>
            <a:pPr algn="just">
              <a:lnSpc>
                <a:spcPct val="120000"/>
              </a:lnSpc>
            </a:pPr>
            <a:endParaRPr lang="fr-FR" sz="300" dirty="0">
              <a:latin typeface="+mj-lt"/>
            </a:endParaRPr>
          </a:p>
          <a:p>
            <a:pPr algn="just">
              <a:lnSpc>
                <a:spcPct val="120000"/>
              </a:lnSpc>
            </a:pPr>
            <a:r>
              <a:rPr lang="fr-FR" sz="1000" b="1" dirty="0">
                <a:latin typeface="+mj-lt"/>
              </a:rPr>
              <a:t>IV – Examens complémentaires</a:t>
            </a:r>
          </a:p>
          <a:p>
            <a:pPr algn="just">
              <a:lnSpc>
                <a:spcPct val="120000"/>
              </a:lnSpc>
            </a:pPr>
            <a:r>
              <a:rPr lang="fr-FR" sz="1000" dirty="0">
                <a:latin typeface="+mj-lt"/>
              </a:rPr>
              <a:t>Biologie : CKD = 44. Imagerie : radiographie thoracique normale. Scanner cérébral : pas de saignement intracrânien ni d'AVC récent. ECG sans particularité.</a:t>
            </a:r>
          </a:p>
          <a:p>
            <a:pPr algn="just">
              <a:lnSpc>
                <a:spcPct val="120000"/>
              </a:lnSpc>
            </a:pPr>
            <a:endParaRPr lang="fr-FR" sz="300" dirty="0">
              <a:latin typeface="+mj-lt"/>
            </a:endParaRPr>
          </a:p>
          <a:p>
            <a:pPr algn="just">
              <a:lnSpc>
                <a:spcPct val="120000"/>
              </a:lnSpc>
            </a:pPr>
            <a:r>
              <a:rPr lang="fr-FR" sz="1000" b="1" dirty="0">
                <a:latin typeface="+mj-lt"/>
              </a:rPr>
              <a:t>V – Coordination des soins – décision médicale</a:t>
            </a:r>
          </a:p>
          <a:p>
            <a:pPr algn="just">
              <a:lnSpc>
                <a:spcPct val="120000"/>
              </a:lnSpc>
            </a:pPr>
            <a:r>
              <a:rPr lang="fr-FR" sz="1000" dirty="0">
                <a:latin typeface="+mj-lt"/>
              </a:rPr>
              <a:t>Patiente conciliée, divergences discutées et traitements adaptés (arrêt DIFFU-K®, adaptation posologie apixaban).</a:t>
            </a:r>
          </a:p>
          <a:p>
            <a:pPr algn="just">
              <a:lnSpc>
                <a:spcPct val="120000"/>
              </a:lnSpc>
            </a:pPr>
            <a:r>
              <a:rPr lang="fr-FR" sz="1000" dirty="0">
                <a:latin typeface="+mj-lt"/>
              </a:rPr>
              <a:t>Intervention pharmaceutique : amitriptyline et alimémazine inappropriés chez le sujet âgé. Ttt suspendus.</a:t>
            </a:r>
          </a:p>
          <a:p>
            <a:pPr algn="just">
              <a:lnSpc>
                <a:spcPct val="120000"/>
              </a:lnSpc>
            </a:pPr>
            <a:r>
              <a:rPr lang="fr-FR" sz="1000" dirty="0">
                <a:latin typeface="+mj-lt"/>
              </a:rPr>
              <a:t>En raison de l'état confusionnel et de la suspicion d'une cause iatrogène liée à la polymédication, la décision a été prise d'hospitaliser Madame Lara CÉTAMOL dans le service de gériatrie du Dr. P. Gabaline pour des investigations plus poussées.</a:t>
            </a:r>
          </a:p>
        </p:txBody>
      </p:sp>
    </p:spTree>
    <p:extLst>
      <p:ext uri="{BB962C8B-B14F-4D97-AF65-F5344CB8AC3E}">
        <p14:creationId xmlns:p14="http://schemas.microsoft.com/office/powerpoint/2010/main" val="2221738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ZoneTexte 9"/>
          <p:cNvSpPr txBox="1"/>
          <p:nvPr/>
        </p:nvSpPr>
        <p:spPr>
          <a:xfrm>
            <a:off x="326259" y="377976"/>
            <a:ext cx="4430567" cy="307777"/>
          </a:xfrm>
          <a:prstGeom prst="rect">
            <a:avLst/>
          </a:prstGeom>
          <a:noFill/>
        </p:spPr>
        <p:txBody>
          <a:bodyPr wrap="square" rtlCol="0">
            <a:spAutoFit/>
          </a:bodyPr>
          <a:lstStyle/>
          <a:p>
            <a:r>
              <a:rPr lang="fr-FR" sz="1400" dirty="0"/>
              <a:t>Voici le formulaire rempli de CTM d’entrée : </a:t>
            </a:r>
          </a:p>
        </p:txBody>
      </p:sp>
      <p:graphicFrame>
        <p:nvGraphicFramePr>
          <p:cNvPr id="11" name="Tableau 10"/>
          <p:cNvGraphicFramePr>
            <a:graphicFrameLocks noGrp="1"/>
          </p:cNvGraphicFramePr>
          <p:nvPr>
            <p:extLst>
              <p:ext uri="{D42A27DB-BD31-4B8C-83A1-F6EECF244321}">
                <p14:modId xmlns:p14="http://schemas.microsoft.com/office/powerpoint/2010/main" val="1049930649"/>
              </p:ext>
            </p:extLst>
          </p:nvPr>
        </p:nvGraphicFramePr>
        <p:xfrm>
          <a:off x="326253" y="752971"/>
          <a:ext cx="11539500" cy="5718722"/>
        </p:xfrm>
        <a:graphic>
          <a:graphicData uri="http://schemas.openxmlformats.org/drawingml/2006/table">
            <a:tbl>
              <a:tblPr>
                <a:tableStyleId>{5C22544A-7EE6-4342-B048-85BDC9FD1C3A}</a:tableStyleId>
              </a:tblPr>
              <a:tblGrid>
                <a:gridCol w="1282166">
                  <a:extLst>
                    <a:ext uri="{9D8B030D-6E8A-4147-A177-3AD203B41FA5}">
                      <a16:colId xmlns:a16="http://schemas.microsoft.com/office/drawing/2014/main" val="3261338867"/>
                    </a:ext>
                  </a:extLst>
                </a:gridCol>
                <a:gridCol w="320542">
                  <a:extLst>
                    <a:ext uri="{9D8B030D-6E8A-4147-A177-3AD203B41FA5}">
                      <a16:colId xmlns:a16="http://schemas.microsoft.com/office/drawing/2014/main" val="2697535662"/>
                    </a:ext>
                  </a:extLst>
                </a:gridCol>
                <a:gridCol w="320542">
                  <a:extLst>
                    <a:ext uri="{9D8B030D-6E8A-4147-A177-3AD203B41FA5}">
                      <a16:colId xmlns:a16="http://schemas.microsoft.com/office/drawing/2014/main" val="3196576819"/>
                    </a:ext>
                  </a:extLst>
                </a:gridCol>
                <a:gridCol w="320542">
                  <a:extLst>
                    <a:ext uri="{9D8B030D-6E8A-4147-A177-3AD203B41FA5}">
                      <a16:colId xmlns:a16="http://schemas.microsoft.com/office/drawing/2014/main" val="1631594696"/>
                    </a:ext>
                  </a:extLst>
                </a:gridCol>
                <a:gridCol w="320542">
                  <a:extLst>
                    <a:ext uri="{9D8B030D-6E8A-4147-A177-3AD203B41FA5}">
                      <a16:colId xmlns:a16="http://schemas.microsoft.com/office/drawing/2014/main" val="2907533123"/>
                    </a:ext>
                  </a:extLst>
                </a:gridCol>
                <a:gridCol w="1282166">
                  <a:extLst>
                    <a:ext uri="{9D8B030D-6E8A-4147-A177-3AD203B41FA5}">
                      <a16:colId xmlns:a16="http://schemas.microsoft.com/office/drawing/2014/main" val="2392961023"/>
                    </a:ext>
                  </a:extLst>
                </a:gridCol>
                <a:gridCol w="1282166">
                  <a:extLst>
                    <a:ext uri="{9D8B030D-6E8A-4147-A177-3AD203B41FA5}">
                      <a16:colId xmlns:a16="http://schemas.microsoft.com/office/drawing/2014/main" val="2607650227"/>
                    </a:ext>
                  </a:extLst>
                </a:gridCol>
                <a:gridCol w="320542">
                  <a:extLst>
                    <a:ext uri="{9D8B030D-6E8A-4147-A177-3AD203B41FA5}">
                      <a16:colId xmlns:a16="http://schemas.microsoft.com/office/drawing/2014/main" val="809097901"/>
                    </a:ext>
                  </a:extLst>
                </a:gridCol>
                <a:gridCol w="320542">
                  <a:extLst>
                    <a:ext uri="{9D8B030D-6E8A-4147-A177-3AD203B41FA5}">
                      <a16:colId xmlns:a16="http://schemas.microsoft.com/office/drawing/2014/main" val="763456712"/>
                    </a:ext>
                  </a:extLst>
                </a:gridCol>
                <a:gridCol w="320542">
                  <a:extLst>
                    <a:ext uri="{9D8B030D-6E8A-4147-A177-3AD203B41FA5}">
                      <a16:colId xmlns:a16="http://schemas.microsoft.com/office/drawing/2014/main" val="3292769832"/>
                    </a:ext>
                  </a:extLst>
                </a:gridCol>
                <a:gridCol w="320542">
                  <a:extLst>
                    <a:ext uri="{9D8B030D-6E8A-4147-A177-3AD203B41FA5}">
                      <a16:colId xmlns:a16="http://schemas.microsoft.com/office/drawing/2014/main" val="1004850401"/>
                    </a:ext>
                  </a:extLst>
                </a:gridCol>
                <a:gridCol w="1159682">
                  <a:extLst>
                    <a:ext uri="{9D8B030D-6E8A-4147-A177-3AD203B41FA5}">
                      <a16:colId xmlns:a16="http://schemas.microsoft.com/office/drawing/2014/main" val="2997522008"/>
                    </a:ext>
                  </a:extLst>
                </a:gridCol>
                <a:gridCol w="1159682">
                  <a:extLst>
                    <a:ext uri="{9D8B030D-6E8A-4147-A177-3AD203B41FA5}">
                      <a16:colId xmlns:a16="http://schemas.microsoft.com/office/drawing/2014/main" val="1061828715"/>
                    </a:ext>
                  </a:extLst>
                </a:gridCol>
                <a:gridCol w="1404651">
                  <a:extLst>
                    <a:ext uri="{9D8B030D-6E8A-4147-A177-3AD203B41FA5}">
                      <a16:colId xmlns:a16="http://schemas.microsoft.com/office/drawing/2014/main" val="604905418"/>
                    </a:ext>
                  </a:extLst>
                </a:gridCol>
                <a:gridCol w="1404651">
                  <a:extLst>
                    <a:ext uri="{9D8B030D-6E8A-4147-A177-3AD203B41FA5}">
                      <a16:colId xmlns:a16="http://schemas.microsoft.com/office/drawing/2014/main" val="841527126"/>
                    </a:ext>
                  </a:extLst>
                </a:gridCol>
              </a:tblGrid>
              <a:tr h="264180">
                <a:tc gridSpan="6">
                  <a:txBody>
                    <a:bodyPr/>
                    <a:lstStyle/>
                    <a:p>
                      <a:pPr algn="ctr"/>
                      <a:r>
                        <a:rPr lang="fr-FR" sz="1100" b="1" dirty="0">
                          <a:solidFill>
                            <a:srgbClr val="0F3259"/>
                          </a:solidFill>
                          <a:latin typeface="Arial" panose="020B0604020202020204" pitchFamily="34" charset="0"/>
                          <a:cs typeface="Arial" panose="020B0604020202020204" pitchFamily="34" charset="0"/>
                        </a:rPr>
                        <a:t>Conciliation faite le : </a:t>
                      </a:r>
                      <a:r>
                        <a:rPr lang="fr-FR" sz="1100" dirty="0">
                          <a:solidFill>
                            <a:srgbClr val="0F3259"/>
                          </a:solidFill>
                          <a:latin typeface="Arial" panose="020B0604020202020204" pitchFamily="34" charset="0"/>
                          <a:cs typeface="Arial" panose="020B0604020202020204" pitchFamily="34" charset="0"/>
                        </a:rPr>
                        <a:t>25/06/2024</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Entre*</a:t>
                      </a:r>
                      <a:r>
                        <a:rPr lang="fr-FR" sz="1100" dirty="0">
                          <a:solidFill>
                            <a:srgbClr val="0F3259"/>
                          </a:solidFill>
                          <a:latin typeface="Arial" panose="020B0604020202020204" pitchFamily="34" charset="0"/>
                          <a:cs typeface="Arial" panose="020B0604020202020204" pitchFamily="34" charset="0"/>
                        </a:rPr>
                        <a:t> Dr. Annie</a:t>
                      </a:r>
                      <a:r>
                        <a:rPr lang="fr-FR" sz="1100" baseline="0" dirty="0">
                          <a:solidFill>
                            <a:srgbClr val="0F3259"/>
                          </a:solidFill>
                          <a:latin typeface="Arial" panose="020B0604020202020204" pitchFamily="34" charset="0"/>
                          <a:cs typeface="Arial" panose="020B0604020202020204" pitchFamily="34" charset="0"/>
                        </a:rPr>
                        <a:t> BIOTIQUE </a:t>
                      </a:r>
                      <a:r>
                        <a:rPr lang="fr-FR" sz="1100" b="1" dirty="0">
                          <a:solidFill>
                            <a:srgbClr val="0F3259"/>
                          </a:solidFill>
                          <a:latin typeface="Arial" panose="020B0604020202020204" pitchFamily="34" charset="0"/>
                          <a:cs typeface="Arial" panose="020B0604020202020204" pitchFamily="34" charset="0"/>
                        </a:rPr>
                        <a:t>et** </a:t>
                      </a:r>
                      <a:r>
                        <a:rPr lang="fr-FR" sz="1100" dirty="0">
                          <a:solidFill>
                            <a:srgbClr val="0F3259"/>
                          </a:solidFill>
                          <a:latin typeface="Arial" panose="020B0604020202020204" pitchFamily="34" charset="0"/>
                          <a:cs typeface="Arial" panose="020B0604020202020204" pitchFamily="34" charset="0"/>
                        </a:rPr>
                        <a:t>Dr. Tom</a:t>
                      </a:r>
                      <a:r>
                        <a:rPr lang="fr-FR" sz="1100" baseline="0" dirty="0">
                          <a:solidFill>
                            <a:srgbClr val="0F3259"/>
                          </a:solidFill>
                          <a:latin typeface="Arial" panose="020B0604020202020204" pitchFamily="34" charset="0"/>
                          <a:cs typeface="Arial" panose="020B0604020202020204" pitchFamily="34" charset="0"/>
                        </a:rPr>
                        <a:t> OXINE</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gridSpan="2">
                  <a:txBody>
                    <a:bodyPr/>
                    <a:lstStyle/>
                    <a:p>
                      <a:pPr algn="ctr"/>
                      <a:r>
                        <a:rPr lang="fr-FR" sz="1100" b="1" dirty="0">
                          <a:solidFill>
                            <a:srgbClr val="0F3259"/>
                          </a:solidFill>
                          <a:latin typeface="Arial" panose="020B0604020202020204" pitchFamily="34" charset="0"/>
                          <a:cs typeface="Arial" panose="020B0604020202020204" pitchFamily="34" charset="0"/>
                        </a:rPr>
                        <a:t>Processus</a:t>
                      </a:r>
                      <a:r>
                        <a:rPr lang="fr-FR" sz="1100" b="1" baseline="0" dirty="0">
                          <a:solidFill>
                            <a:srgbClr val="0F3259"/>
                          </a:solidFill>
                          <a:latin typeface="Arial" panose="020B0604020202020204" pitchFamily="34" charset="0"/>
                          <a:cs typeface="Arial" panose="020B0604020202020204" pitchFamily="34" charset="0"/>
                        </a:rPr>
                        <a:t> de conciliation :</a:t>
                      </a:r>
                    </a:p>
                    <a:p>
                      <a:pPr algn="ctr"/>
                      <a:endParaRPr lang="fr-FR" sz="1100" b="1" baseline="0" dirty="0">
                        <a:solidFill>
                          <a:srgbClr val="0F3259"/>
                        </a:solidFill>
                        <a:latin typeface="Arial" panose="020B0604020202020204" pitchFamily="34" charset="0"/>
                        <a:cs typeface="Arial" panose="020B0604020202020204" pitchFamily="34" charset="0"/>
                      </a:endParaRPr>
                    </a:p>
                    <a:p>
                      <a:pPr algn="ctr"/>
                      <a:r>
                        <a:rPr lang="fr-FR" sz="1100" baseline="0" dirty="0">
                          <a:solidFill>
                            <a:srgbClr val="0F3259"/>
                          </a:solidFill>
                          <a:latin typeface="Arial" panose="020B0604020202020204" pitchFamily="34" charset="0"/>
                          <a:cs typeface="Arial" panose="020B0604020202020204" pitchFamily="34" charset="0"/>
                          <a:sym typeface="Wingdings" panose="05000000000000000000" pitchFamily="2" charset="2"/>
                        </a:rPr>
                        <a:t> Proactif      Rétroactif</a:t>
                      </a:r>
                      <a:endParaRPr lang="fr-FR" sz="11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hMerge="1">
                  <a:txBody>
                    <a:bodyPr/>
                    <a:lstStyle/>
                    <a:p>
                      <a:endParaRPr lang="fr-FR"/>
                    </a:p>
                  </a:txBody>
                  <a:tcPr/>
                </a:tc>
                <a:extLst>
                  <a:ext uri="{0D108BD9-81ED-4DB2-BD59-A6C34878D82A}">
                    <a16:rowId xmlns:a16="http://schemas.microsoft.com/office/drawing/2014/main" val="124299825"/>
                  </a:ext>
                </a:extLst>
              </a:tr>
              <a:tr h="341880">
                <a:tc gridSpan="6">
                  <a:txBody>
                    <a:bodyPr/>
                    <a:lstStyle/>
                    <a:p>
                      <a:pPr algn="ctr"/>
                      <a:r>
                        <a:rPr lang="fr-FR" sz="1100" b="1" dirty="0">
                          <a:solidFill>
                            <a:srgbClr val="0F3259"/>
                          </a:solidFill>
                          <a:latin typeface="Arial" panose="020B0604020202020204" pitchFamily="34" charset="0"/>
                          <a:cs typeface="Arial" panose="020B0604020202020204" pitchFamily="34" charset="0"/>
                        </a:rPr>
                        <a:t>Bilan</a:t>
                      </a:r>
                      <a:r>
                        <a:rPr lang="fr-FR" sz="1100" b="1" baseline="0" dirty="0">
                          <a:solidFill>
                            <a:srgbClr val="0F3259"/>
                          </a:solidFill>
                          <a:latin typeface="Arial" panose="020B0604020202020204" pitchFamily="34" charset="0"/>
                          <a:cs typeface="Arial" panose="020B0604020202020204" pitchFamily="34" charset="0"/>
                        </a:rPr>
                        <a:t> médicamenteux</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r>
                        <a:rPr lang="fr-FR" sz="1100" b="1" dirty="0">
                          <a:solidFill>
                            <a:srgbClr val="0F3259"/>
                          </a:solidFill>
                          <a:latin typeface="Arial" panose="020B0604020202020204" pitchFamily="34" charset="0"/>
                          <a:cs typeface="Arial" panose="020B0604020202020204" pitchFamily="34" charset="0"/>
                        </a:rPr>
                        <a:t>Ordonnance du </a:t>
                      </a:r>
                      <a:r>
                        <a:rPr lang="fr-FR" sz="1100" b="0" dirty="0">
                          <a:solidFill>
                            <a:srgbClr val="0F3259"/>
                          </a:solidFill>
                          <a:latin typeface="Arial" panose="020B0604020202020204" pitchFamily="34" charset="0"/>
                          <a:cs typeface="Arial" panose="020B0604020202020204" pitchFamily="34" charset="0"/>
                        </a:rPr>
                        <a:t>24/06/2024</a:t>
                      </a:r>
                      <a:endParaRPr lang="fr-FR" sz="1100" b="1"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vMerge="1">
                  <a:txBody>
                    <a:bodyPr/>
                    <a:lstStyle/>
                    <a:p>
                      <a:pPr algn="l"/>
                      <a:endParaRPr lang="fr-FR" sz="1200" dirty="0"/>
                    </a:p>
                  </a:txBody>
                  <a:tcPr anchor="ctr"/>
                </a:tc>
                <a:tc hMerge="1" vMerge="1">
                  <a:txBody>
                    <a:bodyPr/>
                    <a:lstStyle/>
                    <a:p>
                      <a:endParaRPr lang="fr-FR"/>
                    </a:p>
                  </a:txBody>
                  <a:tcPr/>
                </a:tc>
                <a:extLst>
                  <a:ext uri="{0D108BD9-81ED-4DB2-BD59-A6C34878D82A}">
                    <a16:rowId xmlns:a16="http://schemas.microsoft.com/office/drawing/2014/main" val="487815985"/>
                  </a:ext>
                </a:extLst>
              </a:tr>
              <a:tr h="233100">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Statut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Nom/dosage/forme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gridSpan="4">
                  <a:txBody>
                    <a:bodyPr/>
                    <a:lstStyle/>
                    <a:p>
                      <a:pPr algn="ctr"/>
                      <a:r>
                        <a:rPr lang="fr-FR" sz="900" dirty="0">
                          <a:solidFill>
                            <a:srgbClr val="0F3259"/>
                          </a:solidFill>
                          <a:latin typeface="Arial" panose="020B0604020202020204" pitchFamily="34" charset="0"/>
                          <a:cs typeface="Arial" panose="020B0604020202020204" pitchFamily="34" charset="0"/>
                        </a:rPr>
                        <a:t>Posologie/voie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hMerge="1">
                  <a:txBody>
                    <a:bodyPr/>
                    <a:lstStyle/>
                    <a:p>
                      <a:pPr algn="ctr"/>
                      <a:endParaRPr lang="fr-FR" sz="900" dirty="0"/>
                    </a:p>
                  </a:txBody>
                  <a:tcPr anchor="ctr"/>
                </a:tc>
                <a:tc hMerge="1">
                  <a:txBody>
                    <a:bodyPr/>
                    <a:lstStyle/>
                    <a:p>
                      <a:pPr algn="ctr"/>
                      <a:endParaRPr lang="fr-FR" sz="900" dirty="0"/>
                    </a:p>
                  </a:txBody>
                  <a:tcPr anchor="ctr"/>
                </a:tc>
                <a:tc hMerge="1">
                  <a:txBody>
                    <a:bodyPr/>
                    <a:lstStyle/>
                    <a:p>
                      <a:pPr algn="ctr"/>
                      <a:endParaRPr lang="fr-FR" sz="900" dirty="0"/>
                    </a:p>
                  </a:txBody>
                  <a:tcPr anchor="ctr"/>
                </a:tc>
                <a:tc rowSpan="2">
                  <a:txBody>
                    <a:bodyPr/>
                    <a:lstStyle/>
                    <a:p>
                      <a:pPr algn="ctr"/>
                      <a:r>
                        <a:rPr lang="fr-FR" sz="900" dirty="0">
                          <a:solidFill>
                            <a:srgbClr val="0F3259"/>
                          </a:solidFill>
                          <a:latin typeface="Arial" panose="020B0604020202020204" pitchFamily="34" charset="0"/>
                          <a:cs typeface="Arial" panose="020B0604020202020204" pitchFamily="34" charset="0"/>
                        </a:rPr>
                        <a:t>Existence d’une divergence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Divergence Intentionnelle</a:t>
                      </a:r>
                      <a:r>
                        <a:rPr lang="fr-FR" sz="900" baseline="0" dirty="0">
                          <a:solidFill>
                            <a:srgbClr val="0F3259"/>
                          </a:solidFill>
                          <a:latin typeface="Arial" panose="020B0604020202020204" pitchFamily="34" charset="0"/>
                          <a:cs typeface="Arial" panose="020B0604020202020204" pitchFamily="34" charset="0"/>
                        </a:rPr>
                        <a:t> ou Erreur médicamenteuse</a:t>
                      </a: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Décision médiale/</a:t>
                      </a:r>
                    </a:p>
                    <a:p>
                      <a:pPr algn="ctr"/>
                      <a:r>
                        <a:rPr lang="fr-FR" sz="900" dirty="0">
                          <a:solidFill>
                            <a:srgbClr val="0F3259"/>
                          </a:solidFill>
                          <a:latin typeface="Arial" panose="020B0604020202020204" pitchFamily="34" charset="0"/>
                          <a:cs typeface="Arial" panose="020B0604020202020204" pitchFamily="34" charset="0"/>
                        </a:rPr>
                        <a:t>Erreur médicamenteuse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rowSpan="2">
                  <a:txBody>
                    <a:bodyPr/>
                    <a:lstStyle/>
                    <a:p>
                      <a:pPr algn="ctr"/>
                      <a:r>
                        <a:rPr lang="fr-FR" sz="900" dirty="0">
                          <a:solidFill>
                            <a:srgbClr val="0F3259"/>
                          </a:solidFill>
                          <a:latin typeface="Arial" panose="020B0604020202020204" pitchFamily="34" charset="0"/>
                          <a:cs typeface="Arial" panose="020B0604020202020204" pitchFamily="34" charset="0"/>
                        </a:rPr>
                        <a:t>Commentaires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extLst>
                  <a:ext uri="{0D108BD9-81ED-4DB2-BD59-A6C34878D82A}">
                    <a16:rowId xmlns:a16="http://schemas.microsoft.com/office/drawing/2014/main" val="1662086484"/>
                  </a:ext>
                </a:extLst>
              </a:tr>
              <a:tr h="419580">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S</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a:txBody>
                    <a:bodyPr/>
                    <a:lstStyle/>
                    <a:p>
                      <a:pPr algn="ctr"/>
                      <a:r>
                        <a:rPr lang="fr-FR" sz="900" dirty="0">
                          <a:solidFill>
                            <a:srgbClr val="0F3259"/>
                          </a:solidFill>
                          <a:latin typeface="Arial" panose="020B0604020202020204" pitchFamily="34" charset="0"/>
                          <a:cs typeface="Arial" panose="020B0604020202020204" pitchFamily="34" charset="0"/>
                        </a:rPr>
                        <a:t>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solidFill>
                      <a:srgbClr val="EEF4F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659662634"/>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Metformine, 500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170643816"/>
                  </a:ext>
                </a:extLst>
              </a:tr>
              <a:tr h="388500">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Rosuvastatine/ézétimibe</a:t>
                      </a:r>
                    </a:p>
                    <a:p>
                      <a:pPr algn="l"/>
                      <a:r>
                        <a:rPr lang="fr-FR" sz="950" dirty="0">
                          <a:solidFill>
                            <a:srgbClr val="0F3259"/>
                          </a:solidFill>
                          <a:latin typeface="Arial Narrow" panose="020B0606020202030204" pitchFamily="34" charset="0"/>
                          <a:cs typeface="Arial" panose="020B0604020202020204" pitchFamily="34" charset="0"/>
                        </a:rPr>
                        <a:t>20 mg/10mg, gélule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815098195"/>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Aténolol, 100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210698288"/>
                  </a:ext>
                </a:extLst>
              </a:tr>
              <a:tr h="536131">
                <a:tc>
                  <a:txBody>
                    <a:bodyPr/>
                    <a:lstStyle/>
                    <a:p>
                      <a:pPr algn="l"/>
                      <a:r>
                        <a:rPr lang="fr-FR" sz="950" dirty="0">
                          <a:solidFill>
                            <a:srgbClr val="0F3259"/>
                          </a:solidFill>
                          <a:latin typeface="Arial Narrow" panose="020B0606020202030204" pitchFamily="34" charset="0"/>
                          <a:cs typeface="Arial" panose="020B0604020202020204" pitchFamily="34" charset="0"/>
                        </a:rPr>
                        <a:t>Chlorure de potassium (DIFFU-K®), 600 mg, gélule </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 </a:t>
                      </a:r>
                      <a:r>
                        <a:rPr lang="fr-FR" sz="950" dirty="0">
                          <a:solidFill>
                            <a:srgbClr val="FF0000"/>
                          </a:solidFill>
                          <a:latin typeface="Arial Narrow" panose="020B0606020202030204" pitchFamily="34" charset="0"/>
                          <a:cs typeface="Arial" panose="020B0604020202020204" pitchFamily="34" charset="0"/>
                        </a:rPr>
                        <a:t>Arrêté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K+ = 4,5 mM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94115253"/>
                  </a:ext>
                </a:extLst>
              </a:tr>
              <a:tr h="388500">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Périndopril arginine,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DNI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Prescrit le soir au lieu du matin / corrigée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0B050"/>
                          </a:solidFill>
                          <a:latin typeface="Arial Narrow" panose="020B0606020202030204" pitchFamily="34" charset="0"/>
                          <a:cs typeface="Arial" panose="020B0604020202020204" pitchFamily="34" charset="0"/>
                        </a:rPr>
                        <a:t>Corrigée</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711640169"/>
                  </a:ext>
                </a:extLst>
              </a:tr>
              <a:tr h="388500">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Apixaban (ELIQUIS®), </a:t>
                      </a:r>
                    </a:p>
                    <a:p>
                      <a:pPr algn="l"/>
                      <a:r>
                        <a:rPr lang="fr-FR" sz="950" dirty="0">
                          <a:solidFill>
                            <a:srgbClr val="0F3259"/>
                          </a:solidFill>
                          <a:latin typeface="Arial Narrow" panose="020B0606020202030204" pitchFamily="34" charset="0"/>
                          <a:cs typeface="Arial" panose="020B0604020202020204" pitchFamily="34" charset="0"/>
                        </a:rPr>
                        <a:t>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Oui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DI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Adaptation</a:t>
                      </a:r>
                      <a:r>
                        <a:rPr lang="fr-FR" sz="950" baseline="0" dirty="0">
                          <a:solidFill>
                            <a:srgbClr val="0F3259"/>
                          </a:solidFill>
                          <a:latin typeface="Arial Narrow" panose="020B0606020202030204" pitchFamily="34" charset="0"/>
                          <a:cs typeface="Arial" panose="020B0604020202020204" pitchFamily="34" charset="0"/>
                        </a:rPr>
                        <a:t> posologie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Poids &lt; 60 Kg</a:t>
                      </a:r>
                    </a:p>
                    <a:p>
                      <a:pPr algn="ctr"/>
                      <a:r>
                        <a:rPr lang="fr-FR" sz="950" dirty="0">
                          <a:solidFill>
                            <a:srgbClr val="0F3259"/>
                          </a:solidFill>
                          <a:latin typeface="Arial Narrow" panose="020B0606020202030204" pitchFamily="34" charset="0"/>
                          <a:cs typeface="Arial" panose="020B0604020202020204" pitchFamily="34" charset="0"/>
                        </a:rPr>
                        <a:t>Âge &gt;</a:t>
                      </a:r>
                      <a:r>
                        <a:rPr lang="fr-FR" sz="950" baseline="0" dirty="0">
                          <a:solidFill>
                            <a:srgbClr val="0F3259"/>
                          </a:solidFill>
                          <a:latin typeface="Arial Narrow" panose="020B0606020202030204" pitchFamily="34" charset="0"/>
                          <a:cs typeface="Arial" panose="020B0604020202020204" pitchFamily="34" charset="0"/>
                        </a:rPr>
                        <a:t> 80 ans</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80522017"/>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Trimébutine, 200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gridSpan="4">
                  <a:txBody>
                    <a:bodyPr/>
                    <a:lstStyle/>
                    <a:p>
                      <a:pPr algn="ctr"/>
                      <a:r>
                        <a:rPr lang="fr-FR" sz="950" dirty="0">
                          <a:solidFill>
                            <a:srgbClr val="0F3259"/>
                          </a:solidFill>
                          <a:latin typeface="Arial Narrow" panose="020B0606020202030204" pitchFamily="34" charset="0"/>
                          <a:cs typeface="Arial" panose="020B0604020202020204" pitchFamily="34" charset="0"/>
                        </a:rPr>
                        <a:t>1 Cp 3X/j si besoin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a:txBody>
                    <a:bodyPr/>
                    <a:lstStyle/>
                    <a:p>
                      <a:pPr algn="ctr"/>
                      <a:endParaRPr lang="fr-FR" sz="900" dirty="0">
                        <a:solidFill>
                          <a:srgbClr val="0F3259"/>
                        </a:solidFill>
                        <a:latin typeface="Arial" panose="020B060402020202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123923304"/>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Oméprazole, 20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FF0000"/>
                          </a:solidFill>
                          <a:latin typeface="Arial Narrow" panose="020B0606020202030204" pitchFamily="34" charset="0"/>
                          <a:cs typeface="Arial" panose="020B0604020202020204" pitchFamily="34" charset="0"/>
                        </a:rPr>
                        <a:t>Modifié</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Pantoprazole, 40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Substitution</a:t>
                      </a:r>
                      <a:r>
                        <a:rPr lang="fr-FR" sz="950" kern="1200" baseline="0" dirty="0">
                          <a:solidFill>
                            <a:srgbClr val="0F3259"/>
                          </a:solidFill>
                          <a:latin typeface="Arial Narrow" panose="020B0606020202030204" pitchFamily="34" charset="0"/>
                          <a:ea typeface="+mn-ea"/>
                          <a:cs typeface="Arial" panose="020B0604020202020204" pitchFamily="34" charset="0"/>
                        </a:rPr>
                        <a:t> ttt hors livret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hors livret, RATD*</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766553655"/>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Amitriptyline, 25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3216362279"/>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Solifénacine,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1691888305"/>
                  </a:ext>
                </a:extLst>
              </a:tr>
              <a:tr h="240870">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Poursuivi</a:t>
                      </a:r>
                      <a:endParaRPr lang="fr-FR" sz="950" dirty="0">
                        <a:solidFill>
                          <a:srgbClr val="FF000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l"/>
                      <a:r>
                        <a:rPr lang="fr-FR" sz="950" dirty="0">
                          <a:solidFill>
                            <a:srgbClr val="0F3259"/>
                          </a:solidFill>
                          <a:latin typeface="Arial Narrow" panose="020B0606020202030204" pitchFamily="34" charset="0"/>
                          <a:cs typeface="Arial" panose="020B0604020202020204" pitchFamily="34" charset="0"/>
                        </a:rPr>
                        <a:t>Alimémazine, 5 mg, Cp</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0</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1</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Non</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50" kern="1200" dirty="0">
                          <a:solidFill>
                            <a:srgbClr val="0F3259"/>
                          </a:solidFill>
                          <a:latin typeface="Arial Narrow" panose="020B0606020202030204" pitchFamily="34" charset="0"/>
                          <a:ea typeface="+mn-ea"/>
                          <a:cs typeface="Arial" panose="020B0604020202020204" pitchFamily="34" charset="0"/>
                        </a:rPr>
                        <a:t>–</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kern="1200" dirty="0">
                          <a:solidFill>
                            <a:srgbClr val="00B0F0"/>
                          </a:solidFill>
                          <a:latin typeface="Arial Narrow" panose="020B0606020202030204" pitchFamily="34" charset="0"/>
                          <a:ea typeface="+mn-ea"/>
                          <a:cs typeface="Arial" panose="020B0604020202020204" pitchFamily="34" charset="0"/>
                        </a:rPr>
                        <a:t>IP : inapproprié sujet</a:t>
                      </a:r>
                      <a:r>
                        <a:rPr lang="fr-FR" sz="950" kern="1200" baseline="0" dirty="0">
                          <a:solidFill>
                            <a:srgbClr val="00B0F0"/>
                          </a:solidFill>
                          <a:latin typeface="Arial Narrow" panose="020B0606020202030204" pitchFamily="34" charset="0"/>
                          <a:ea typeface="+mn-ea"/>
                          <a:cs typeface="Arial" panose="020B0604020202020204" pitchFamily="34" charset="0"/>
                        </a:rPr>
                        <a:t> âgé</a:t>
                      </a:r>
                      <a:endParaRPr lang="fr-FR" sz="950" dirty="0">
                        <a:solidFill>
                          <a:srgbClr val="00B0F0"/>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2374376014"/>
                  </a:ext>
                </a:extLst>
              </a:tr>
              <a:tr h="683761">
                <a:tc rowSpan="2" gridSpan="14">
                  <a:txBody>
                    <a:bodyPr/>
                    <a:lstStyle/>
                    <a:p>
                      <a:pPr algn="l"/>
                      <a:r>
                        <a:rPr lang="fr-FR" sz="950" b="1" dirty="0">
                          <a:solidFill>
                            <a:srgbClr val="0F3259"/>
                          </a:solidFill>
                          <a:latin typeface="Arial Narrow" panose="020B0606020202030204" pitchFamily="34" charset="0"/>
                          <a:cs typeface="Arial" panose="020B0604020202020204" pitchFamily="34" charset="0"/>
                        </a:rPr>
                        <a:t>Sources d’information</a:t>
                      </a:r>
                      <a:r>
                        <a:rPr lang="fr-FR" sz="950" b="1" baseline="0" dirty="0">
                          <a:solidFill>
                            <a:srgbClr val="0F3259"/>
                          </a:solidFill>
                          <a:latin typeface="Arial Narrow" panose="020B0606020202030204" pitchFamily="34" charset="0"/>
                          <a:cs typeface="Arial" panose="020B0604020202020204" pitchFamily="34" charset="0"/>
                        </a:rPr>
                        <a:t> consultées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Patient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DPI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sym typeface="Wingdings" panose="05000000000000000000" pitchFamily="2" charset="2"/>
                        </a:rPr>
                        <a:t>Entourage</a:t>
                      </a:r>
                      <a:endPar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Pharmacie d’officine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x"/>
                        <a:tabLst/>
                        <a:defRPr/>
                      </a:pPr>
                      <a:r>
                        <a:rPr kumimoji="0" lang="fr-FR" sz="10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rPr>
                        <a:t>Ordonnance(s)</a:t>
                      </a:r>
                    </a:p>
                  </a:txBody>
                  <a:tcP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a:txBody>
                    <a:bodyPr/>
                    <a:lstStyle/>
                    <a:p>
                      <a:pPr algn="ctr"/>
                      <a:r>
                        <a:rPr lang="fr-FR" sz="950" dirty="0">
                          <a:solidFill>
                            <a:srgbClr val="0F3259"/>
                          </a:solidFill>
                          <a:latin typeface="Arial Narrow" panose="020B0606020202030204" pitchFamily="34" charset="0"/>
                          <a:cs typeface="Arial" panose="020B0604020202020204" pitchFamily="34" charset="0"/>
                        </a:rPr>
                        <a:t>Traitement antérieur ou automédication antérieure</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DI</a:t>
                      </a:r>
                    </a:p>
                    <a:p>
                      <a:pPr marL="172800" algn="l"/>
                      <a:r>
                        <a:rPr lang="fr-FR" sz="950" dirty="0">
                          <a:solidFill>
                            <a:srgbClr val="0F3259"/>
                          </a:solidFill>
                          <a:latin typeface="Arial Narrow" panose="020B0606020202030204" pitchFamily="34" charset="0"/>
                          <a:cs typeface="Arial" panose="020B0604020202020204" pitchFamily="34" charset="0"/>
                          <a:sym typeface="Wingdings" panose="05000000000000000000" pitchFamily="2" charset="2"/>
                        </a:rPr>
                        <a:t> </a:t>
                      </a:r>
                      <a:r>
                        <a:rPr lang="fr-FR" sz="950" dirty="0">
                          <a:solidFill>
                            <a:srgbClr val="0F3259"/>
                          </a:solidFill>
                          <a:latin typeface="Arial Narrow" panose="020B0606020202030204" pitchFamily="34" charset="0"/>
                          <a:cs typeface="Arial" panose="020B0604020202020204" pitchFamily="34" charset="0"/>
                        </a:rPr>
                        <a:t>EM</a:t>
                      </a: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041177618"/>
                  </a:ext>
                </a:extLst>
              </a:tr>
              <a:tr h="388500">
                <a:tc gridSpan="14" vMerge="1">
                  <a:txBody>
                    <a:bodyPr/>
                    <a:lstStyle/>
                    <a:p>
                      <a:pPr algn="l"/>
                      <a:endParaRPr kumimoji="0" lang="fr-FR" sz="900" b="0" i="0" u="none" strike="noStrike" kern="1200" cap="none" normalizeH="0" baseline="0" dirty="0">
                        <a:ln>
                          <a:noFill/>
                        </a:ln>
                        <a:solidFill>
                          <a:srgbClr val="1F3864"/>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hMerge="1" vMerge="1">
                  <a:txBody>
                    <a:bodyPr/>
                    <a:lstStyle/>
                    <a:p>
                      <a:pPr algn="ct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tc>
                  <a:txBody>
                    <a:bodyPr/>
                    <a:lstStyle/>
                    <a:p>
                      <a:pPr algn="ctr"/>
                      <a:r>
                        <a:rPr lang="fr-FR" sz="950" b="1" dirty="0">
                          <a:solidFill>
                            <a:srgbClr val="0F3259"/>
                          </a:solidFill>
                          <a:latin typeface="Arial Narrow" panose="020B0606020202030204" pitchFamily="34" charset="0"/>
                          <a:cs typeface="Arial" panose="020B0604020202020204" pitchFamily="34" charset="0"/>
                        </a:rPr>
                        <a:t>Signature</a:t>
                      </a:r>
                      <a:r>
                        <a:rPr lang="fr-FR" sz="950" b="1" baseline="0" dirty="0">
                          <a:solidFill>
                            <a:srgbClr val="0F3259"/>
                          </a:solidFill>
                          <a:latin typeface="Arial Narrow" panose="020B0606020202030204" pitchFamily="34" charset="0"/>
                          <a:cs typeface="Arial" panose="020B0604020202020204" pitchFamily="34" charset="0"/>
                        </a:rPr>
                        <a:t> Pharmacien</a:t>
                      </a:r>
                    </a:p>
                    <a:p>
                      <a:pPr algn="ctr"/>
                      <a:r>
                        <a:rPr lang="fr-FR" sz="950" baseline="0" dirty="0">
                          <a:solidFill>
                            <a:srgbClr val="0F3259"/>
                          </a:solidFill>
                          <a:latin typeface="Arial Narrow" panose="020B0606020202030204" pitchFamily="34" charset="0"/>
                          <a:cs typeface="Arial" panose="020B0604020202020204" pitchFamily="34" charset="0"/>
                        </a:rPr>
                        <a:t>Dr. A. BIOTIQUE</a:t>
                      </a:r>
                      <a:endParaRPr lang="fr-FR" sz="950" dirty="0">
                        <a:solidFill>
                          <a:srgbClr val="0F3259"/>
                        </a:solidFill>
                        <a:latin typeface="Arial Narrow" panose="020B0606020202030204" pitchFamily="34" charset="0"/>
                        <a:cs typeface="Arial" panose="020B0604020202020204" pitchFamily="34" charset="0"/>
                      </a:endParaRPr>
                    </a:p>
                  </a:txBody>
                  <a:tcPr anchor="ctr">
                    <a:lnL w="3175" cap="flat" cmpd="sng" algn="ctr">
                      <a:solidFill>
                        <a:srgbClr val="0F3259"/>
                      </a:solidFill>
                      <a:prstDash val="solid"/>
                      <a:round/>
                      <a:headEnd type="none" w="med" len="med"/>
                      <a:tailEnd type="none" w="med" len="med"/>
                    </a:lnL>
                    <a:lnR w="3175" cap="flat" cmpd="sng" algn="ctr">
                      <a:solidFill>
                        <a:srgbClr val="0F3259"/>
                      </a:solidFill>
                      <a:prstDash val="solid"/>
                      <a:round/>
                      <a:headEnd type="none" w="med" len="med"/>
                      <a:tailEnd type="none" w="med" len="med"/>
                    </a:lnR>
                    <a:lnT w="3175" cap="flat" cmpd="sng" algn="ctr">
                      <a:solidFill>
                        <a:srgbClr val="0F3259"/>
                      </a:solidFill>
                      <a:prstDash val="solid"/>
                      <a:round/>
                      <a:headEnd type="none" w="med" len="med"/>
                      <a:tailEnd type="none" w="med" len="med"/>
                    </a:lnT>
                    <a:lnB w="3175" cap="flat" cmpd="sng" algn="ctr">
                      <a:solidFill>
                        <a:srgbClr val="0F3259"/>
                      </a:solidFill>
                      <a:prstDash val="solid"/>
                      <a:round/>
                      <a:headEnd type="none" w="med" len="med"/>
                      <a:tailEnd type="none" w="med" len="med"/>
                    </a:lnB>
                    <a:noFill/>
                  </a:tcPr>
                </a:tc>
                <a:extLst>
                  <a:ext uri="{0D108BD9-81ED-4DB2-BD59-A6C34878D82A}">
                    <a16:rowId xmlns:a16="http://schemas.microsoft.com/office/drawing/2014/main" val="461497158"/>
                  </a:ext>
                </a:extLst>
              </a:tr>
            </a:tbl>
          </a:graphicData>
        </a:graphic>
      </p:graphicFrame>
      <p:sp>
        <p:nvSpPr>
          <p:cNvPr id="12" name="Rectangle 11"/>
          <p:cNvSpPr/>
          <p:nvPr/>
        </p:nvSpPr>
        <p:spPr>
          <a:xfrm>
            <a:off x="326253" y="6538911"/>
            <a:ext cx="5826897" cy="215444"/>
          </a:xfrm>
          <a:prstGeom prst="rect">
            <a:avLst/>
          </a:prstGeom>
        </p:spPr>
        <p:txBody>
          <a:bodyPr wrap="square">
            <a:spAutoFit/>
          </a:bodyPr>
          <a:lstStyle/>
          <a:p>
            <a:r>
              <a:rPr lang="fr-FR" sz="800" dirty="0"/>
              <a:t>👆 </a:t>
            </a:r>
            <a:r>
              <a:rPr lang="fr-FR" sz="800" dirty="0">
                <a:hlinkClick r:id="rId2"/>
              </a:rPr>
              <a:t>Modèle HAS : « Annexe 4 _ Fiche de conciliation des traitements à l’admission (FCT) (has-sante.fr)</a:t>
            </a:r>
            <a:r>
              <a:rPr lang="fr-FR" sz="800" dirty="0"/>
              <a:t> »</a:t>
            </a:r>
          </a:p>
        </p:txBody>
      </p:sp>
      <p:pic>
        <p:nvPicPr>
          <p:cNvPr id="1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493" y="315117"/>
            <a:ext cx="934613" cy="366576"/>
          </a:xfrm>
          <a:prstGeom prst="rect">
            <a:avLst/>
          </a:prstGeom>
          <a:noFill/>
          <a:extLst>
            <a:ext uri="{909E8E84-426E-40DD-AFC4-6F175D3DCCD1}">
              <a14:hiddenFill xmlns:a14="http://schemas.microsoft.com/office/drawing/2010/main">
                <a:solidFill>
                  <a:srgbClr val="FFFFFF"/>
                </a:solidFill>
              </a14:hiddenFill>
            </a:ext>
          </a:extLst>
        </p:spPr>
      </p:pic>
      <p:sp>
        <p:nvSpPr>
          <p:cNvPr id="8" name="Bouton d'action : Retour 7">
            <a:hlinkClick r:id="rId4" action="ppaction://hlinksldjump" highlightClick="1"/>
          </p:cNvPr>
          <p:cNvSpPr/>
          <p:nvPr/>
        </p:nvSpPr>
        <p:spPr>
          <a:xfrm>
            <a:off x="11658652" y="6319736"/>
            <a:ext cx="441060" cy="441060"/>
          </a:xfrm>
          <a:prstGeom prst="actionButtonReturn">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7883371" y="6538911"/>
            <a:ext cx="3775281" cy="215444"/>
          </a:xfrm>
          <a:prstGeom prst="rect">
            <a:avLst/>
          </a:prstGeom>
          <a:noFill/>
        </p:spPr>
        <p:txBody>
          <a:bodyPr wrap="square" rtlCol="0">
            <a:spAutoFit/>
          </a:bodyPr>
          <a:lstStyle/>
          <a:p>
            <a:pPr algn="r"/>
            <a:r>
              <a:rPr lang="fr-FR" sz="800" dirty="0"/>
              <a:t>* RATD : renouvellement et/ou adaptation thérapeutique directe</a:t>
            </a:r>
          </a:p>
        </p:txBody>
      </p:sp>
      <p:graphicFrame>
        <p:nvGraphicFramePr>
          <p:cNvPr id="14" name="Tableau 13"/>
          <p:cNvGraphicFramePr>
            <a:graphicFrameLocks noGrp="1"/>
          </p:cNvGraphicFramePr>
          <p:nvPr>
            <p:extLst>
              <p:ext uri="{D42A27DB-BD31-4B8C-83A1-F6EECF244321}">
                <p14:modId xmlns:p14="http://schemas.microsoft.com/office/powerpoint/2010/main" val="14596499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788457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Bouton d'action : Retour 40">
            <a:hlinkClick r:id="rId2" action="ppaction://hlinksldjump" highlightClick="1"/>
          </p:cNvPr>
          <p:cNvSpPr/>
          <p:nvPr/>
        </p:nvSpPr>
        <p:spPr>
          <a:xfrm>
            <a:off x="11453932" y="631973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59" name="Tableau 58"/>
          <p:cNvGraphicFramePr>
            <a:graphicFrameLocks noGrp="1"/>
          </p:cNvGraphicFramePr>
          <p:nvPr>
            <p:extLst>
              <p:ext uri="{D42A27DB-BD31-4B8C-83A1-F6EECF244321}">
                <p14:modId xmlns:p14="http://schemas.microsoft.com/office/powerpoint/2010/main" val="178315931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15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310" y="414529"/>
            <a:ext cx="1055380" cy="413944"/>
          </a:xfrm>
          <a:prstGeom prst="rect">
            <a:avLst/>
          </a:prstGeom>
          <a:noFill/>
          <a:extLst>
            <a:ext uri="{909E8E84-426E-40DD-AFC4-6F175D3DCCD1}">
              <a14:hiddenFill xmlns:a14="http://schemas.microsoft.com/office/drawing/2010/main">
                <a:solidFill>
                  <a:srgbClr val="FFFFFF"/>
                </a:solidFill>
              </a14:hiddenFill>
            </a:ext>
          </a:extLst>
        </p:spPr>
      </p:pic>
      <p:grpSp>
        <p:nvGrpSpPr>
          <p:cNvPr id="155" name="Groupe 154"/>
          <p:cNvGrpSpPr/>
          <p:nvPr/>
        </p:nvGrpSpPr>
        <p:grpSpPr>
          <a:xfrm>
            <a:off x="8482366" y="3436034"/>
            <a:ext cx="2479802" cy="3421966"/>
            <a:chOff x="8458991" y="2671199"/>
            <a:chExt cx="3034056" cy="4186801"/>
          </a:xfrm>
        </p:grpSpPr>
        <p:sp>
          <p:nvSpPr>
            <p:cNvPr id="156" name="Google Shape;3895;p112"/>
            <p:cNvSpPr/>
            <p:nvPr/>
          </p:nvSpPr>
          <p:spPr>
            <a:xfrm rot="16200000">
              <a:off x="8197997" y="2977961"/>
              <a:ext cx="3556044" cy="3034056"/>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rgbClr val="FFFFD9">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nvGrpSpPr>
            <p:cNvPr id="157" name="Groupe 156"/>
            <p:cNvGrpSpPr/>
            <p:nvPr/>
          </p:nvGrpSpPr>
          <p:grpSpPr>
            <a:xfrm>
              <a:off x="9416165" y="2671199"/>
              <a:ext cx="1428611" cy="4186801"/>
              <a:chOff x="9452538" y="2071882"/>
              <a:chExt cx="1604641" cy="4702688"/>
            </a:xfrm>
            <a:effectLst>
              <a:outerShdw blurRad="50800" dist="38100" algn="l" rotWithShape="0">
                <a:prstClr val="black">
                  <a:alpha val="40000"/>
                </a:prstClr>
              </a:outerShdw>
            </a:effectLst>
          </p:grpSpPr>
          <p:sp>
            <p:nvSpPr>
              <p:cNvPr id="158" name="Forme libre 157"/>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59" name="Groupe 158"/>
              <p:cNvGrpSpPr/>
              <p:nvPr/>
            </p:nvGrpSpPr>
            <p:grpSpPr>
              <a:xfrm>
                <a:off x="9452538" y="2071882"/>
                <a:ext cx="1604641" cy="3669000"/>
                <a:chOff x="9368576" y="1571582"/>
                <a:chExt cx="1604641" cy="3669000"/>
              </a:xfrm>
            </p:grpSpPr>
            <p:grpSp>
              <p:nvGrpSpPr>
                <p:cNvPr id="160" name="Groupe 159"/>
                <p:cNvGrpSpPr/>
                <p:nvPr/>
              </p:nvGrpSpPr>
              <p:grpSpPr>
                <a:xfrm flipH="1">
                  <a:off x="9368576" y="1571582"/>
                  <a:ext cx="1604641" cy="3669000"/>
                  <a:chOff x="208078" y="282549"/>
                  <a:chExt cx="2004451" cy="4583184"/>
                </a:xfrm>
              </p:grpSpPr>
              <p:grpSp>
                <p:nvGrpSpPr>
                  <p:cNvPr id="162" name="Groupe 161"/>
                  <p:cNvGrpSpPr/>
                  <p:nvPr/>
                </p:nvGrpSpPr>
                <p:grpSpPr>
                  <a:xfrm>
                    <a:off x="208078" y="282549"/>
                    <a:ext cx="2004451" cy="4583184"/>
                    <a:chOff x="244006" y="281253"/>
                    <a:chExt cx="2004445" cy="4583149"/>
                  </a:xfrm>
                </p:grpSpPr>
                <p:grpSp>
                  <p:nvGrpSpPr>
                    <p:cNvPr id="168" name="Groupe 167"/>
                    <p:cNvGrpSpPr/>
                    <p:nvPr/>
                  </p:nvGrpSpPr>
                  <p:grpSpPr>
                    <a:xfrm rot="21382582" flipH="1">
                      <a:off x="244006" y="281253"/>
                      <a:ext cx="2004445" cy="4583149"/>
                      <a:chOff x="6417400" y="324785"/>
                      <a:chExt cx="2004445" cy="4583149"/>
                    </a:xfrm>
                  </p:grpSpPr>
                  <p:sp>
                    <p:nvSpPr>
                      <p:cNvPr id="173" name="Forme libre 172"/>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4" name="Forme libre 173"/>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5" name="Groupe 175"/>
                      <p:cNvGrpSpPr/>
                      <p:nvPr/>
                    </p:nvGrpSpPr>
                    <p:grpSpPr>
                      <a:xfrm>
                        <a:off x="6417400" y="324785"/>
                        <a:ext cx="2004445" cy="2050935"/>
                        <a:chOff x="5895997" y="775532"/>
                        <a:chExt cx="2481693" cy="2539252"/>
                      </a:xfrm>
                    </p:grpSpPr>
                    <p:sp>
                      <p:nvSpPr>
                        <p:cNvPr id="180" name="Forme libre 179"/>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Forme libre 180"/>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Forme libre 181"/>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3" name="Forme libre 182"/>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4" name="Forme libre 183"/>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Forme libre 184"/>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6" name="Forme libre 185"/>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87" name="Groupe 24"/>
                        <p:cNvGrpSpPr/>
                        <p:nvPr/>
                      </p:nvGrpSpPr>
                      <p:grpSpPr>
                        <a:xfrm rot="526458">
                          <a:off x="6327521" y="1956202"/>
                          <a:ext cx="997678" cy="657333"/>
                          <a:chOff x="1852508" y="2708920"/>
                          <a:chExt cx="837002" cy="470115"/>
                        </a:xfrm>
                      </p:grpSpPr>
                      <p:sp>
                        <p:nvSpPr>
                          <p:cNvPr id="188" name="Organigramme : Connecteur 187"/>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Organigramme : Connecteur 188"/>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Forme libre 189"/>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1" name="Ellipse 190"/>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Ellipse 191"/>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76" name="Groupe 212"/>
                      <p:cNvGrpSpPr/>
                      <p:nvPr/>
                    </p:nvGrpSpPr>
                    <p:grpSpPr>
                      <a:xfrm>
                        <a:off x="6588223" y="2446290"/>
                        <a:ext cx="1512170" cy="2461644"/>
                        <a:chOff x="6588223" y="2446290"/>
                        <a:chExt cx="1512170" cy="2461644"/>
                      </a:xfrm>
                    </p:grpSpPr>
                    <p:sp>
                      <p:nvSpPr>
                        <p:cNvPr id="177" name="Forme libre 176"/>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Forme libre 177"/>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9" name="Forme libre 178"/>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69" name="Groupe 168"/>
                    <p:cNvGrpSpPr/>
                    <p:nvPr/>
                  </p:nvGrpSpPr>
                  <p:grpSpPr>
                    <a:xfrm rot="21330287" flipH="1">
                      <a:off x="674881" y="1428142"/>
                      <a:ext cx="192615" cy="335151"/>
                      <a:chOff x="3827920" y="4661288"/>
                      <a:chExt cx="192615" cy="335151"/>
                    </a:xfrm>
                  </p:grpSpPr>
                  <p:sp>
                    <p:nvSpPr>
                      <p:cNvPr id="170" name="Organigramme : Connecteur 169"/>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1" name="Forme libre 170"/>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72" name="Organigramme : Connecteur 171"/>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63" name="Groupe 162"/>
                  <p:cNvGrpSpPr/>
                  <p:nvPr/>
                </p:nvGrpSpPr>
                <p:grpSpPr>
                  <a:xfrm flipH="1">
                    <a:off x="883921" y="1079563"/>
                    <a:ext cx="1030247" cy="513700"/>
                    <a:chOff x="6723940" y="3136287"/>
                    <a:chExt cx="1030245" cy="513695"/>
                  </a:xfrm>
                </p:grpSpPr>
                <p:sp>
                  <p:nvSpPr>
                    <p:cNvPr id="165" name="Organigramme : Connecteur 164"/>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Organigramme : Connecteur 165"/>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Forme libre 166"/>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64" name="Connecteur droit 163"/>
                  <p:cNvCxnSpPr>
                    <a:stCxn id="166" idx="6"/>
                    <a:endCxn id="170"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1" name="Forme libre 160"/>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grpSp>
      <p:sp>
        <p:nvSpPr>
          <p:cNvPr id="45" name="Rectangle 44"/>
          <p:cNvSpPr/>
          <p:nvPr/>
        </p:nvSpPr>
        <p:spPr>
          <a:xfrm>
            <a:off x="392436" y="709464"/>
            <a:ext cx="11407128" cy="541558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fr-FR" sz="1350" b="1" dirty="0">
                <a:solidFill>
                  <a:schemeClr val="dk1"/>
                </a:solidFill>
              </a:rPr>
              <a:t>Plaintes</a:t>
            </a:r>
            <a:r>
              <a:rPr lang="fr-FR" sz="1350" dirty="0">
                <a:solidFill>
                  <a:schemeClr val="dk1"/>
                </a:solidFill>
              </a:rPr>
              <a:t> :</a:t>
            </a:r>
          </a:p>
          <a:p>
            <a:pPr marL="742950" lvl="1" indent="-285750" algn="just">
              <a:lnSpc>
                <a:spcPct val="150000"/>
              </a:lnSpc>
              <a:buFont typeface="Wingdings" panose="05000000000000000000" pitchFamily="2" charset="2"/>
              <a:buChar char="§"/>
            </a:pPr>
            <a:r>
              <a:rPr lang="fr-FR" sz="1350" dirty="0">
                <a:solidFill>
                  <a:schemeClr val="dk1"/>
                </a:solidFill>
              </a:rPr>
              <a:t>Anxiété et troubles du sommeil.</a:t>
            </a:r>
          </a:p>
          <a:p>
            <a:pPr marL="742950" lvl="1" indent="-285750" algn="just">
              <a:lnSpc>
                <a:spcPct val="150000"/>
              </a:lnSpc>
              <a:buFont typeface="Wingdings" panose="05000000000000000000" pitchFamily="2" charset="2"/>
              <a:buChar char="§"/>
            </a:pPr>
            <a:r>
              <a:rPr lang="fr-FR" sz="1350" dirty="0">
                <a:solidFill>
                  <a:schemeClr val="dk1"/>
                </a:solidFill>
              </a:rPr>
              <a:t>Troubles digestifs et diarrhées depuis quelques semaines, d’où la prise en si besoin de trimébutine, surtout le matin et le soir. </a:t>
            </a:r>
            <a:r>
              <a:rPr lang="fr-FR" sz="1350" dirty="0"/>
              <a:t>Prend bien la metformine au cours des repas, comme à son habitude.</a:t>
            </a:r>
            <a:endParaRPr lang="fr-FR" sz="1350" dirty="0">
              <a:solidFill>
                <a:schemeClr val="dk1"/>
              </a:solidFill>
            </a:endParaRPr>
          </a:p>
          <a:p>
            <a:pPr marL="742950" lvl="1" indent="-285750" algn="just">
              <a:lnSpc>
                <a:spcPct val="150000"/>
              </a:lnSpc>
              <a:buFont typeface="Wingdings" panose="05000000000000000000" pitchFamily="2" charset="2"/>
              <a:buChar char="§"/>
            </a:pPr>
            <a:r>
              <a:rPr lang="fr-FR" sz="1350" dirty="0">
                <a:solidFill>
                  <a:schemeClr val="dk1"/>
                </a:solidFill>
              </a:rPr>
              <a:t>Perte d’appétit, surtout au petit déjeuner et au repas du soir.</a:t>
            </a:r>
          </a:p>
          <a:p>
            <a:pPr marL="742950" lvl="1" indent="-285750" algn="just">
              <a:lnSpc>
                <a:spcPct val="150000"/>
              </a:lnSpc>
              <a:buFont typeface="Wingdings" panose="05000000000000000000" pitchFamily="2" charset="2"/>
              <a:buChar char="§"/>
            </a:pPr>
            <a:r>
              <a:rPr lang="fr-FR" sz="1350" dirty="0">
                <a:solidFill>
                  <a:schemeClr val="dk1"/>
                </a:solidFill>
              </a:rPr>
              <a:t>Apparition depuis 1 mois de plaques rouges sur la peau sur les zones exposées. La patiente pense être « allergique au soleil ». Après interrogatoire plus poussé, vous vous rendez compte que l’apparition des plaques coïncide avec le début de la prise d’alimémazine.</a:t>
            </a:r>
          </a:p>
          <a:p>
            <a:pPr marL="742950" lvl="1" indent="-285750" algn="just">
              <a:lnSpc>
                <a:spcPct val="150000"/>
              </a:lnSpc>
              <a:buFont typeface="Wingdings" panose="05000000000000000000" pitchFamily="2" charset="2"/>
              <a:buChar char="§"/>
            </a:pPr>
            <a:r>
              <a:rPr lang="fr-FR" sz="1350" dirty="0">
                <a:solidFill>
                  <a:schemeClr val="dk1"/>
                </a:solidFill>
              </a:rPr>
              <a:t>Va mieux depuis son arrivée à l’hôpital, a peur de chuter à nouveau.</a:t>
            </a:r>
          </a:p>
          <a:p>
            <a:pPr marL="742950" lvl="1" indent="-285750" algn="just">
              <a:lnSpc>
                <a:spcPct val="150000"/>
              </a:lnSpc>
              <a:buFont typeface="Wingdings" panose="05000000000000000000" pitchFamily="2" charset="2"/>
              <a:buChar char="§"/>
            </a:pPr>
            <a:r>
              <a:rPr lang="fr-FR" sz="1350" dirty="0">
                <a:solidFill>
                  <a:schemeClr val="dk1"/>
                </a:solidFill>
              </a:rPr>
              <a:t>Pollakiurie nocturne.</a:t>
            </a:r>
          </a:p>
          <a:p>
            <a:pPr lvl="1" algn="just">
              <a:lnSpc>
                <a:spcPct val="150000"/>
              </a:lnSpc>
            </a:pPr>
            <a:endParaRPr lang="fr-FR" sz="1350" dirty="0">
              <a:solidFill>
                <a:schemeClr val="dk1"/>
              </a:solidFill>
            </a:endParaRPr>
          </a:p>
          <a:p>
            <a:r>
              <a:rPr lang="fr-FR" sz="1350" b="1" dirty="0"/>
              <a:t>Adhésion</a:t>
            </a:r>
            <a:r>
              <a:rPr lang="fr-FR" sz="1350" dirty="0"/>
              <a:t> :</a:t>
            </a:r>
          </a:p>
          <a:p>
            <a:pPr marL="742950" lvl="1" indent="-285750">
              <a:lnSpc>
                <a:spcPct val="150000"/>
              </a:lnSpc>
              <a:spcBef>
                <a:spcPts val="200"/>
              </a:spcBef>
              <a:buFont typeface="Wingdings" panose="05000000000000000000" pitchFamily="2" charset="2"/>
              <a:buChar char="§"/>
            </a:pPr>
            <a:r>
              <a:rPr lang="fr-FR" sz="1350" dirty="0"/>
              <a:t>Bonne observante, mais aimerait prendre moins de médicaments.</a:t>
            </a:r>
          </a:p>
          <a:p>
            <a:endParaRPr lang="fr-FR" sz="1350" dirty="0"/>
          </a:p>
          <a:p>
            <a:r>
              <a:rPr lang="fr-FR" sz="1350" b="1" dirty="0"/>
              <a:t>Habitudes de vie</a:t>
            </a:r>
            <a:r>
              <a:rPr lang="fr-FR" sz="1350" dirty="0"/>
              <a:t> :</a:t>
            </a:r>
          </a:p>
          <a:p>
            <a:pPr marL="742950" lvl="1" indent="-285750" algn="just">
              <a:lnSpc>
                <a:spcPct val="150000"/>
              </a:lnSpc>
              <a:buFont typeface="Wingdings" panose="05000000000000000000" pitchFamily="2" charset="2"/>
              <a:buChar char="§"/>
            </a:pPr>
            <a:r>
              <a:rPr lang="fr-FR" sz="1350" dirty="0"/>
              <a:t>4 prises alimentaires par jour (3 repas et une collation à 16h).</a:t>
            </a:r>
          </a:p>
          <a:p>
            <a:pPr marL="742950" lvl="1" indent="-285750" algn="just">
              <a:lnSpc>
                <a:spcPct val="150000"/>
              </a:lnSpc>
              <a:buFont typeface="Wingdings" panose="05000000000000000000" pitchFamily="2" charset="2"/>
              <a:buChar char="§"/>
            </a:pPr>
            <a:r>
              <a:rPr lang="fr-FR" sz="1350" dirty="0"/>
              <a:t>Boit une grande tasse de thé noir tous les soirs avant d’aller se coucher.</a:t>
            </a:r>
          </a:p>
          <a:p>
            <a:pPr marL="742950" lvl="1" indent="-285750" algn="just">
              <a:lnSpc>
                <a:spcPct val="150000"/>
              </a:lnSpc>
              <a:buFont typeface="Wingdings" panose="05000000000000000000" pitchFamily="2" charset="2"/>
              <a:buChar char="§"/>
            </a:pPr>
            <a:r>
              <a:rPr lang="fr-FR" sz="1350" dirty="0"/>
              <a:t>Marche au moins 30 min par jour avec son mari.</a:t>
            </a:r>
          </a:p>
        </p:txBody>
      </p:sp>
      <p:pic>
        <p:nvPicPr>
          <p:cNvPr id="46" name="Picture 6" descr="Icône ensoleille, soleil, temps"/>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813928" y="3117476"/>
            <a:ext cx="1098917" cy="109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977" y="313191"/>
            <a:ext cx="10000047" cy="291178"/>
          </a:xfrm>
        </p:spPr>
        <p:txBody>
          <a:bodyPr>
            <a:normAutofit/>
          </a:bodyPr>
          <a:lstStyle/>
          <a:p>
            <a:pPr algn="ctr"/>
            <a:r>
              <a:rPr lang="fr-FR" sz="1050" dirty="0"/>
              <a:t>25/06/2024 : analyse pharmaceutique de l’ordonnance sur le LAP/LAD. Des IP et un RATD (substitution oméprazole) ont déjà été réalisés le 24/06/2024.</a:t>
            </a:r>
          </a:p>
        </p:txBody>
      </p:sp>
      <p:graphicFrame>
        <p:nvGraphicFramePr>
          <p:cNvPr id="7" name="Tableau 6"/>
          <p:cNvGraphicFramePr>
            <a:graphicFrameLocks noGrp="1"/>
          </p:cNvGraphicFramePr>
          <p:nvPr>
            <p:extLst>
              <p:ext uri="{D42A27DB-BD31-4B8C-83A1-F6EECF244321}">
                <p14:modId xmlns:p14="http://schemas.microsoft.com/office/powerpoint/2010/main" val="1758936927"/>
              </p:ext>
            </p:extLst>
          </p:nvPr>
        </p:nvGraphicFramePr>
        <p:xfrm>
          <a:off x="246918" y="673721"/>
          <a:ext cx="11698170" cy="5940139"/>
        </p:xfrm>
        <a:graphic>
          <a:graphicData uri="http://schemas.openxmlformats.org/drawingml/2006/table">
            <a:tbl>
              <a:tblPr>
                <a:tableStyleId>{5C22544A-7EE6-4342-B048-85BDC9FD1C3A}</a:tableStyleId>
              </a:tblPr>
              <a:tblGrid>
                <a:gridCol w="1838976">
                  <a:extLst>
                    <a:ext uri="{9D8B030D-6E8A-4147-A177-3AD203B41FA5}">
                      <a16:colId xmlns:a16="http://schemas.microsoft.com/office/drawing/2014/main" val="3800047794"/>
                    </a:ext>
                  </a:extLst>
                </a:gridCol>
                <a:gridCol w="1838976">
                  <a:extLst>
                    <a:ext uri="{9D8B030D-6E8A-4147-A177-3AD203B41FA5}">
                      <a16:colId xmlns:a16="http://schemas.microsoft.com/office/drawing/2014/main" val="1763048199"/>
                    </a:ext>
                  </a:extLst>
                </a:gridCol>
                <a:gridCol w="598176">
                  <a:extLst>
                    <a:ext uri="{9D8B030D-6E8A-4147-A177-3AD203B41FA5}">
                      <a16:colId xmlns:a16="http://schemas.microsoft.com/office/drawing/2014/main" val="2550043815"/>
                    </a:ext>
                  </a:extLst>
                </a:gridCol>
                <a:gridCol w="965830">
                  <a:extLst>
                    <a:ext uri="{9D8B030D-6E8A-4147-A177-3AD203B41FA5}">
                      <a16:colId xmlns:a16="http://schemas.microsoft.com/office/drawing/2014/main" val="1913385955"/>
                    </a:ext>
                  </a:extLst>
                </a:gridCol>
                <a:gridCol w="851019">
                  <a:extLst>
                    <a:ext uri="{9D8B030D-6E8A-4147-A177-3AD203B41FA5}">
                      <a16:colId xmlns:a16="http://schemas.microsoft.com/office/drawing/2014/main" val="1001096259"/>
                    </a:ext>
                  </a:extLst>
                </a:gridCol>
                <a:gridCol w="851019">
                  <a:extLst>
                    <a:ext uri="{9D8B030D-6E8A-4147-A177-3AD203B41FA5}">
                      <a16:colId xmlns:a16="http://schemas.microsoft.com/office/drawing/2014/main" val="433440733"/>
                    </a:ext>
                  </a:extLst>
                </a:gridCol>
                <a:gridCol w="3112848">
                  <a:extLst>
                    <a:ext uri="{9D8B030D-6E8A-4147-A177-3AD203B41FA5}">
                      <a16:colId xmlns:a16="http://schemas.microsoft.com/office/drawing/2014/main" val="3596400090"/>
                    </a:ext>
                  </a:extLst>
                </a:gridCol>
                <a:gridCol w="820663">
                  <a:extLst>
                    <a:ext uri="{9D8B030D-6E8A-4147-A177-3AD203B41FA5}">
                      <a16:colId xmlns:a16="http://schemas.microsoft.com/office/drawing/2014/main" val="2003225755"/>
                    </a:ext>
                  </a:extLst>
                </a:gridCol>
                <a:gridCol w="820663">
                  <a:extLst>
                    <a:ext uri="{9D8B030D-6E8A-4147-A177-3AD203B41FA5}">
                      <a16:colId xmlns:a16="http://schemas.microsoft.com/office/drawing/2014/main" val="182639889"/>
                    </a:ext>
                  </a:extLst>
                </a:gridCol>
              </a:tblGrid>
              <a:tr h="243179">
                <a:tc grid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100" b="1" dirty="0">
                          <a:solidFill>
                            <a:schemeClr val="tx1"/>
                          </a:solidFill>
                          <a:effectLst/>
                        </a:rPr>
                        <a:t>PRESCRIPTION LAP/LAD</a:t>
                      </a: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endParaRPr lang="fr-FR"/>
                    </a:p>
                  </a:txBody>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gridSpan="3">
                  <a:txBody>
                    <a:bodyPr/>
                    <a:lstStyle/>
                    <a:p>
                      <a:pPr algn="ctr">
                        <a:lnSpc>
                          <a:spcPct val="107000"/>
                        </a:lnSpc>
                        <a:spcAft>
                          <a:spcPts val="0"/>
                        </a:spcAft>
                      </a:pPr>
                      <a:r>
                        <a:rPr lang="fr-FR" sz="1100" b="1" kern="1200" dirty="0">
                          <a:solidFill>
                            <a:schemeClr val="tx1"/>
                          </a:solidFill>
                          <a:effectLst/>
                          <a:latin typeface="+mn-lt"/>
                          <a:ea typeface="+mn-ea"/>
                          <a:cs typeface="+mn-cs"/>
                        </a:rPr>
                        <a:t>ANALYSE PHARMACEUTIQUE DE L’ORDONNANCE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EF8FB"/>
                    </a:solidFill>
                  </a:tcPr>
                </a:tc>
                <a:tc hMerge="1">
                  <a:txBody>
                    <a:bodyPr/>
                    <a:lstStyle/>
                    <a:p>
                      <a:pPr algn="ctr">
                        <a:lnSpc>
                          <a:spcPct val="107000"/>
                        </a:lnSpc>
                        <a:spcAft>
                          <a:spcPts val="0"/>
                        </a:spcAft>
                      </a:pPr>
                      <a:endParaRPr lang="fr-FR" sz="10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EEAF6"/>
                    </a:solidFill>
                  </a:tcPr>
                </a:tc>
                <a:tc hMerge="1">
                  <a:txBody>
                    <a:bodyPr/>
                    <a:lstStyle/>
                    <a:p>
                      <a:pPr algn="ctr">
                        <a:lnSpc>
                          <a:spcPct val="107000"/>
                        </a:lnSpc>
                        <a:spcAft>
                          <a:spcPts val="0"/>
                        </a:spcAft>
                      </a:pPr>
                      <a:endParaRPr lang="fr-FR" sz="1100" b="1" kern="1200" dirty="0">
                        <a:solidFill>
                          <a:schemeClr val="dk1"/>
                        </a:solidFill>
                        <a:effectLst/>
                        <a:latin typeface="+mn-lt"/>
                        <a:ea typeface="+mn-ea"/>
                        <a:cs typeface="+mn-cs"/>
                      </a:endParaRPr>
                    </a:p>
                  </a:txBody>
                  <a:tcPr marL="68580" marR="68580" marT="0" marB="0" anchor="ctr">
                    <a:solidFill>
                      <a:srgbClr val="DEEAF6"/>
                    </a:solidFill>
                  </a:tcPr>
                </a:tc>
                <a:extLst>
                  <a:ext uri="{0D108BD9-81ED-4DB2-BD59-A6C34878D82A}">
                    <a16:rowId xmlns:a16="http://schemas.microsoft.com/office/drawing/2014/main" val="1373202645"/>
                  </a:ext>
                </a:extLst>
              </a:tr>
              <a:tr h="292160">
                <a:tc>
                  <a:txBody>
                    <a:bodyPr/>
                    <a:lstStyle/>
                    <a:p>
                      <a:pPr algn="ctr">
                        <a:lnSpc>
                          <a:spcPct val="100000"/>
                        </a:lnSpc>
                        <a:spcAft>
                          <a:spcPts val="0"/>
                        </a:spcAft>
                      </a:pPr>
                      <a:r>
                        <a:rPr lang="fr-FR" sz="900" b="1" dirty="0">
                          <a:solidFill>
                            <a:schemeClr val="tx1"/>
                          </a:solidFill>
                          <a:effectLst/>
                        </a:rPr>
                        <a:t>Libellé</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Posologie</a:t>
                      </a:r>
                      <a:endParaRPr lang="fr-FR"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dirty="0">
                          <a:solidFill>
                            <a:schemeClr val="tx1"/>
                          </a:solidFill>
                          <a:effectLst/>
                        </a:rPr>
                        <a:t>Statut</a:t>
                      </a:r>
                      <a:endParaRPr lang="fr-FR" sz="9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dirty="0">
                          <a:solidFill>
                            <a:schemeClr val="tx1"/>
                          </a:solidFill>
                          <a:effectLst/>
                        </a:rPr>
                        <a:t>Prescripteur</a:t>
                      </a:r>
                      <a:endParaRPr lang="fr-FR" sz="900" b="1" dirty="0">
                        <a:solidFill>
                          <a:schemeClr val="tx1"/>
                        </a:solidFill>
                      </a:endParaRP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dirty="0">
                          <a:solidFill>
                            <a:schemeClr val="tx1"/>
                          </a:solidFill>
                          <a:effectLst/>
                          <a:latin typeface="+mn-lt"/>
                          <a:ea typeface="+mn-ea"/>
                          <a:cs typeface="+mn-cs"/>
                        </a:rPr>
                        <a:t>Date début</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dirty="0">
                          <a:solidFill>
                            <a:schemeClr val="tx1"/>
                          </a:solidFill>
                          <a:effectLst/>
                          <a:latin typeface="+mn-lt"/>
                          <a:ea typeface="+mn-ea"/>
                          <a:cs typeface="+mn-cs"/>
                        </a:rPr>
                        <a:t>Date fin</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Interventions pharmaceutiques</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pPr>
                      <a:r>
                        <a:rPr lang="fr-FR" sz="900" b="1" kern="1200" baseline="0" dirty="0">
                          <a:solidFill>
                            <a:schemeClr val="tx1"/>
                          </a:solidFill>
                          <a:effectLst/>
                          <a:latin typeface="+mn-lt"/>
                          <a:ea typeface="+mn-ea"/>
                          <a:cs typeface="+mn-cs"/>
                        </a:rPr>
                        <a:t>Vu par le pharmacien</a:t>
                      </a:r>
                    </a:p>
                  </a:txBody>
                  <a:tcPr marL="68580" marR="68580" marT="0" marB="0" anchor="ctr">
                    <a:lnB w="12700" cap="flat" cmpd="sng" algn="ctr">
                      <a:solidFill>
                        <a:schemeClr val="tx1"/>
                      </a:solidFill>
                      <a:prstDash val="solid"/>
                      <a:round/>
                      <a:headEnd type="none" w="med" len="med"/>
                      <a:tailEnd type="none" w="med" len="med"/>
                    </a:lnB>
                    <a:solidFill>
                      <a:srgbClr val="EEF8FB"/>
                    </a:solidFill>
                  </a:tcPr>
                </a:tc>
                <a:tc>
                  <a:txBody>
                    <a:bodyPr/>
                    <a:lstStyle/>
                    <a:p>
                      <a:pPr algn="ctr">
                        <a:lnSpc>
                          <a:spcPct val="100000"/>
                        </a:lnSpc>
                        <a:spcAft>
                          <a:spcPts val="0"/>
                        </a:spcAft>
                      </a:pPr>
                      <a:r>
                        <a:rPr lang="fr-FR" sz="900" b="1" kern="1200" baseline="0" dirty="0">
                          <a:solidFill>
                            <a:schemeClr val="tx1"/>
                          </a:solidFill>
                          <a:effectLst/>
                          <a:latin typeface="+mn-lt"/>
                          <a:ea typeface="+mn-ea"/>
                          <a:cs typeface="+mn-cs"/>
                        </a:rPr>
                        <a:t>Délivrance</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F8FB"/>
                    </a:solidFill>
                  </a:tcPr>
                </a:tc>
                <a:extLst>
                  <a:ext uri="{0D108BD9-81ED-4DB2-BD59-A6C34878D82A}">
                    <a16:rowId xmlns:a16="http://schemas.microsoft.com/office/drawing/2014/main" val="103205482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Metformine, 500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1</a:t>
                      </a: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1h15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latin typeface="Arial Rounded MT Bold" panose="020F0704030504030204" pitchFamily="34" charset="0"/>
                          <a:ea typeface="+mn-ea"/>
                          <a:cs typeface="Arial" panose="020B0604020202020204" pitchFamily="34" charset="0"/>
                        </a:rPr>
                        <a:t>Pour CKD = 44 mL/min, </a:t>
                      </a:r>
                      <a:r>
                        <a:rPr lang="fr-FR" sz="800" kern="1200" baseline="0" dirty="0">
                          <a:solidFill>
                            <a:schemeClr val="tx1"/>
                          </a:solidFill>
                          <a:latin typeface="Arial Rounded MT Bold" panose="020F0704030504030204" pitchFamily="34" charset="0"/>
                          <a:ea typeface="+mn-ea"/>
                          <a:cs typeface="Arial" panose="020B0604020202020204" pitchFamily="34" charset="0"/>
                          <a:hlinkClick r:id="rId2"/>
                        </a:rPr>
                        <a:t>GPR</a:t>
                      </a:r>
                      <a:r>
                        <a:rPr lang="fr-FR" sz="800" kern="1200" baseline="0" dirty="0">
                          <a:solidFill>
                            <a:schemeClr val="tx1"/>
                          </a:solidFill>
                          <a:latin typeface="Arial Rounded MT Bold" panose="020F0704030504030204" pitchFamily="34" charset="0"/>
                          <a:ea typeface="+mn-ea"/>
                          <a:cs typeface="Arial" panose="020B0604020202020204" pitchFamily="34" charset="0"/>
                        </a:rPr>
                        <a:t> : posologie maximale : 1000 mg/j en 2 ou 3 prises</a:t>
                      </a:r>
                      <a:endParaRPr lang="fr-FR" sz="800" kern="1200" dirty="0">
                        <a:solidFill>
                          <a:schemeClr val="tx1"/>
                        </a:solidFill>
                        <a:latin typeface="Arial Rounded MT Bold" panose="020F07040305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814403"/>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Rosuvastatine/ézétimibe, 20 mg/10mg,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soir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p>
                      <a:pPr algn="ctr">
                        <a:lnSpc>
                          <a:spcPct val="107000"/>
                        </a:lnSpc>
                        <a:spcAft>
                          <a:spcPts val="0"/>
                        </a:spcAft>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61176946"/>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Aténolol, 100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2389610"/>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Chlorure de potassium (DIFFU-K®), 600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Arrêté</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À 13h10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478742789"/>
                  </a:ext>
                </a:extLst>
              </a:tr>
              <a:tr h="364659">
                <a:tc>
                  <a:txBody>
                    <a:bodyPr/>
                    <a:lstStyle/>
                    <a:p>
                      <a:pPr marL="0" algn="l" defTabSz="914400" rtl="0" eaLnBrk="1" latinLnBrk="0" hangingPunct="1">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Périndopril arginine, 2,5 mg, Cp</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9615376"/>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Apixaban (ELIQUIS®),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2 fois par jour, le matin et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13h15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14964322"/>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Trimébutine, 200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3 fois par jour, si besoin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034599"/>
                  </a:ext>
                </a:extLst>
              </a:tr>
              <a:tr h="729318">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Oméprazole, 20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le matin</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Dr. A.</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BIOTIQUE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Le 24/06/2024</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À 16h00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Oméprazole hors livret, équivalence prescrite le temps de l’hospitalisation : pantoprazole 40 mg 1-0-0-0,</a:t>
                      </a:r>
                      <a:endParaRPr lang="fr-FR" sz="800" b="0" kern="1200" dirty="0">
                        <a:solidFill>
                          <a:schemeClr val="tx1"/>
                        </a:solidFill>
                        <a:effectLst/>
                        <a:latin typeface="Arial Rounded MT Bold" panose="020F0704030504030204" pitchFamily="34" charset="0"/>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800" b="0" kern="1200" dirty="0">
                          <a:solidFill>
                            <a:schemeClr val="tx1"/>
                          </a:solidFill>
                          <a:effectLst/>
                          <a:latin typeface="Arial Rounded MT Bold" panose="020F0704030504030204" pitchFamily="34" charset="0"/>
                          <a:ea typeface="+mn-ea"/>
                          <a:cs typeface="Arial" panose="020B0604020202020204" pitchFamily="34" charset="0"/>
                        </a:rPr>
                        <a:t>Indication</a:t>
                      </a:r>
                      <a:r>
                        <a:rPr lang="fr-FR" sz="800" b="0" kern="1200" baseline="0" dirty="0">
                          <a:solidFill>
                            <a:schemeClr val="tx1"/>
                          </a:solidFill>
                          <a:effectLst/>
                          <a:latin typeface="Arial Rounded MT Bold" panose="020F0704030504030204" pitchFamily="34" charset="0"/>
                          <a:ea typeface="+mn-ea"/>
                          <a:cs typeface="Arial" panose="020B0604020202020204" pitchFamily="34" charset="0"/>
                        </a:rPr>
                        <a:t> non retrouvée, si durée de prescription &gt; 8 semaines, décroissance progressive puis arrêt conseillés.</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017345694"/>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Amitriptyline, 25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b="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 miansérine</a:t>
                      </a:r>
                      <a:endParaRPr lang="fr-FR" sz="800" b="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1869278630"/>
                  </a:ext>
                </a:extLst>
              </a:tr>
              <a:tr h="364659">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Solifénacine,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a:t>
                      </a:r>
                      <a:r>
                        <a:rPr lang="fr-FR" sz="8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orale, </a:t>
                      </a: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fois par jour, le soir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8000"/>
                          </a:solidFill>
                          <a:effectLst/>
                          <a:latin typeface="Arial Rounded MT Bold" panose="020F0704030504030204" pitchFamily="34" charset="0"/>
                          <a:ea typeface="Calibri" panose="020F0502020204030204" pitchFamily="34" charset="0"/>
                          <a:cs typeface="Arial Narrow" panose="020B0606020202030204" pitchFamily="34" charset="0"/>
                        </a:rPr>
                        <a:t>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760792229"/>
                  </a:ext>
                </a:extLst>
              </a:tr>
              <a:tr h="437656">
                <a:tc>
                  <a:txBody>
                    <a:bodyPr/>
                    <a:lstStyle/>
                    <a:p>
                      <a:pPr algn="l">
                        <a:lnSpc>
                          <a:spcPct val="107000"/>
                        </a:lnSpc>
                        <a:spcAft>
                          <a:spcPts val="0"/>
                        </a:spcAft>
                      </a:pPr>
                      <a:r>
                        <a:rPr lang="fr-FR" sz="800" b="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Alimémazine, 5 mg, Cp</a:t>
                      </a:r>
                      <a:endParaRPr lang="fr-FR" sz="8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l">
                        <a:lnSpc>
                          <a:spcPct val="107000"/>
                        </a:lnSpc>
                        <a:spcAft>
                          <a:spcPts val="0"/>
                        </a:spcAft>
                      </a:pPr>
                      <a:r>
                        <a:rPr lang="fr-FR" sz="8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1 Cp, par voie orale, 1 fois par jour, au coucher</a:t>
                      </a:r>
                      <a:endParaRPr lang="fr-FR" sz="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T. OXINE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11h15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just">
                        <a:lnSpc>
                          <a:spcPct val="107000"/>
                        </a:lnSpc>
                        <a:spcAft>
                          <a:spcPts val="0"/>
                        </a:spcAft>
                      </a:pPr>
                      <a:r>
                        <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Inapproprié</a:t>
                      </a:r>
                      <a:r>
                        <a:rPr lang="fr-FR" sz="800" kern="1200" baseline="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rPr>
                        <a:t> chez le sujet âgé, patiente confuse. Alternative proposée benzodiazépine ½ vie courte  (alprazolam)</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algn="ctr"/>
                      <a:r>
                        <a:rPr kumimoji="0" lang="fr-FR" sz="800" b="0" i="0" u="none" strike="noStrike" kern="1200" cap="none" spc="0" normalizeH="0" baseline="0" noProof="0" dirty="0">
                          <a:ln>
                            <a:noFill/>
                          </a:ln>
                          <a:solidFill>
                            <a:schemeClr val="tx1"/>
                          </a:solidFill>
                          <a:effectLst/>
                          <a:uLnTx/>
                          <a:uFillTx/>
                          <a:latin typeface="Arial Rounded MT Bold" panose="020F0704030504030204" pitchFamily="34" charset="0"/>
                          <a:ea typeface="Calibri" panose="020F0502020204030204" pitchFamily="34" charset="0"/>
                          <a:cs typeface="Arial Narrow" panose="020B0606020202030204" pitchFamily="34" charset="0"/>
                        </a:rPr>
                        <a:t>Validé</a:t>
                      </a:r>
                      <a:endParaRPr lang="fr-FR" sz="800" dirty="0">
                        <a:solidFill>
                          <a:schemeClr val="tx1"/>
                        </a:solidFill>
                        <a:latin typeface="Arial Rounded MT Bold" panose="020F07040305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B7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FF0000"/>
                          </a:solidFill>
                          <a:effectLst/>
                          <a:latin typeface="Arial Rounded MT Bold" panose="020F0704030504030204" pitchFamily="34" charset="0"/>
                          <a:ea typeface="Calibri" panose="020F0502020204030204" pitchFamily="34" charset="0"/>
                          <a:cs typeface="Arial Narrow" panose="020B0606020202030204" pitchFamily="34" charset="0"/>
                        </a:rPr>
                        <a:t>Non autorisée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B76"/>
                    </a:solidFill>
                  </a:tcPr>
                </a:tc>
                <a:extLst>
                  <a:ext uri="{0D108BD9-81ED-4DB2-BD59-A6C34878D82A}">
                    <a16:rowId xmlns:a16="http://schemas.microsoft.com/office/drawing/2014/main" val="974063476"/>
                  </a:ext>
                </a:extLst>
              </a:tr>
              <a:tr h="437656">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Paracétamol, 500 mg, gélule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l">
                        <a:lnSpc>
                          <a:spcPct val="107000"/>
                        </a:lnSpc>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1 gélule, par voie orale toutes les 8 heures, si douleurs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25/06/2024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8h00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endPar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r>
                        <a:rPr kumimoji="0" lang="fr-FR" sz="800" b="0" i="0" u="none" strike="noStrike" kern="1200" cap="none" spc="0" normalizeH="0" baseline="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valider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attente</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2434746804"/>
                  </a:ext>
                </a:extLst>
              </a:tr>
              <a:tr h="518239">
                <a:tc gridSpan="2">
                  <a:txBody>
                    <a:bodyPr/>
                    <a:lstStyle/>
                    <a:p>
                      <a:pPr algn="l">
                        <a:lnSpc>
                          <a:spcPct val="107000"/>
                        </a:lnSpc>
                        <a:spcAft>
                          <a:spcPts val="0"/>
                        </a:spcAft>
                      </a:pPr>
                      <a:r>
                        <a:rPr lang="fr-FR" sz="800" b="0" u="sng"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Commentaires</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Stimuler la boisson ++. Holter tensionnel sur 24 heures.</a:t>
                      </a:r>
                    </a:p>
                    <a:p>
                      <a:pPr marL="86400" algn="just">
                        <a:lnSpc>
                          <a:spcPct val="107000"/>
                        </a:lnSpc>
                        <a:spcBef>
                          <a:spcPts val="0"/>
                        </a:spcBef>
                        <a:spcAft>
                          <a:spcPts val="0"/>
                        </a:spcAft>
                      </a:pP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Biologie : bilan lipidique (AEL) et HbA1</a:t>
                      </a:r>
                      <a:r>
                        <a:rPr lang="fr-FR" sz="800" b="0" kern="1200" baseline="-250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C</a:t>
                      </a:r>
                      <a:r>
                        <a:rPr lang="fr-FR" sz="800" b="0" kern="1200" baseline="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 le 25/06/2024 matin svp (PG).</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l">
                        <a:lnSpc>
                          <a:spcPct val="107000"/>
                        </a:lnSpc>
                        <a:spcAft>
                          <a:spcPts val="0"/>
                        </a:spcAft>
                      </a:pPr>
                      <a:endParaRPr lang="fr-FR" sz="1050" b="0" kern="1200" baseline="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algn="ctr">
                        <a:lnSpc>
                          <a:spcPct val="107000"/>
                        </a:lnSpc>
                        <a:spcAft>
                          <a:spcPts val="0"/>
                        </a:spcAft>
                      </a:pPr>
                      <a:r>
                        <a:rPr lang="fr-FR" sz="800" kern="1200" dirty="0">
                          <a:solidFill>
                            <a:srgbClr val="0000FF"/>
                          </a:solidFill>
                          <a:effectLst/>
                          <a:latin typeface="Arial Rounded MT Bold" panose="020F0704030504030204" pitchFamily="34" charset="0"/>
                          <a:ea typeface="Calibri" panose="020F0502020204030204" pitchFamily="34" charset="0"/>
                          <a:cs typeface="Arial Narrow" panose="020B0606020202030204" pitchFamily="34" charset="0"/>
                        </a:rPr>
                        <a:t>En cours</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Dr. P. GABALINE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Le 24/06/2024</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Arial Narrow" panose="020B0606020202030204" pitchFamily="34" charset="0"/>
                        </a:rPr>
                        <a:t>À 18h05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rgbClr val="0000FF"/>
                          </a:solidFill>
                          <a:latin typeface="Arial Rounded MT Bold" panose="020F0704030504030204" pitchFamily="34" charset="0"/>
                          <a:ea typeface="+mn-ea"/>
                          <a:cs typeface="Arial" panose="020B0604020202020204" pitchFamily="34" charset="0"/>
                        </a:rPr>
                        <a:t>Le 25/06/2024</a:t>
                      </a:r>
                      <a:r>
                        <a:rPr lang="fr-FR" sz="800" kern="1200" baseline="0" dirty="0">
                          <a:solidFill>
                            <a:srgbClr val="0000FF"/>
                          </a:solidFill>
                          <a:latin typeface="Arial Rounded MT Bold" panose="020F0704030504030204" pitchFamily="34" charset="0"/>
                          <a:ea typeface="+mn-ea"/>
                          <a:cs typeface="Arial" panose="020B060402020202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baseline="0" dirty="0">
                          <a:solidFill>
                            <a:srgbClr val="0000FF"/>
                          </a:solidFill>
                          <a:latin typeface="Arial Rounded MT Bold" panose="020F0704030504030204" pitchFamily="34" charset="0"/>
                          <a:ea typeface="+mn-ea"/>
                          <a:cs typeface="Arial" panose="020B0604020202020204" pitchFamily="34" charset="0"/>
                        </a:rPr>
                        <a:t>À 18h05</a:t>
                      </a:r>
                      <a:endParaRPr lang="fr-FR" sz="800" kern="1200" dirty="0">
                        <a:solidFill>
                          <a:srgbClr val="0000FF"/>
                        </a:solidFill>
                        <a:latin typeface="Arial Rounded MT Bold" panose="020F0704030504030204" pitchFamily="34" charset="0"/>
                        <a:ea typeface="+mn-ea"/>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a:solidFill>
                            <a:schemeClr val="tx1"/>
                          </a:solidFill>
                          <a:latin typeface="Arial Rounded MT Bold" panose="020F0704030504030204" pitchFamily="34" charset="0"/>
                          <a:ea typeface="+mn-ea"/>
                          <a:cs typeface="Arial" panose="020B0604020202020204" pitchFamily="34" charset="0"/>
                        </a:rPr>
                        <a:t>–</a:t>
                      </a:r>
                      <a:endParaRPr lang="fr-FR" sz="800" kern="1200" dirty="0">
                        <a:solidFill>
                          <a:schemeClr val="tx1"/>
                        </a:solidFill>
                        <a:effectLst/>
                        <a:latin typeface="Arial Rounded MT Bold" panose="020F0704030504030204" pitchFamily="34" charset="0"/>
                        <a:ea typeface="Calibri" panose="020F0502020204030204" pitchFamily="34" charset="0"/>
                        <a:cs typeface="Arial Narrow" panose="020B0606020202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algn="ctr"/>
                      <a:endParaRPr kumimoji="0" lang="fr-FR" sz="1050" b="0" i="0" u="none" strike="noStrike" kern="1200" cap="none" spc="0" normalizeH="0" baseline="0" dirty="0">
                        <a:ln>
                          <a:noFill/>
                        </a:ln>
                        <a:solidFill>
                          <a:srgbClr val="0000FF"/>
                        </a:solidFill>
                        <a:effectLst/>
                        <a:uLnTx/>
                        <a:uFillTx/>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FR" sz="1050" kern="1200" dirty="0">
                        <a:solidFill>
                          <a:srgbClr val="0000FF"/>
                        </a:solidFill>
                        <a:effectLst/>
                        <a:latin typeface="Arial Narrow" panose="020B0606020202030204" pitchFamily="34" charset="0"/>
                        <a:ea typeface="Calibri" panose="020F0502020204030204" pitchFamily="34" charset="0"/>
                        <a:cs typeface="Arial Narrow" panose="020B0606020202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BF4"/>
                    </a:solidFill>
                  </a:tcPr>
                </a:tc>
                <a:extLst>
                  <a:ext uri="{0D108BD9-81ED-4DB2-BD59-A6C34878D82A}">
                    <a16:rowId xmlns:a16="http://schemas.microsoft.com/office/drawing/2014/main" val="3920888095"/>
                  </a:ext>
                </a:extLst>
              </a:tr>
            </a:tbl>
          </a:graphicData>
        </a:graphic>
      </p:graphicFrame>
      <p:sp>
        <p:nvSpPr>
          <p:cNvPr id="8" name="Bouton d'action : Retour 7">
            <a:hlinkClick r:id="rId3" action="ppaction://hlinksldjump" highlightClick="1"/>
          </p:cNvPr>
          <p:cNvSpPr/>
          <p:nvPr/>
        </p:nvSpPr>
        <p:spPr>
          <a:xfrm>
            <a:off x="11619438" y="6322255"/>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18" y="308728"/>
            <a:ext cx="765136" cy="300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2018367438"/>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50252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79" y="6295759"/>
            <a:ext cx="1185647" cy="465037"/>
          </a:xfrm>
          <a:prstGeom prst="rect">
            <a:avLst/>
          </a:prstGeom>
          <a:noFill/>
          <a:extLst>
            <a:ext uri="{909E8E84-426E-40DD-AFC4-6F175D3DCCD1}">
              <a14:hiddenFill xmlns:a14="http://schemas.microsoft.com/office/drawing/2010/main">
                <a:solidFill>
                  <a:srgbClr val="FFFFFF"/>
                </a:solidFill>
              </a14:hiddenFill>
            </a:ext>
          </a:extLst>
        </p:spPr>
      </p:pic>
      <p:sp>
        <p:nvSpPr>
          <p:cNvPr id="8" name="Bouton d'action : Retour 7">
            <a:hlinkClick r:id="rId3" action="ppaction://hlinksldjump" highlightClick="1"/>
          </p:cNvPr>
          <p:cNvSpPr/>
          <p:nvPr/>
        </p:nvSpPr>
        <p:spPr>
          <a:xfrm>
            <a:off x="11453932" y="631973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26253" y="827594"/>
            <a:ext cx="11539494" cy="307777"/>
          </a:xfrm>
          <a:prstGeom prst="rect">
            <a:avLst/>
          </a:prstGeom>
          <a:solidFill>
            <a:srgbClr val="EEF8FB"/>
          </a:solidFill>
        </p:spPr>
        <p:txBody>
          <a:bodyPr wrap="square" rtlCol="0">
            <a:spAutoFit/>
          </a:bodyPr>
          <a:lstStyle/>
          <a:p>
            <a:r>
              <a:rPr lang="fr-FR" sz="1400" dirty="0"/>
              <a:t>Voici le bilan biologique du 25/06/2024 réalisé dans le service de gériatrie. </a:t>
            </a:r>
          </a:p>
        </p:txBody>
      </p:sp>
      <p:graphicFrame>
        <p:nvGraphicFramePr>
          <p:cNvPr id="10" name="Tableau 9"/>
          <p:cNvGraphicFramePr>
            <a:graphicFrameLocks noGrp="1"/>
          </p:cNvGraphicFramePr>
          <p:nvPr>
            <p:extLst>
              <p:ext uri="{D42A27DB-BD31-4B8C-83A1-F6EECF244321}">
                <p14:modId xmlns:p14="http://schemas.microsoft.com/office/powerpoint/2010/main" val="2457021905"/>
              </p:ext>
            </p:extLst>
          </p:nvPr>
        </p:nvGraphicFramePr>
        <p:xfrm>
          <a:off x="1920120" y="1719125"/>
          <a:ext cx="8351760" cy="3992880"/>
        </p:xfrm>
        <a:graphic>
          <a:graphicData uri="http://schemas.openxmlformats.org/drawingml/2006/table">
            <a:tbl>
              <a:tblPr firstRow="1" bandRow="1">
                <a:tableStyleId>{6E25E649-3F16-4E02-A733-19D2CDBF48F0}</a:tableStyleId>
              </a:tblPr>
              <a:tblGrid>
                <a:gridCol w="2783920">
                  <a:extLst>
                    <a:ext uri="{9D8B030D-6E8A-4147-A177-3AD203B41FA5}">
                      <a16:colId xmlns:a16="http://schemas.microsoft.com/office/drawing/2014/main" val="2182418024"/>
                    </a:ext>
                  </a:extLst>
                </a:gridCol>
                <a:gridCol w="2783920">
                  <a:extLst>
                    <a:ext uri="{9D8B030D-6E8A-4147-A177-3AD203B41FA5}">
                      <a16:colId xmlns:a16="http://schemas.microsoft.com/office/drawing/2014/main" val="705053102"/>
                    </a:ext>
                  </a:extLst>
                </a:gridCol>
                <a:gridCol w="2783920">
                  <a:extLst>
                    <a:ext uri="{9D8B030D-6E8A-4147-A177-3AD203B41FA5}">
                      <a16:colId xmlns:a16="http://schemas.microsoft.com/office/drawing/2014/main" val="3111887039"/>
                    </a:ext>
                  </a:extLst>
                </a:gridCol>
              </a:tblGrid>
              <a:tr h="339027">
                <a:tc>
                  <a:txBody>
                    <a:bodyPr/>
                    <a:lstStyle/>
                    <a:p>
                      <a:pPr algn="ctr"/>
                      <a:r>
                        <a:rPr lang="fr-FR" sz="1800" dirty="0"/>
                        <a:t>PARAMÈTRE</a:t>
                      </a:r>
                    </a:p>
                  </a:txBody>
                  <a:tcPr anchor="ctr">
                    <a:solidFill>
                      <a:schemeClr val="accent1">
                        <a:lumMod val="75000"/>
                      </a:schemeClr>
                    </a:solidFill>
                  </a:tcPr>
                </a:tc>
                <a:tc>
                  <a:txBody>
                    <a:bodyPr/>
                    <a:lstStyle/>
                    <a:p>
                      <a:pPr algn="ctr"/>
                      <a:r>
                        <a:rPr lang="fr-FR" sz="1800" dirty="0"/>
                        <a:t>RÉSULTAT</a:t>
                      </a:r>
                    </a:p>
                  </a:txBody>
                  <a:tcPr anchor="ctr">
                    <a:solidFill>
                      <a:schemeClr val="accent1">
                        <a:lumMod val="75000"/>
                      </a:schemeClr>
                    </a:solidFill>
                  </a:tcPr>
                </a:tc>
                <a:tc>
                  <a:txBody>
                    <a:bodyPr/>
                    <a:lstStyle/>
                    <a:p>
                      <a:pPr algn="ctr"/>
                      <a:r>
                        <a:rPr lang="fr-FR" sz="1800" dirty="0"/>
                        <a:t>VALEUR DE RÉFÉRENCE</a:t>
                      </a:r>
                    </a:p>
                  </a:txBody>
                  <a:tcPr anchor="ctr">
                    <a:solidFill>
                      <a:schemeClr val="accent1">
                        <a:lumMod val="75000"/>
                      </a:schemeClr>
                    </a:solidFill>
                  </a:tcPr>
                </a:tc>
                <a:extLst>
                  <a:ext uri="{0D108BD9-81ED-4DB2-BD59-A6C34878D82A}">
                    <a16:rowId xmlns:a16="http://schemas.microsoft.com/office/drawing/2014/main" val="1830932103"/>
                  </a:ext>
                </a:extLst>
              </a:tr>
              <a:tr h="323047">
                <a:tc>
                  <a:txBody>
                    <a:bodyPr/>
                    <a:lstStyle/>
                    <a:p>
                      <a:pPr algn="l"/>
                      <a:r>
                        <a:rPr lang="fr-FR" sz="1600" dirty="0">
                          <a:latin typeface="Arial Narrow" panose="020B0606020202030204" pitchFamily="34" charset="0"/>
                        </a:rPr>
                        <a:t>Glycémie à</a:t>
                      </a:r>
                      <a:r>
                        <a:rPr lang="fr-FR" sz="1600" baseline="0" dirty="0">
                          <a:latin typeface="Arial Narrow" panose="020B0606020202030204" pitchFamily="34" charset="0"/>
                        </a:rPr>
                        <a:t> jeun</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4,2 mmol/L</a:t>
                      </a:r>
                    </a:p>
                  </a:txBody>
                  <a:tcPr anchor="ctr"/>
                </a:tc>
                <a:tc>
                  <a:txBody>
                    <a:bodyPr/>
                    <a:lstStyle/>
                    <a:p>
                      <a:pPr algn="ctr"/>
                      <a:r>
                        <a:rPr lang="fr-FR" sz="1600" dirty="0">
                          <a:latin typeface="Arial Narrow" panose="020B0606020202030204" pitchFamily="34" charset="0"/>
                        </a:rPr>
                        <a:t>3,9-5,5 mmol/L</a:t>
                      </a:r>
                    </a:p>
                  </a:txBody>
                  <a:tcPr anchor="ctr"/>
                </a:tc>
                <a:extLst>
                  <a:ext uri="{0D108BD9-81ED-4DB2-BD59-A6C34878D82A}">
                    <a16:rowId xmlns:a16="http://schemas.microsoft.com/office/drawing/2014/main" val="3390992933"/>
                  </a:ext>
                </a:extLst>
              </a:tr>
              <a:tr h="323047">
                <a:tc>
                  <a:txBody>
                    <a:bodyPr/>
                    <a:lstStyle/>
                    <a:p>
                      <a:pPr algn="l"/>
                      <a:r>
                        <a:rPr lang="fr-FR" sz="1600" dirty="0">
                          <a:latin typeface="Arial Narrow" panose="020B0606020202030204" pitchFamily="34" charset="0"/>
                        </a:rPr>
                        <a:t>HbA1</a:t>
                      </a:r>
                      <a:r>
                        <a:rPr lang="fr-FR" sz="1600" baseline="-25000" dirty="0">
                          <a:latin typeface="Arial Narrow" panose="020B0606020202030204" pitchFamily="34" charset="0"/>
                        </a:rPr>
                        <a:t>C</a:t>
                      </a:r>
                    </a:p>
                  </a:txBody>
                  <a:tcPr anchor="ctr"/>
                </a:tc>
                <a:tc>
                  <a:txBody>
                    <a:bodyPr/>
                    <a:lstStyle/>
                    <a:p>
                      <a:pPr algn="ctr"/>
                      <a:r>
                        <a:rPr lang="fr-FR" sz="1600" dirty="0">
                          <a:latin typeface="Arial Narrow" panose="020B0606020202030204" pitchFamily="34" charset="0"/>
                        </a:rPr>
                        <a:t>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546450580"/>
                  </a:ext>
                </a:extLst>
              </a:tr>
              <a:tr h="323047">
                <a:tc gridSpan="3">
                  <a:txBody>
                    <a:bodyPr/>
                    <a:lstStyle/>
                    <a:p>
                      <a:pPr algn="l"/>
                      <a:r>
                        <a:rPr lang="fr-FR" sz="1600" b="0" u="sng" dirty="0">
                          <a:latin typeface="Arial Narrow" panose="020B0606020202030204" pitchFamily="34" charset="0"/>
                        </a:rPr>
                        <a:t>Bilan lipidique</a:t>
                      </a:r>
                    </a:p>
                  </a:txBody>
                  <a:tcPr anchor="ctr"/>
                </a:tc>
                <a:tc hMerge="1">
                  <a:txBody>
                    <a:bodyPr/>
                    <a:lstStyle/>
                    <a:p>
                      <a:pPr algn="ctr"/>
                      <a:endParaRPr lang="fr-FR" sz="1000" dirty="0">
                        <a:latin typeface="Arial Narrow" panose="020B0606020202030204" pitchFamily="34" charset="0"/>
                      </a:endParaRPr>
                    </a:p>
                  </a:txBody>
                  <a:tcPr anchor="ctr"/>
                </a:tc>
                <a:tc hMerge="1">
                  <a:txBody>
                    <a:bodyPr/>
                    <a:lstStyle/>
                    <a:p>
                      <a:pPr algn="ctr"/>
                      <a:endParaRPr lang="fr-FR" sz="1000" dirty="0">
                        <a:latin typeface="Arial Narrow" panose="020B0606020202030204" pitchFamily="34" charset="0"/>
                      </a:endParaRPr>
                    </a:p>
                  </a:txBody>
                  <a:tcPr anchor="ctr"/>
                </a:tc>
                <a:extLst>
                  <a:ext uri="{0D108BD9-81ED-4DB2-BD59-A6C34878D82A}">
                    <a16:rowId xmlns:a16="http://schemas.microsoft.com/office/drawing/2014/main" val="1495813546"/>
                  </a:ext>
                </a:extLst>
              </a:tr>
              <a:tr h="323047">
                <a:tc>
                  <a:txBody>
                    <a:bodyPr/>
                    <a:lstStyle/>
                    <a:p>
                      <a:pPr marL="172800" algn="l"/>
                      <a:r>
                        <a:rPr lang="fr-FR" sz="1600" dirty="0">
                          <a:latin typeface="Arial Narrow" panose="020B0606020202030204" pitchFamily="34" charset="0"/>
                        </a:rPr>
                        <a:t>Aspect</a:t>
                      </a:r>
                    </a:p>
                  </a:txBody>
                  <a:tcPr anchor="ctr"/>
                </a:tc>
                <a:tc>
                  <a:txBody>
                    <a:bodyPr/>
                    <a:lstStyle/>
                    <a:p>
                      <a:pPr algn="ctr"/>
                      <a:r>
                        <a:rPr lang="fr-FR" sz="1600" dirty="0">
                          <a:latin typeface="Arial Narrow" panose="020B0606020202030204" pitchFamily="34" charset="0"/>
                        </a:rPr>
                        <a:t>Limpide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100150769"/>
                  </a:ext>
                </a:extLst>
              </a:tr>
              <a:tr h="323047">
                <a:tc>
                  <a:txBody>
                    <a:bodyPr/>
                    <a:lstStyle/>
                    <a:p>
                      <a:pPr marL="172800" algn="l"/>
                      <a:r>
                        <a:rPr lang="fr-FR" sz="1600" dirty="0">
                          <a:latin typeface="Arial Narrow" panose="020B0606020202030204" pitchFamily="34" charset="0"/>
                        </a:rPr>
                        <a:t>Triglycérides</a:t>
                      </a:r>
                    </a:p>
                  </a:txBody>
                  <a:tcPr anchor="ctr"/>
                </a:tc>
                <a:tc>
                  <a:txBody>
                    <a:bodyPr/>
                    <a:lstStyle/>
                    <a:p>
                      <a:pPr algn="ctr"/>
                      <a:r>
                        <a:rPr lang="fr-FR" sz="1600" dirty="0">
                          <a:latin typeface="Arial Narrow" panose="020B0606020202030204" pitchFamily="34" charset="0"/>
                        </a:rPr>
                        <a:t>0,53 g/L</a:t>
                      </a:r>
                    </a:p>
                  </a:txBody>
                  <a:tcPr anchor="ctr"/>
                </a:tc>
                <a:tc>
                  <a:txBody>
                    <a:bodyPr/>
                    <a:lstStyle/>
                    <a:p>
                      <a:pPr algn="ctr"/>
                      <a:r>
                        <a:rPr lang="fr-FR" sz="1600" dirty="0">
                          <a:latin typeface="Arial Narrow" panose="020B0606020202030204" pitchFamily="34" charset="0"/>
                        </a:rPr>
                        <a:t>&lt; 1,50 g/L</a:t>
                      </a:r>
                    </a:p>
                  </a:txBody>
                  <a:tcPr anchor="ctr"/>
                </a:tc>
                <a:extLst>
                  <a:ext uri="{0D108BD9-81ED-4DB2-BD59-A6C34878D82A}">
                    <a16:rowId xmlns:a16="http://schemas.microsoft.com/office/drawing/2014/main" val="3414344789"/>
                  </a:ext>
                </a:extLst>
              </a:tr>
              <a:tr h="323047">
                <a:tc>
                  <a:txBody>
                    <a:bodyPr/>
                    <a:lstStyle/>
                    <a:p>
                      <a:pPr marL="172800" algn="l"/>
                      <a:r>
                        <a:rPr lang="fr-FR" sz="1600" dirty="0">
                          <a:latin typeface="Arial Narrow" panose="020B0606020202030204" pitchFamily="34" charset="0"/>
                        </a:rPr>
                        <a:t>Cholestérol</a:t>
                      </a:r>
                      <a:r>
                        <a:rPr lang="fr-FR" sz="1600" baseline="0" dirty="0">
                          <a:latin typeface="Arial Narrow" panose="020B0606020202030204" pitchFamily="34" charset="0"/>
                        </a:rPr>
                        <a:t> total</a:t>
                      </a:r>
                      <a:endParaRPr lang="fr-FR" sz="1600" dirty="0">
                        <a:latin typeface="Arial Narrow" panose="020B0606020202030204" pitchFamily="34" charset="0"/>
                      </a:endParaRPr>
                    </a:p>
                  </a:txBody>
                  <a:tcPr anchor="ctr"/>
                </a:tc>
                <a:tc>
                  <a:txBody>
                    <a:bodyPr/>
                    <a:lstStyle/>
                    <a:p>
                      <a:pPr algn="ctr"/>
                      <a:r>
                        <a:rPr lang="fr-FR" sz="1600" dirty="0">
                          <a:latin typeface="Arial Narrow" panose="020B0606020202030204" pitchFamily="34" charset="0"/>
                        </a:rPr>
                        <a:t>1,59 g/L</a:t>
                      </a:r>
                    </a:p>
                  </a:txBody>
                  <a:tcPr anchor="ctr"/>
                </a:tc>
                <a:tc>
                  <a:txBody>
                    <a:bodyPr/>
                    <a:lstStyle/>
                    <a:p>
                      <a:pPr algn="ctr"/>
                      <a:r>
                        <a:rPr lang="fr-FR" sz="1600" dirty="0">
                          <a:latin typeface="Arial Narrow" panose="020B0606020202030204" pitchFamily="34" charset="0"/>
                        </a:rPr>
                        <a:t>&lt; 2,00</a:t>
                      </a:r>
                      <a:r>
                        <a:rPr lang="fr-FR" sz="1600" baseline="0" dirty="0">
                          <a:latin typeface="Arial Narrow" panose="020B0606020202030204" pitchFamily="34" charset="0"/>
                        </a:rPr>
                        <a:t> g/L</a:t>
                      </a:r>
                      <a:endParaRPr lang="fr-FR" sz="1600" dirty="0">
                        <a:latin typeface="Arial Narrow" panose="020B0606020202030204" pitchFamily="34" charset="0"/>
                      </a:endParaRPr>
                    </a:p>
                  </a:txBody>
                  <a:tcPr anchor="ctr"/>
                </a:tc>
                <a:extLst>
                  <a:ext uri="{0D108BD9-81ED-4DB2-BD59-A6C34878D82A}">
                    <a16:rowId xmlns:a16="http://schemas.microsoft.com/office/drawing/2014/main" val="967537305"/>
                  </a:ext>
                </a:extLst>
              </a:tr>
              <a:tr h="323047">
                <a:tc>
                  <a:txBody>
                    <a:bodyPr/>
                    <a:lstStyle/>
                    <a:p>
                      <a:pPr marL="172800" algn="l"/>
                      <a:r>
                        <a:rPr lang="fr-FR" sz="1600" dirty="0">
                          <a:latin typeface="Arial Narrow" panose="020B0606020202030204" pitchFamily="34" charset="0"/>
                        </a:rPr>
                        <a:t>HDL cholestérol</a:t>
                      </a:r>
                    </a:p>
                  </a:txBody>
                  <a:tcPr anchor="ctr"/>
                </a:tc>
                <a:tc>
                  <a:txBody>
                    <a:bodyPr/>
                    <a:lstStyle/>
                    <a:p>
                      <a:pPr algn="ctr"/>
                      <a:r>
                        <a:rPr lang="fr-FR" sz="1600" dirty="0">
                          <a:latin typeface="Arial Narrow" panose="020B0606020202030204" pitchFamily="34" charset="0"/>
                        </a:rPr>
                        <a:t>0,57 g/L</a:t>
                      </a:r>
                    </a:p>
                  </a:txBody>
                  <a:tcPr anchor="ctr"/>
                </a:tc>
                <a:tc>
                  <a:txBody>
                    <a:bodyPr/>
                    <a:lstStyle/>
                    <a:p>
                      <a:pPr algn="ctr"/>
                      <a:r>
                        <a:rPr lang="fr-FR" sz="1600" dirty="0">
                          <a:latin typeface="Arial Narrow" panose="020B0606020202030204" pitchFamily="34" charset="0"/>
                        </a:rPr>
                        <a:t>&gt;</a:t>
                      </a:r>
                      <a:r>
                        <a:rPr lang="fr-FR" sz="1600" baseline="0" dirty="0">
                          <a:latin typeface="Arial Narrow" panose="020B0606020202030204" pitchFamily="34" charset="0"/>
                        </a:rPr>
                        <a:t> 0,40 g/L</a:t>
                      </a:r>
                      <a:endParaRPr lang="fr-FR" sz="1600" dirty="0">
                        <a:latin typeface="Arial Narrow" panose="020B0606020202030204" pitchFamily="34" charset="0"/>
                      </a:endParaRPr>
                    </a:p>
                  </a:txBody>
                  <a:tcPr anchor="ctr"/>
                </a:tc>
                <a:extLst>
                  <a:ext uri="{0D108BD9-81ED-4DB2-BD59-A6C34878D82A}">
                    <a16:rowId xmlns:a16="http://schemas.microsoft.com/office/drawing/2014/main" val="3400142324"/>
                  </a:ext>
                </a:extLst>
              </a:tr>
              <a:tr h="323047">
                <a:tc>
                  <a:txBody>
                    <a:bodyPr/>
                    <a:lstStyle/>
                    <a:p>
                      <a:pPr marL="172800" algn="l"/>
                      <a:r>
                        <a:rPr lang="fr-FR" sz="1600" dirty="0">
                          <a:latin typeface="Arial Narrow" panose="020B0606020202030204" pitchFamily="34" charset="0"/>
                        </a:rPr>
                        <a:t>LDL calculé</a:t>
                      </a:r>
                    </a:p>
                  </a:txBody>
                  <a:tcPr anchor="ctr"/>
                </a:tc>
                <a:tc>
                  <a:txBody>
                    <a:bodyPr/>
                    <a:lstStyle/>
                    <a:p>
                      <a:pPr algn="ctr"/>
                      <a:r>
                        <a:rPr lang="fr-FR" sz="1600" dirty="0">
                          <a:latin typeface="Arial Narrow" panose="020B0606020202030204" pitchFamily="34" charset="0"/>
                        </a:rPr>
                        <a:t>0,91 g/L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352569347"/>
                  </a:ext>
                </a:extLst>
              </a:tr>
              <a:tr h="323047">
                <a:tc>
                  <a:txBody>
                    <a:bodyPr/>
                    <a:lstStyle/>
                    <a:p>
                      <a:pPr marL="0" algn="l"/>
                      <a:r>
                        <a:rPr lang="fr-FR" sz="1600" dirty="0">
                          <a:latin typeface="Arial Narrow" panose="020B0606020202030204" pitchFamily="34" charset="0"/>
                        </a:rPr>
                        <a:t>Covid</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2250761549"/>
                  </a:ext>
                </a:extLst>
              </a:tr>
              <a:tr h="323047">
                <a:tc>
                  <a:txBody>
                    <a:bodyPr/>
                    <a:lstStyle/>
                    <a:p>
                      <a:pPr marL="0" algn="l"/>
                      <a:r>
                        <a:rPr lang="fr-FR" sz="1600" dirty="0">
                          <a:latin typeface="Arial Narrow" panose="020B0606020202030204" pitchFamily="34" charset="0"/>
                        </a:rPr>
                        <a:t>ECBU</a:t>
                      </a:r>
                    </a:p>
                  </a:txBody>
                  <a:tcPr anchor="ctr"/>
                </a:tc>
                <a:tc>
                  <a:txBody>
                    <a:bodyPr/>
                    <a:lstStyle/>
                    <a:p>
                      <a:pPr algn="ctr"/>
                      <a:r>
                        <a:rPr lang="fr-FR" sz="1600" dirty="0">
                          <a:latin typeface="Arial Narrow" panose="020B0606020202030204" pitchFamily="34" charset="0"/>
                        </a:rPr>
                        <a:t>Négatif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Arial Narrow" panose="020B0606020202030204" pitchFamily="34" charset="0"/>
                          <a:ea typeface="+mn-ea"/>
                          <a:cs typeface="Arial" panose="020B0604020202020204" pitchFamily="34" charset="0"/>
                        </a:rPr>
                        <a:t>–</a:t>
                      </a:r>
                      <a:endParaRPr lang="fr-FR" sz="16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tc>
                <a:extLst>
                  <a:ext uri="{0D108BD9-81ED-4DB2-BD59-A6C34878D82A}">
                    <a16:rowId xmlns:a16="http://schemas.microsoft.com/office/drawing/2014/main" val="3438318876"/>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20704360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342567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1</a:t>
            </a:r>
            <a:endParaRPr sz="7200" dirty="0"/>
          </a:p>
        </p:txBody>
      </p:sp>
      <p:pic>
        <p:nvPicPr>
          <p:cNvPr id="46"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p:cNvSpPr/>
          <p:nvPr/>
        </p:nvSpPr>
        <p:spPr>
          <a:xfrm rot="21439190">
            <a:off x="3667290" y="2252994"/>
            <a:ext cx="4857420" cy="759952"/>
          </a:xfrm>
          <a:prstGeom prst="rect">
            <a:avLst/>
          </a:prstGeom>
        </p:spPr>
        <p:txBody>
          <a:bodyPr wrap="none">
            <a:spAutoFit/>
          </a:bodyPr>
          <a:lstStyle/>
          <a:p>
            <a:pPr marL="0" lvl="2" indent="0" algn="ctr">
              <a:lnSpc>
                <a:spcPct val="120000"/>
              </a:lnSpc>
              <a:buNone/>
            </a:pPr>
            <a:r>
              <a:rPr lang="fr-FR" sz="4000" dirty="0">
                <a:solidFill>
                  <a:srgbClr val="356193"/>
                </a:solidFill>
              </a:rPr>
              <a:t>BONNE RÉPONSE !</a:t>
            </a:r>
          </a:p>
        </p:txBody>
      </p:sp>
      <p:sp>
        <p:nvSpPr>
          <p:cNvPr id="141" name="Google Shape;1556;p49"/>
          <p:cNvSpPr/>
          <p:nvPr/>
        </p:nvSpPr>
        <p:spPr>
          <a:xfrm>
            <a:off x="3513210" y="1697651"/>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B4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557;p49"/>
          <p:cNvSpPr/>
          <p:nvPr/>
        </p:nvSpPr>
        <p:spPr>
          <a:xfrm>
            <a:off x="10530693" y="2221092"/>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B4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558;p49"/>
          <p:cNvSpPr/>
          <p:nvPr/>
        </p:nvSpPr>
        <p:spPr>
          <a:xfrm>
            <a:off x="2733137" y="6271606"/>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B4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239;p45"/>
          <p:cNvSpPr/>
          <p:nvPr/>
        </p:nvSpPr>
        <p:spPr>
          <a:xfrm>
            <a:off x="10205566" y="1522996"/>
            <a:ext cx="325127" cy="34931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85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240;p45"/>
          <p:cNvSpPr/>
          <p:nvPr/>
        </p:nvSpPr>
        <p:spPr>
          <a:xfrm>
            <a:off x="2288278" y="5587498"/>
            <a:ext cx="231174" cy="248382"/>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85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242;p45"/>
          <p:cNvSpPr/>
          <p:nvPr/>
        </p:nvSpPr>
        <p:spPr>
          <a:xfrm>
            <a:off x="9111577" y="5134871"/>
            <a:ext cx="231195" cy="248370"/>
          </a:xfrm>
          <a:custGeom>
            <a:avLst/>
            <a:gdLst/>
            <a:ahLst/>
            <a:cxnLst/>
            <a:rect l="l" t="t" r="r" b="b"/>
            <a:pathLst>
              <a:path w="4216" h="4529" extrusionOk="0">
                <a:moveTo>
                  <a:pt x="2189" y="1"/>
                </a:moveTo>
                <a:cubicBezTo>
                  <a:pt x="2106" y="1"/>
                  <a:pt x="2024" y="49"/>
                  <a:pt x="2001" y="147"/>
                </a:cubicBezTo>
                <a:lnTo>
                  <a:pt x="1775" y="1123"/>
                </a:lnTo>
                <a:cubicBezTo>
                  <a:pt x="1692" y="1468"/>
                  <a:pt x="1453" y="1718"/>
                  <a:pt x="1156" y="1790"/>
                </a:cubicBezTo>
                <a:lnTo>
                  <a:pt x="215" y="1992"/>
                </a:lnTo>
                <a:cubicBezTo>
                  <a:pt x="13" y="2028"/>
                  <a:pt x="1" y="2326"/>
                  <a:pt x="203" y="2385"/>
                </a:cubicBezTo>
                <a:lnTo>
                  <a:pt x="1120" y="2659"/>
                </a:lnTo>
                <a:cubicBezTo>
                  <a:pt x="1406" y="2742"/>
                  <a:pt x="1632" y="3028"/>
                  <a:pt x="1680" y="3373"/>
                </a:cubicBezTo>
                <a:lnTo>
                  <a:pt x="1834" y="4362"/>
                </a:lnTo>
                <a:cubicBezTo>
                  <a:pt x="1853" y="4472"/>
                  <a:pt x="1937" y="4528"/>
                  <a:pt x="2023" y="4528"/>
                </a:cubicBezTo>
                <a:cubicBezTo>
                  <a:pt x="2104" y="4528"/>
                  <a:pt x="2187" y="4478"/>
                  <a:pt x="2215" y="4374"/>
                </a:cubicBezTo>
                <a:lnTo>
                  <a:pt x="2466" y="3314"/>
                </a:lnTo>
                <a:cubicBezTo>
                  <a:pt x="2525" y="3028"/>
                  <a:pt x="2727" y="2814"/>
                  <a:pt x="2977" y="2754"/>
                </a:cubicBezTo>
                <a:lnTo>
                  <a:pt x="4001" y="2540"/>
                </a:lnTo>
                <a:cubicBezTo>
                  <a:pt x="4204" y="2492"/>
                  <a:pt x="4216" y="2207"/>
                  <a:pt x="4013" y="2147"/>
                </a:cubicBezTo>
                <a:lnTo>
                  <a:pt x="3025" y="1849"/>
                </a:lnTo>
                <a:cubicBezTo>
                  <a:pt x="2775" y="1766"/>
                  <a:pt x="2585" y="1540"/>
                  <a:pt x="2549" y="1242"/>
                </a:cubicBezTo>
                <a:lnTo>
                  <a:pt x="2382" y="159"/>
                </a:lnTo>
                <a:cubicBezTo>
                  <a:pt x="2364" y="55"/>
                  <a:pt x="2276" y="1"/>
                  <a:pt x="2189" y="1"/>
                </a:cubicBezTo>
                <a:close/>
              </a:path>
            </a:pathLst>
          </a:custGeom>
          <a:solidFill>
            <a:srgbClr val="85CD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Espace réservé du contenu 2"/>
          <p:cNvSpPr>
            <a:spLocks noGrp="1"/>
          </p:cNvSpPr>
          <p:nvPr>
            <p:ph idx="1"/>
          </p:nvPr>
        </p:nvSpPr>
        <p:spPr>
          <a:xfrm>
            <a:off x="1658178" y="3552947"/>
            <a:ext cx="8875644" cy="1377667"/>
          </a:xfrm>
        </p:spPr>
        <p:txBody>
          <a:bodyPr anchor="ctr">
            <a:noAutofit/>
          </a:bodyPr>
          <a:lstStyle/>
          <a:p>
            <a:pPr marL="0" lvl="2" indent="0" algn="just">
              <a:lnSpc>
                <a:spcPct val="120000"/>
              </a:lnSpc>
              <a:buNone/>
            </a:pPr>
            <a:r>
              <a:rPr lang="fr-FR" sz="1400" dirty="0"/>
              <a:t>Le bilan </a:t>
            </a:r>
            <a:r>
              <a:rPr lang="fr-FR" sz="1400" u="sng" dirty="0"/>
              <a:t>médicamenteux</a:t>
            </a:r>
            <a:r>
              <a:rPr lang="fr-FR" sz="1400" dirty="0"/>
              <a:t> correspond à la  liste exhaustive et complète de tous les traitements pris et à prendre par le patient.</a:t>
            </a:r>
          </a:p>
          <a:p>
            <a:pPr marL="0" lvl="2" indent="0" algn="just">
              <a:lnSpc>
                <a:spcPct val="120000"/>
              </a:lnSpc>
              <a:buNone/>
            </a:pPr>
            <a:r>
              <a:rPr lang="fr-FR" sz="1400" dirty="0"/>
              <a:t>Le bilan de </a:t>
            </a:r>
            <a:r>
              <a:rPr lang="fr-FR" sz="1400" u="sng" dirty="0"/>
              <a:t>médication</a:t>
            </a:r>
            <a:r>
              <a:rPr lang="fr-FR" sz="1400" dirty="0"/>
              <a:t> est une analyse critique structurée des produits de santé du patient avec pour objectifs d’optimiser la thérapeutique et d’établir un consensus entre les professionnels de santé impliqués et avec le patient concernant son traitement.</a:t>
            </a:r>
          </a:p>
        </p:txBody>
      </p:sp>
      <p:grpSp>
        <p:nvGrpSpPr>
          <p:cNvPr id="3" name="Groupe 2"/>
          <p:cNvGrpSpPr/>
          <p:nvPr/>
        </p:nvGrpSpPr>
        <p:grpSpPr>
          <a:xfrm>
            <a:off x="5252412" y="5750580"/>
            <a:ext cx="1687176" cy="589442"/>
            <a:chOff x="5245218" y="5750580"/>
            <a:chExt cx="1687176" cy="589442"/>
          </a:xfrm>
        </p:grpSpPr>
        <p:sp>
          <p:nvSpPr>
            <p:cNvPr id="16" name="Bouton d’action : Suivant 15">
              <a:hlinkClick r:id="rId3" action="ppaction://hlinksldjump" highlightClick="1"/>
            </p:cNvPr>
            <p:cNvSpPr/>
            <p:nvPr/>
          </p:nvSpPr>
          <p:spPr>
            <a:xfrm>
              <a:off x="6342952" y="5750580"/>
              <a:ext cx="589442" cy="589442"/>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8" name="Bouton d'action : Précédent 17">
              <a:hlinkClick r:id="rId4"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9786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750" fill="hold"/>
                                        <p:tgtEl>
                                          <p:spTgt spid="143"/>
                                        </p:tgtEl>
                                        <p:attrNameLst>
                                          <p:attrName>ppt_x</p:attrName>
                                        </p:attrNameLst>
                                      </p:cBhvr>
                                      <p:tavLst>
                                        <p:tav tm="0">
                                          <p:val>
                                            <p:strVal val="#ppt_x"/>
                                          </p:val>
                                        </p:tav>
                                        <p:tav tm="100000">
                                          <p:val>
                                            <p:strVal val="#ppt_x"/>
                                          </p:val>
                                        </p:tav>
                                      </p:tavLst>
                                    </p:anim>
                                    <p:anim calcmode="lin" valueType="num">
                                      <p:cBhvr additive="base">
                                        <p:cTn id="8" dur="750" fill="hold"/>
                                        <p:tgtEl>
                                          <p:spTgt spid="143"/>
                                        </p:tgtEl>
                                        <p:attrNameLst>
                                          <p:attrName>ppt_y</p:attrName>
                                        </p:attrNameLst>
                                      </p:cBhvr>
                                      <p:tavLst>
                                        <p:tav tm="0">
                                          <p:val>
                                            <p:strVal val="1+#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214">
                                          <p:stCondLst>
                                            <p:cond delay="0"/>
                                          </p:stCondLst>
                                        </p:cTn>
                                        <p:tgtEl>
                                          <p:spTgt spid="142"/>
                                        </p:tgtEl>
                                      </p:cBhvr>
                                    </p:animEffect>
                                    <p:anim calcmode="lin" valueType="num">
                                      <p:cBhvr>
                                        <p:cTn id="12" dur="67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13" dur="245"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4" dur="245" tmFilter="0, 0; 0.125,0.2665; 0.25,0.4; 0.375,0.465; 0.5,0.5;  0.625,0.535; 0.75,0.6; 0.875,0.7335; 1,1">
                                          <p:stCondLst>
                                            <p:cond delay="245"/>
                                          </p:stCondLst>
                                        </p:cTn>
                                        <p:tgtEl>
                                          <p:spTgt spid="142"/>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488"/>
                                          </p:stCondLst>
                                        </p:cTn>
                                        <p:tgtEl>
                                          <p:spTgt spid="142"/>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749"/>
                                          </p:stCondLst>
                                        </p:cTn>
                                        <p:tgtEl>
                                          <p:spTgt spid="142"/>
                                        </p:tgtEl>
                                        <p:attrNameLst>
                                          <p:attrName>ppt_y</p:attrName>
                                        </p:attrNameLst>
                                      </p:cBhvr>
                                      <p:tavLst>
                                        <p:tav tm="0" fmla="#ppt_y-sin(pi*$)/81">
                                          <p:val>
                                            <p:fltVal val="0"/>
                                          </p:val>
                                        </p:tav>
                                        <p:tav tm="100000">
                                          <p:val>
                                            <p:fltVal val="1"/>
                                          </p:val>
                                        </p:tav>
                                      </p:tavLst>
                                    </p:anim>
                                    <p:animScale>
                                      <p:cBhvr>
                                        <p:cTn id="17" dur="1">
                                          <p:stCondLst>
                                            <p:cond delay="240"/>
                                          </p:stCondLst>
                                        </p:cTn>
                                        <p:tgtEl>
                                          <p:spTgt spid="142"/>
                                        </p:tgtEl>
                                      </p:cBhvr>
                                      <p:to x="100000" y="60000"/>
                                    </p:animScale>
                                    <p:animScale>
                                      <p:cBhvr>
                                        <p:cTn id="18" dur="1" decel="50000">
                                          <p:stCondLst>
                                            <p:cond delay="249"/>
                                          </p:stCondLst>
                                        </p:cTn>
                                        <p:tgtEl>
                                          <p:spTgt spid="142"/>
                                        </p:tgtEl>
                                      </p:cBhvr>
                                      <p:to x="100000" y="100000"/>
                                    </p:animScale>
                                    <p:animScale>
                                      <p:cBhvr>
                                        <p:cTn id="19" dur="1">
                                          <p:stCondLst>
                                            <p:cond delay="484"/>
                                          </p:stCondLst>
                                        </p:cTn>
                                        <p:tgtEl>
                                          <p:spTgt spid="142"/>
                                        </p:tgtEl>
                                      </p:cBhvr>
                                      <p:to x="100000" y="80000"/>
                                    </p:animScale>
                                    <p:animScale>
                                      <p:cBhvr>
                                        <p:cTn id="20" dur="1" decel="50000">
                                          <p:stCondLst>
                                            <p:cond delay="493"/>
                                          </p:stCondLst>
                                        </p:cTn>
                                        <p:tgtEl>
                                          <p:spTgt spid="142"/>
                                        </p:tgtEl>
                                      </p:cBhvr>
                                      <p:to x="100000" y="100000"/>
                                    </p:animScale>
                                    <p:animScale>
                                      <p:cBhvr>
                                        <p:cTn id="21" dur="1">
                                          <p:stCondLst>
                                            <p:cond delay="749"/>
                                          </p:stCondLst>
                                        </p:cTn>
                                        <p:tgtEl>
                                          <p:spTgt spid="142"/>
                                        </p:tgtEl>
                                      </p:cBhvr>
                                      <p:to x="100000" y="90000"/>
                                    </p:animScale>
                                    <p:animScale>
                                      <p:cBhvr>
                                        <p:cTn id="22" dur="1" decel="50000">
                                          <p:stCondLst>
                                            <p:cond delay="749"/>
                                          </p:stCondLst>
                                        </p:cTn>
                                        <p:tgtEl>
                                          <p:spTgt spid="142"/>
                                        </p:tgtEl>
                                      </p:cBhvr>
                                      <p:to x="100000" y="100000"/>
                                    </p:animScale>
                                    <p:animScale>
                                      <p:cBhvr>
                                        <p:cTn id="23" dur="1">
                                          <p:stCondLst>
                                            <p:cond delay="749"/>
                                          </p:stCondLst>
                                        </p:cTn>
                                        <p:tgtEl>
                                          <p:spTgt spid="142"/>
                                        </p:tgtEl>
                                      </p:cBhvr>
                                      <p:to x="100000" y="95000"/>
                                    </p:animScale>
                                    <p:animScale>
                                      <p:cBhvr>
                                        <p:cTn id="24" dur="1" decel="50000">
                                          <p:stCondLst>
                                            <p:cond delay="749"/>
                                          </p:stCondLst>
                                        </p:cTn>
                                        <p:tgtEl>
                                          <p:spTgt spid="142"/>
                                        </p:tgtEl>
                                      </p:cBhvr>
                                      <p:to x="100000" y="100000"/>
                                    </p:animScale>
                                  </p:childTnLst>
                                </p:cTn>
                              </p:par>
                              <p:par>
                                <p:cTn id="25" presetID="45" presetClass="entr" presetSubtype="0"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750"/>
                                        <p:tgtEl>
                                          <p:spTgt spid="141"/>
                                        </p:tgtEl>
                                      </p:cBhvr>
                                    </p:animEffect>
                                    <p:anim calcmode="lin" valueType="num">
                                      <p:cBhvr>
                                        <p:cTn id="28" dur="750" fill="hold"/>
                                        <p:tgtEl>
                                          <p:spTgt spid="141"/>
                                        </p:tgtEl>
                                        <p:attrNameLst>
                                          <p:attrName>ppt_w</p:attrName>
                                        </p:attrNameLst>
                                      </p:cBhvr>
                                      <p:tavLst>
                                        <p:tav tm="0" fmla="#ppt_w*sin(2.5*pi*$)">
                                          <p:val>
                                            <p:fltVal val="0"/>
                                          </p:val>
                                        </p:tav>
                                        <p:tav tm="100000">
                                          <p:val>
                                            <p:fltVal val="1"/>
                                          </p:val>
                                        </p:tav>
                                      </p:tavLst>
                                    </p:anim>
                                    <p:anim calcmode="lin" valueType="num">
                                      <p:cBhvr>
                                        <p:cTn id="29" dur="750" fill="hold"/>
                                        <p:tgtEl>
                                          <p:spTgt spid="141"/>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500"/>
                                        <p:tgtEl>
                                          <p:spTgt spid="1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500"/>
                                        <p:tgtEl>
                                          <p:spTgt spid="1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fade">
                                      <p:cBhvr>
                                        <p:cTn id="38" dur="500"/>
                                        <p:tgtEl>
                                          <p:spTgt spid="14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anim calcmode="lin" valueType="num">
                                      <p:cBhvr>
                                        <p:cTn id="41" dur="1000" fill="hold"/>
                                        <p:tgtEl>
                                          <p:spTgt spid="140"/>
                                        </p:tgtEl>
                                        <p:attrNameLst>
                                          <p:attrName>ppt_w</p:attrName>
                                        </p:attrNameLst>
                                      </p:cBhvr>
                                      <p:tavLst>
                                        <p:tav tm="0">
                                          <p:val>
                                            <p:fltVal val="0"/>
                                          </p:val>
                                        </p:tav>
                                        <p:tav tm="100000">
                                          <p:val>
                                            <p:strVal val="#ppt_w"/>
                                          </p:val>
                                        </p:tav>
                                      </p:tavLst>
                                    </p:anim>
                                    <p:anim calcmode="lin" valueType="num">
                                      <p:cBhvr>
                                        <p:cTn id="42" dur="1000" fill="hold"/>
                                        <p:tgtEl>
                                          <p:spTgt spid="140"/>
                                        </p:tgtEl>
                                        <p:attrNameLst>
                                          <p:attrName>ppt_h</p:attrName>
                                        </p:attrNameLst>
                                      </p:cBhvr>
                                      <p:tavLst>
                                        <p:tav tm="0">
                                          <p:val>
                                            <p:fltVal val="0"/>
                                          </p:val>
                                        </p:tav>
                                        <p:tav tm="100000">
                                          <p:val>
                                            <p:strVal val="#ppt_h"/>
                                          </p:val>
                                        </p:tav>
                                      </p:tavLst>
                                    </p:anim>
                                    <p:animEffect transition="in" filter="fade">
                                      <p:cBhvr>
                                        <p:cTn id="43"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animBg="1"/>
      <p:bldP spid="142" grpId="0" animBg="1"/>
      <p:bldP spid="143" grpId="0" animBg="1"/>
      <p:bldP spid="144" grpId="0" animBg="1"/>
      <p:bldP spid="145" grpId="0" animBg="1"/>
      <p:bldP spid="14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4068057" y="2076383"/>
            <a:ext cx="4055918" cy="400110"/>
          </a:xfrm>
          <a:prstGeom prst="rect">
            <a:avLst/>
          </a:prstGeom>
          <a:noFill/>
        </p:spPr>
        <p:txBody>
          <a:bodyPr wrap="none" rtlCol="0">
            <a:spAutoFit/>
          </a:bodyPr>
          <a:lstStyle/>
          <a:p>
            <a:pPr algn="ctr"/>
            <a:r>
              <a:rPr lang="fr-FR" sz="2000" dirty="0"/>
              <a:t>Êtes-vous sûr d’avoir terminé ?</a:t>
            </a:r>
          </a:p>
        </p:txBody>
      </p:sp>
      <p:sp>
        <p:nvSpPr>
          <p:cNvPr id="5" name="Bouton d'action : Retour 4">
            <a:hlinkClick r:id="rId2" action="ppaction://hlinksldjump" highlightClick="1"/>
          </p:cNvPr>
          <p:cNvSpPr/>
          <p:nvPr/>
        </p:nvSpPr>
        <p:spPr>
          <a:xfrm>
            <a:off x="2443282" y="3214586"/>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Bouton d’action : Suivant 62">
            <a:hlinkClick r:id="rId3" action="ppaction://hlinksldjump" highlightClick="1"/>
          </p:cNvPr>
          <p:cNvSpPr/>
          <p:nvPr/>
        </p:nvSpPr>
        <p:spPr>
          <a:xfrm>
            <a:off x="2443282" y="4240811"/>
            <a:ext cx="441060" cy="441060"/>
          </a:xfrm>
          <a:prstGeom prst="actionButtonForwardNex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3062853" y="3244334"/>
            <a:ext cx="3627917" cy="369332"/>
          </a:xfrm>
          <a:prstGeom prst="rect">
            <a:avLst/>
          </a:prstGeom>
          <a:noFill/>
        </p:spPr>
        <p:txBody>
          <a:bodyPr wrap="none" rtlCol="0">
            <a:spAutoFit/>
          </a:bodyPr>
          <a:lstStyle/>
          <a:p>
            <a:pPr algn="ctr"/>
            <a:r>
              <a:rPr lang="fr-FR" dirty="0">
                <a:solidFill>
                  <a:schemeClr val="accent3">
                    <a:lumMod val="50000"/>
                  </a:schemeClr>
                </a:solidFill>
              </a:rPr>
              <a:t>❌</a:t>
            </a:r>
            <a:r>
              <a:rPr lang="fr-FR" dirty="0"/>
              <a:t> Non, retour aux documents.</a:t>
            </a:r>
          </a:p>
        </p:txBody>
      </p:sp>
      <p:sp>
        <p:nvSpPr>
          <p:cNvPr id="8" name="ZoneTexte 7"/>
          <p:cNvSpPr txBox="1"/>
          <p:nvPr/>
        </p:nvSpPr>
        <p:spPr>
          <a:xfrm>
            <a:off x="3089656" y="4276675"/>
            <a:ext cx="2196435" cy="369332"/>
          </a:xfrm>
          <a:prstGeom prst="rect">
            <a:avLst/>
          </a:prstGeom>
          <a:noFill/>
        </p:spPr>
        <p:txBody>
          <a:bodyPr wrap="none" rtlCol="0">
            <a:spAutoFit/>
          </a:bodyPr>
          <a:lstStyle/>
          <a:p>
            <a:pPr algn="ctr"/>
            <a:r>
              <a:rPr lang="fr-FR" dirty="0">
                <a:solidFill>
                  <a:srgbClr val="008000"/>
                </a:solidFill>
              </a:rPr>
              <a:t>✔</a:t>
            </a:r>
            <a:r>
              <a:rPr lang="fr-FR" dirty="0"/>
              <a:t> Oui, poursuivre.</a:t>
            </a:r>
          </a:p>
        </p:txBody>
      </p:sp>
      <p:pic>
        <p:nvPicPr>
          <p:cNvPr id="10"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3021" y="845165"/>
            <a:ext cx="1605959" cy="629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64027639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495944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1077507" y="2409758"/>
            <a:ext cx="10036987" cy="2246769"/>
          </a:xfrm>
          <a:prstGeom prst="rect">
            <a:avLst/>
          </a:prstGeom>
          <a:noFill/>
        </p:spPr>
        <p:txBody>
          <a:bodyPr wrap="square" rtlCol="0">
            <a:spAutoFit/>
          </a:bodyPr>
          <a:lstStyle/>
          <a:p>
            <a:pPr algn="ctr"/>
            <a:r>
              <a:rPr lang="fr-FR" sz="2000" dirty="0"/>
              <a:t>Vous pouvez remplir le CR de consultation pharmaceutique et rédiger votre avis pharmaceutique.</a:t>
            </a:r>
          </a:p>
          <a:p>
            <a:pPr algn="ctr"/>
            <a:endParaRPr lang="fr-FR" sz="2000" dirty="0"/>
          </a:p>
          <a:p>
            <a:pPr algn="ctr"/>
            <a:r>
              <a:rPr lang="fr-FR" sz="2000" dirty="0"/>
              <a:t>Pensez à ordonner vos propositions par ordre de priorité.</a:t>
            </a:r>
          </a:p>
          <a:p>
            <a:pPr algn="ctr"/>
            <a:endParaRPr lang="fr-FR" sz="2000" dirty="0"/>
          </a:p>
          <a:p>
            <a:pPr algn="ctr"/>
            <a:r>
              <a:rPr lang="fr-FR" sz="2000" dirty="0"/>
              <a:t>Vous pouvez vous aider du modèle de CR de consultation pharmaceutique de l’OMéDIT PACA-Corse.</a:t>
            </a:r>
          </a:p>
        </p:txBody>
      </p:sp>
      <p:pic>
        <p:nvPicPr>
          <p:cNvPr id="1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021" y="845165"/>
            <a:ext cx="1605959" cy="629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au 8"/>
          <p:cNvGraphicFramePr>
            <a:graphicFrameLocks noGrp="1"/>
          </p:cNvGraphicFramePr>
          <p:nvPr>
            <p:extLst>
              <p:ext uri="{D42A27DB-BD31-4B8C-83A1-F6EECF244321}">
                <p14:modId xmlns:p14="http://schemas.microsoft.com/office/powerpoint/2010/main" val="229193362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1" name="Bouton d'action : Précédent 10">
            <a:hlinkClick r:id="rId3" action="ppaction://hlinksldjump" highlightClick="1"/>
          </p:cNvPr>
          <p:cNvSpPr/>
          <p:nvPr/>
        </p:nvSpPr>
        <p:spPr>
          <a:xfrm>
            <a:off x="5276153" y="5837015"/>
            <a:ext cx="573310" cy="573310"/>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Bouton d’action : Suivant 11">
            <a:hlinkClick r:id="rId4" action="ppaction://hlinksldjump" highlightClick="1"/>
          </p:cNvPr>
          <p:cNvSpPr/>
          <p:nvPr/>
        </p:nvSpPr>
        <p:spPr>
          <a:xfrm>
            <a:off x="6342538" y="5837015"/>
            <a:ext cx="573310" cy="573310"/>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496672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oneTexte 7"/>
          <p:cNvSpPr txBox="1"/>
          <p:nvPr/>
        </p:nvSpPr>
        <p:spPr>
          <a:xfrm>
            <a:off x="3677555" y="3244334"/>
            <a:ext cx="4243470" cy="369332"/>
          </a:xfrm>
          <a:prstGeom prst="rect">
            <a:avLst/>
          </a:prstGeom>
          <a:noFill/>
        </p:spPr>
        <p:txBody>
          <a:bodyPr wrap="none" rtlCol="0">
            <a:spAutoFit/>
          </a:bodyPr>
          <a:lstStyle/>
          <a:p>
            <a:pPr algn="ctr"/>
            <a:r>
              <a:rPr lang="fr-FR" dirty="0">
                <a:solidFill>
                  <a:srgbClr val="008000"/>
                </a:solidFill>
              </a:rPr>
              <a:t>Voici une proposition de correction</a:t>
            </a:r>
            <a:endParaRPr lang="fr-FR" dirty="0"/>
          </a:p>
        </p:txBody>
      </p:sp>
      <p:pic>
        <p:nvPicPr>
          <p:cNvPr id="10"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021" y="678648"/>
            <a:ext cx="1605959" cy="6298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55442" y="6037216"/>
            <a:ext cx="9081117" cy="646331"/>
          </a:xfrm>
          <a:prstGeom prst="rect">
            <a:avLst/>
          </a:prstGeom>
        </p:spPr>
        <p:txBody>
          <a:bodyPr wrap="square">
            <a:spAutoFit/>
          </a:bodyPr>
          <a:lstStyle/>
          <a:p>
            <a:pPr algn="ctr">
              <a:lnSpc>
                <a:spcPct val="120000"/>
              </a:lnSpc>
            </a:pPr>
            <a:r>
              <a:rPr lang="fr-FR" sz="1000" i="1" dirty="0">
                <a:latin typeface="Marianne" panose="02000000000000000000" pitchFamily="2" charset="0"/>
              </a:rPr>
              <a:t>Avertissement : les documents, ressources et liens figurant dans ce module de formation sont proposés en l'état. Leur utilisation ne dispense en aucun cas les internautes d'exercer leur sens critique vis-à-vis des données présentes et doit se faire sous leur responsabilité. Les informations fournies sont destinées à améliorer, et non à remplacer, la relation qui existe entre le patient (ou visiteur du site) et le professionnel de santé.</a:t>
            </a:r>
          </a:p>
        </p:txBody>
      </p:sp>
      <p:sp>
        <p:nvSpPr>
          <p:cNvPr id="12" name="Bouton d’action : Suivant 62">
            <a:hlinkClick r:id="" action="ppaction://hlinkshowjump?jump=nextslide" highlightClick="1"/>
          </p:cNvPr>
          <p:cNvSpPr/>
          <p:nvPr/>
        </p:nvSpPr>
        <p:spPr>
          <a:xfrm>
            <a:off x="8053507" y="3208470"/>
            <a:ext cx="441060" cy="441060"/>
          </a:xfrm>
          <a:prstGeom prst="actionButtonForwardNex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Bouton d'action : Retour 12">
            <a:hlinkClick r:id="rId3" action="ppaction://hlinksldjump" highlightClick="1"/>
          </p:cNvPr>
          <p:cNvSpPr/>
          <p:nvPr/>
        </p:nvSpPr>
        <p:spPr>
          <a:xfrm>
            <a:off x="414457" y="6139851"/>
            <a:ext cx="441060" cy="441060"/>
          </a:xfrm>
          <a:prstGeom prst="actionButtonRetur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28237105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2013311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1930861851"/>
              </p:ext>
            </p:extLst>
          </p:nvPr>
        </p:nvGraphicFramePr>
        <p:xfrm>
          <a:off x="273431" y="412928"/>
          <a:ext cx="11787505" cy="5739019"/>
        </p:xfrm>
        <a:graphic>
          <a:graphicData uri="http://schemas.openxmlformats.org/drawingml/2006/table">
            <a:tbl>
              <a:tblPr>
                <a:tableStyleId>{EB9631B5-78F2-41C9-869B-9F39066F8104}</a:tableStyleId>
              </a:tblPr>
              <a:tblGrid>
                <a:gridCol w="411125">
                  <a:extLst>
                    <a:ext uri="{9D8B030D-6E8A-4147-A177-3AD203B41FA5}">
                      <a16:colId xmlns:a16="http://schemas.microsoft.com/office/drawing/2014/main" val="20000"/>
                    </a:ext>
                  </a:extLst>
                </a:gridCol>
                <a:gridCol w="2227923">
                  <a:extLst>
                    <a:ext uri="{9D8B030D-6E8A-4147-A177-3AD203B41FA5}">
                      <a16:colId xmlns:a16="http://schemas.microsoft.com/office/drawing/2014/main" val="587908659"/>
                    </a:ext>
                  </a:extLst>
                </a:gridCol>
                <a:gridCol w="1704845">
                  <a:extLst>
                    <a:ext uri="{9D8B030D-6E8A-4147-A177-3AD203B41FA5}">
                      <a16:colId xmlns:a16="http://schemas.microsoft.com/office/drawing/2014/main" val="20001"/>
                    </a:ext>
                  </a:extLst>
                </a:gridCol>
                <a:gridCol w="2431343">
                  <a:extLst>
                    <a:ext uri="{9D8B030D-6E8A-4147-A177-3AD203B41FA5}">
                      <a16:colId xmlns:a16="http://schemas.microsoft.com/office/drawing/2014/main" val="3709008184"/>
                    </a:ext>
                  </a:extLst>
                </a:gridCol>
                <a:gridCol w="2380634">
                  <a:extLst>
                    <a:ext uri="{9D8B030D-6E8A-4147-A177-3AD203B41FA5}">
                      <a16:colId xmlns:a16="http://schemas.microsoft.com/office/drawing/2014/main" val="20002"/>
                    </a:ext>
                  </a:extLst>
                </a:gridCol>
                <a:gridCol w="2631635">
                  <a:extLst>
                    <a:ext uri="{9D8B030D-6E8A-4147-A177-3AD203B41FA5}">
                      <a16:colId xmlns:a16="http://schemas.microsoft.com/office/drawing/2014/main" val="1629873000"/>
                    </a:ext>
                  </a:extLst>
                </a:gridCol>
              </a:tblGrid>
              <a:tr h="280734">
                <a:tc gridSpan="4">
                  <a:txBody>
                    <a:bodyPr/>
                    <a:lstStyle/>
                    <a:p>
                      <a:pPr algn="ctr"/>
                      <a:r>
                        <a:rPr lang="fr-FR" sz="1400" b="0" dirty="0"/>
                        <a:t>PROBLÈME(S)</a:t>
                      </a:r>
                      <a:r>
                        <a:rPr lang="fr-FR" sz="1400" b="0" baseline="0" dirty="0"/>
                        <a:t> LIÉ(S) À LA THÉRAPEUTIQUE</a:t>
                      </a:r>
                      <a:endParaRPr lang="fr-FR" sz="1400" b="0" dirty="0"/>
                    </a:p>
                  </a:txBody>
                  <a:tcPr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E9F6FB"/>
                    </a:solidFill>
                  </a:tcPr>
                </a:tc>
                <a:tc hMerge="1">
                  <a:txBody>
                    <a:bodyPr/>
                    <a:lstStyle/>
                    <a:p>
                      <a:endParaRPr lang="fr-FR"/>
                    </a:p>
                  </a:txBody>
                  <a:tcPr/>
                </a:tc>
                <a:tc hMerge="1">
                  <a:txBody>
                    <a:bodyPr/>
                    <a:lstStyle/>
                    <a:p>
                      <a:pPr algn="ctr"/>
                      <a:endParaRPr lang="fr-FR" sz="1600" b="1" dirty="0"/>
                    </a:p>
                  </a:txBody>
                  <a:tcPr anchor="ctr">
                    <a:lnB w="317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fr-FR" sz="1600" b="1" dirty="0"/>
                    </a:p>
                  </a:txBody>
                  <a:tcPr anchor="ctr">
                    <a:lnB w="3175"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fr-FR" sz="1400" dirty="0"/>
                        <a:t>TRAITEMENT(S) INCRIMINÉ(S)</a:t>
                      </a:r>
                      <a:endParaRPr lang="fr-FR" sz="1400" b="1" dirty="0"/>
                    </a:p>
                  </a:txBody>
                  <a:tcPr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E9F6FB"/>
                    </a:solidFill>
                  </a:tcPr>
                </a:tc>
                <a:tc rowSpan="2">
                  <a:txBody>
                    <a:bodyPr/>
                    <a:lstStyle/>
                    <a:p>
                      <a:pPr algn="ctr"/>
                      <a:r>
                        <a:rPr lang="fr-FR" sz="1400" kern="1200" dirty="0">
                          <a:solidFill>
                            <a:schemeClr val="dk1"/>
                          </a:solidFill>
                          <a:latin typeface="+mn-lt"/>
                          <a:ea typeface="+mn-ea"/>
                          <a:cs typeface="+mn-cs"/>
                        </a:rPr>
                        <a:t>RESOLUTION</a:t>
                      </a:r>
                    </a:p>
                  </a:txBody>
                  <a:tcPr anchor="ctr">
                    <a:lnB w="3175" cap="flat" cmpd="sng" algn="ctr">
                      <a:solidFill>
                        <a:schemeClr val="tx1"/>
                      </a:solidFill>
                      <a:prstDash val="solid"/>
                      <a:round/>
                      <a:headEnd type="none" w="med" len="med"/>
                      <a:tailEnd type="none" w="med" len="med"/>
                    </a:lnB>
                    <a:solidFill>
                      <a:srgbClr val="E9F6FB"/>
                    </a:solidFill>
                  </a:tcPr>
                </a:tc>
                <a:extLst>
                  <a:ext uri="{0D108BD9-81ED-4DB2-BD59-A6C34878D82A}">
                    <a16:rowId xmlns:a16="http://schemas.microsoft.com/office/drawing/2014/main" val="1334268051"/>
                  </a:ext>
                </a:extLst>
              </a:tr>
              <a:tr h="280734">
                <a:tc gridSpan="2">
                  <a:txBody>
                    <a:bodyPr/>
                    <a:lstStyle/>
                    <a:p>
                      <a:pPr algn="ctr"/>
                      <a:r>
                        <a:rPr lang="fr-FR" sz="1400" dirty="0"/>
                        <a:t>CLINIQUE</a:t>
                      </a:r>
                      <a:endParaRPr lang="fr-FR" sz="14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F6FB"/>
                    </a:solidFill>
                  </a:tcPr>
                </a:tc>
                <a:tc hMerge="1">
                  <a:txBody>
                    <a:bodyPr/>
                    <a:lstStyle/>
                    <a:p>
                      <a:endParaRPr lang="fr-FR"/>
                    </a:p>
                  </a:txBody>
                  <a:tcPr/>
                </a:tc>
                <a:tc>
                  <a:txBody>
                    <a:bodyPr/>
                    <a:lstStyle/>
                    <a:p>
                      <a:pPr algn="ctr"/>
                      <a:r>
                        <a:rPr lang="fr-FR" sz="1400" dirty="0"/>
                        <a:t>BIOLOGIQUE</a:t>
                      </a:r>
                      <a:endParaRPr lang="fr-FR" sz="14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F6FB"/>
                    </a:solidFill>
                  </a:tcPr>
                </a:tc>
                <a:tc>
                  <a:txBody>
                    <a:bodyPr/>
                    <a:lstStyle/>
                    <a:p>
                      <a:pPr algn="ctr"/>
                      <a:r>
                        <a:rPr lang="fr-FR" sz="1400" kern="1200" dirty="0">
                          <a:solidFill>
                            <a:schemeClr val="dk1"/>
                          </a:solidFill>
                          <a:latin typeface="+mn-lt"/>
                          <a:ea typeface="+mn-ea"/>
                          <a:cs typeface="+mn-cs"/>
                        </a:rPr>
                        <a:t>STRATEGIE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9F6FB"/>
                    </a:solidFill>
                  </a:tcPr>
                </a:tc>
                <a:tc vMerge="1">
                  <a:txBody>
                    <a:bodyPr/>
                    <a:lstStyle/>
                    <a:p>
                      <a:pPr algn="ctr"/>
                      <a:endParaRPr lang="fr-FR"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pPr algn="ctr"/>
                      <a:endParaRPr lang="fr-FR" sz="1600" kern="1200" dirty="0">
                        <a:solidFill>
                          <a:schemeClr val="dk1"/>
                        </a:solidFill>
                        <a:latin typeface="+mn-lt"/>
                        <a:ea typeface="+mn-ea"/>
                        <a:cs typeface="+mn-cs"/>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21101">
                <a:tc gridSpan="2">
                  <a:txBody>
                    <a:bodyPr/>
                    <a:lstStyle/>
                    <a:p>
                      <a:pPr algn="l"/>
                      <a:r>
                        <a:rPr lang="fr-FR" sz="1200" dirty="0"/>
                        <a:t>Troubles digestifs au moment de la prise de metformine</a:t>
                      </a: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l"/>
                      <a:r>
                        <a:rPr lang="fr-FR" sz="1200" dirty="0"/>
                        <a:t>Diminution CKD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HbA1c</a:t>
                      </a:r>
                      <a:r>
                        <a:rPr lang="fr-FR" sz="1200" baseline="0" dirty="0"/>
                        <a:t> = 5,5% (↘↘)</a:t>
                      </a:r>
                      <a:endParaRPr lang="fr-FR" sz="1200"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Cible</a:t>
                      </a:r>
                      <a:r>
                        <a:rPr lang="fr-FR" sz="1200" baseline="0" dirty="0"/>
                        <a:t> HAS (</a:t>
                      </a:r>
                      <a:r>
                        <a:rPr lang="fr-FR" sz="1200" baseline="0" dirty="0">
                          <a:hlinkClick r:id="rId2"/>
                        </a:rPr>
                        <a:t>lien annexe 3</a:t>
                      </a:r>
                      <a:r>
                        <a:rPr lang="fr-FR" sz="1200" baseline="0" dirty="0"/>
                        <a:t>)</a:t>
                      </a:r>
                      <a:endParaRPr lang="fr-FR" sz="1200" dirty="0"/>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Metformine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Arrêt metformine et suivi HbA1C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Arrêt trimébutine</a:t>
                      </a:r>
                      <a:endParaRPr lang="fr-FR" sz="1200"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1101">
                <a:tc gridSpan="2">
                  <a:txBody>
                    <a:bodyPr/>
                    <a:lstStyle/>
                    <a:p>
                      <a:pPr algn="l"/>
                      <a:r>
                        <a:rPr lang="fr-FR" sz="1200" baseline="0" dirty="0"/>
                        <a:t>Photosensibilisation depuis introduction alimémazine</a:t>
                      </a:r>
                      <a:endParaRPr lang="fr-FR" sz="1200" dirty="0"/>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Pas 1</a:t>
                      </a:r>
                      <a:r>
                        <a:rPr lang="fr-FR" sz="1200" baseline="30000" dirty="0"/>
                        <a:t>ère</a:t>
                      </a:r>
                      <a:r>
                        <a:rPr lang="fr-FR" sz="1200" dirty="0"/>
                        <a:t> intention</a:t>
                      </a:r>
                      <a:r>
                        <a:rPr lang="fr-FR" sz="1200" baseline="0" dirty="0"/>
                        <a:t> pour dépression sujet âgé</a:t>
                      </a:r>
                      <a:endParaRPr lang="fr-FR" sz="1200" dirty="0"/>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Alimémazine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Substitution</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9542">
                <a:tc gridSpan="2">
                  <a:txBody>
                    <a:bodyPr/>
                    <a:lstStyle/>
                    <a:p>
                      <a:pPr algn="l"/>
                      <a:r>
                        <a:rPr lang="fr-FR" sz="1200" dirty="0"/>
                        <a:t>Symptômes</a:t>
                      </a:r>
                      <a:r>
                        <a:rPr lang="fr-FR" sz="1200" baseline="0" dirty="0"/>
                        <a:t> atropiniques (confusion, irritabilité)</a:t>
                      </a:r>
                      <a:endParaRPr lang="fr-FR" sz="1200" dirty="0"/>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Inadaptés personne âgée</a:t>
                      </a:r>
                    </a:p>
                    <a:p>
                      <a:pPr algn="l"/>
                      <a:r>
                        <a:rPr lang="fr-FR" sz="1200" dirty="0"/>
                        <a:t>Charge anticholinergique ↗</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Alimémazine</a:t>
                      </a:r>
                    </a:p>
                    <a:p>
                      <a:pPr algn="l"/>
                      <a:r>
                        <a:rPr lang="fr-FR" sz="1200" dirty="0">
                          <a:solidFill>
                            <a:schemeClr val="tx2">
                              <a:lumMod val="75000"/>
                            </a:schemeClr>
                          </a:solidFill>
                        </a:rPr>
                        <a:t>Amitriptyline</a:t>
                      </a:r>
                    </a:p>
                    <a:p>
                      <a:pPr algn="l"/>
                      <a:r>
                        <a:rPr lang="fr-FR" sz="1200" dirty="0">
                          <a:solidFill>
                            <a:schemeClr val="tx2">
                              <a:lumMod val="75000"/>
                            </a:schemeClr>
                          </a:solidFill>
                        </a:rPr>
                        <a:t>Solifénacine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Substitutions</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11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rPr>
                        <a:t>Score iatrogène</a:t>
                      </a:r>
                      <a:r>
                        <a:rPr lang="fr-FR" sz="1200" kern="1200" baseline="0" dirty="0">
                          <a:solidFill>
                            <a:schemeClr val="tx1"/>
                          </a:solidFill>
                        </a:rPr>
                        <a:t> : r</a:t>
                      </a:r>
                      <a:r>
                        <a:rPr lang="fr-FR" sz="1200" kern="1200" dirty="0">
                          <a:solidFill>
                            <a:schemeClr val="tx1"/>
                          </a:solidFill>
                        </a:rPr>
                        <a:t>isque</a:t>
                      </a:r>
                      <a:r>
                        <a:rPr lang="fr-FR" sz="1200" kern="1200" baseline="0" dirty="0">
                          <a:solidFill>
                            <a:schemeClr val="tx1"/>
                          </a:solidFill>
                        </a:rPr>
                        <a:t> hémorragique</a:t>
                      </a:r>
                      <a:r>
                        <a:rPr lang="fr-FR" sz="1200" kern="1200" baseline="0" dirty="0">
                          <a:solidFill>
                            <a:schemeClr val="tx1"/>
                          </a:solidFill>
                          <a:latin typeface="+mn-lt"/>
                          <a:ea typeface="+mn-ea"/>
                          <a:cs typeface="+mn-cs"/>
                        </a:rPr>
                        <a:t> (</a:t>
                      </a:r>
                      <a:r>
                        <a:rPr lang="fr-FR" sz="1200" kern="1200" baseline="0" dirty="0">
                          <a:solidFill>
                            <a:schemeClr val="tx1"/>
                          </a:solidFill>
                        </a:rPr>
                        <a:t>2 critères / 3)</a:t>
                      </a:r>
                      <a:endParaRPr lang="fr-FR" sz="1200" kern="1200" dirty="0">
                        <a:solidFill>
                          <a:schemeClr val="tx1"/>
                        </a:solidFill>
                        <a:latin typeface="+mn-lt"/>
                        <a:ea typeface="+mn-ea"/>
                        <a:cs typeface="+mn-cs"/>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Apixaban</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Adaptation posologie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530243"/>
                  </a:ext>
                </a:extLst>
              </a:tr>
              <a:tr h="2526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IPP &gt; 8 semaines</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solidFill>
                            <a:schemeClr val="tx2">
                              <a:lumMod val="75000"/>
                            </a:schemeClr>
                          </a:solidFill>
                        </a:rPr>
                        <a:t>Oméprazole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dirty="0"/>
                        <a:t>Décroissance</a:t>
                      </a:r>
                      <a:r>
                        <a:rPr lang="fr-FR" sz="1200" baseline="0" dirty="0"/>
                        <a:t> doses puis arrêt</a:t>
                      </a:r>
                      <a:endParaRPr lang="fr-FR" sz="1200"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881961"/>
                  </a:ext>
                </a:extLst>
              </a:tr>
              <a:tr h="252661">
                <a:tc rowSpan="2">
                  <a:txBody>
                    <a:bodyPr/>
                    <a:lstStyle/>
                    <a:p>
                      <a:pPr algn="ctr"/>
                      <a:r>
                        <a:rPr lang="fr-FR" sz="1200" kern="1200" dirty="0">
                          <a:solidFill>
                            <a:schemeClr val="dk1"/>
                          </a:solidFill>
                          <a:latin typeface="+mn-lt"/>
                          <a:ea typeface="+mn-ea"/>
                          <a:cs typeface="+mn-cs"/>
                        </a:rPr>
                        <a:t>Chute</a:t>
                      </a:r>
                    </a:p>
                  </a:txBody>
                  <a:tcPr vert="vert270"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lang="fr-FR" sz="1200" kern="1200" dirty="0">
                          <a:solidFill>
                            <a:schemeClr val="dk1"/>
                          </a:solidFill>
                          <a:latin typeface="+mn-lt"/>
                          <a:ea typeface="+mn-ea"/>
                          <a:cs typeface="+mn-cs"/>
                        </a:rPr>
                        <a:t>Sédation ?</a:t>
                      </a:r>
                    </a:p>
                  </a:txBody>
                  <a:tcPr anchor="ctr">
                    <a:lnT w="31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Alimémazine + Amitriptyline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Arrêt</a:t>
                      </a: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9225650"/>
                  </a:ext>
                </a:extLst>
              </a:tr>
              <a:tr h="421101">
                <a:tc vMerge="1">
                  <a:txBody>
                    <a:bodyPr/>
                    <a:lstStyle/>
                    <a:p>
                      <a:endParaRPr lang="fr-FR"/>
                    </a:p>
                  </a:txBody>
                  <a:tcPr/>
                </a:tc>
                <a:tc>
                  <a:txBody>
                    <a:bodyPr/>
                    <a:lstStyle/>
                    <a:p>
                      <a:pPr algn="l"/>
                      <a:r>
                        <a:rPr lang="fr-FR" sz="1200" kern="1200" dirty="0">
                          <a:solidFill>
                            <a:schemeClr val="dk1"/>
                          </a:solidFill>
                          <a:latin typeface="+mn-lt"/>
                          <a:ea typeface="+mn-ea"/>
                          <a:cs typeface="+mn-cs"/>
                        </a:rPr>
                        <a:t>Hypotension ?</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B w="12700" cap="flat" cmpd="sng" algn="ctr">
                      <a:solidFill>
                        <a:schemeClr val="tx1"/>
                      </a:solidFill>
                      <a:prstDash val="solid"/>
                      <a:round/>
                      <a:headEnd type="none" w="med" len="med"/>
                      <a:tailEnd type="none" w="med" len="med"/>
                    </a:lnB>
                  </a:tcPr>
                </a:tc>
                <a:tc vMerge="1">
                  <a:txBody>
                    <a:bodyPr/>
                    <a:lstStyle/>
                    <a:p>
                      <a:endParaRPr lang="fr-FR"/>
                    </a:p>
                  </a:txBody>
                  <a:tcPr/>
                </a:tc>
                <a:tc>
                  <a:txBody>
                    <a:bodyPr/>
                    <a:lstStyle/>
                    <a:p>
                      <a:pPr algn="l"/>
                      <a:r>
                        <a:rPr lang="fr-FR" sz="1200" kern="1200" dirty="0">
                          <a:solidFill>
                            <a:schemeClr val="tx2">
                              <a:lumMod val="75000"/>
                            </a:schemeClr>
                          </a:solidFill>
                          <a:latin typeface="+mn-lt"/>
                          <a:ea typeface="+mn-ea"/>
                          <a:cs typeface="+mn-cs"/>
                        </a:rPr>
                        <a:t>Aténolol + Périndopril + Alimémazine + Amitriptyline</a:t>
                      </a:r>
                    </a:p>
                  </a:txBody>
                  <a:tcPr anchor="ctr">
                    <a:lnL w="31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fr-FR" sz="1200" kern="1200" dirty="0">
                          <a:solidFill>
                            <a:schemeClr val="dk1"/>
                          </a:solidFill>
                          <a:latin typeface="+mn-lt"/>
                          <a:ea typeface="+mn-ea"/>
                          <a:cs typeface="+mn-cs"/>
                        </a:rPr>
                        <a:t>Arrêt AD* + arrêt</a:t>
                      </a:r>
                      <a:r>
                        <a:rPr lang="fr-FR" sz="1200" kern="1200" baseline="0" dirty="0">
                          <a:solidFill>
                            <a:schemeClr val="dk1"/>
                          </a:solidFill>
                          <a:latin typeface="+mn-lt"/>
                          <a:ea typeface="+mn-ea"/>
                          <a:cs typeface="+mn-cs"/>
                        </a:rPr>
                        <a:t> </a:t>
                      </a:r>
                      <a:r>
                        <a:rPr lang="fr-FR" sz="1200" kern="1200" dirty="0">
                          <a:solidFill>
                            <a:schemeClr val="dk1"/>
                          </a:solidFill>
                          <a:latin typeface="+mn-lt"/>
                          <a:ea typeface="+mn-ea"/>
                          <a:cs typeface="+mn-cs"/>
                        </a:rPr>
                        <a:t>phénothiazine</a:t>
                      </a:r>
                    </a:p>
                    <a:p>
                      <a:pPr algn="l"/>
                      <a:r>
                        <a:rPr lang="fr-FR" sz="1200" kern="1200" dirty="0">
                          <a:solidFill>
                            <a:schemeClr val="dk1"/>
                          </a:solidFill>
                          <a:latin typeface="+mn-lt"/>
                          <a:ea typeface="+mn-ea"/>
                          <a:cs typeface="+mn-cs"/>
                        </a:rPr>
                        <a:t>Suivi tensionnel</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98230"/>
                  </a:ext>
                </a:extLst>
              </a:tr>
              <a:tr h="2830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Prévention</a:t>
                      </a:r>
                      <a:r>
                        <a:rPr lang="fr-FR" sz="1200" kern="1200" baseline="0" dirty="0">
                          <a:solidFill>
                            <a:schemeClr val="dk1"/>
                          </a:solidFill>
                          <a:latin typeface="+mn-lt"/>
                          <a:ea typeface="+mn-ea"/>
                          <a:cs typeface="+mn-cs"/>
                        </a:rPr>
                        <a:t> des</a:t>
                      </a:r>
                      <a:r>
                        <a:rPr lang="fr-FR" sz="1200" kern="1200" dirty="0">
                          <a:solidFill>
                            <a:schemeClr val="dk1"/>
                          </a:solidFill>
                          <a:latin typeface="+mn-lt"/>
                          <a:ea typeface="+mn-ea"/>
                          <a:cs typeface="+mn-cs"/>
                        </a:rPr>
                        <a:t> infections DTP</a:t>
                      </a:r>
                    </a:p>
                  </a:txBody>
                  <a:tcPr anchor="ctr">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Manque vaccination </a:t>
                      </a:r>
                      <a:r>
                        <a:rPr lang="fr-FR" sz="1200" kern="1200" noProof="0" dirty="0">
                          <a:solidFill>
                            <a:schemeClr val="tx2">
                              <a:lumMod val="75000"/>
                            </a:schemeClr>
                          </a:solidFill>
                          <a:latin typeface="+mn-lt"/>
                          <a:ea typeface="+mn-ea"/>
                          <a:cs typeface="+mn-cs"/>
                        </a:rPr>
                        <a:t>DTP</a:t>
                      </a:r>
                    </a:p>
                  </a:txBody>
                  <a:tcPr anchor="ctr">
                    <a:lnL w="31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Ajout vaccin DTP</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1680713"/>
                  </a:ext>
                </a:extLst>
              </a:tr>
              <a:tr h="4211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Kaliémie normale haute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Pas d’indication à poursuivre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Chlorure de potassium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(DIFFU-K®)</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Arrêt et suivi kaliémie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547522"/>
                  </a:ext>
                </a:extLst>
              </a:tr>
              <a:tr h="2526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Prévention ostéoporose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2">
                              <a:lumMod val="75000"/>
                            </a:schemeClr>
                          </a:solidFill>
                          <a:latin typeface="+mn-lt"/>
                          <a:ea typeface="+mn-ea"/>
                          <a:cs typeface="+mn-cs"/>
                        </a:rPr>
                        <a:t>Manque</a:t>
                      </a:r>
                      <a:r>
                        <a:rPr lang="fr-FR" sz="1200" kern="1200" baseline="0" dirty="0">
                          <a:solidFill>
                            <a:schemeClr val="tx2">
                              <a:lumMod val="75000"/>
                            </a:schemeClr>
                          </a:solidFill>
                          <a:latin typeface="+mn-lt"/>
                          <a:ea typeface="+mn-ea"/>
                          <a:cs typeface="+mn-cs"/>
                        </a:rPr>
                        <a:t> suppl. vit D</a:t>
                      </a:r>
                      <a:endParaRPr lang="fr-FR" sz="1200" kern="1200" dirty="0">
                        <a:solidFill>
                          <a:schemeClr val="tx2">
                            <a:lumMod val="75000"/>
                          </a:schemeClr>
                        </a:solidFill>
                        <a:latin typeface="+mn-lt"/>
                        <a:ea typeface="+mn-ea"/>
                        <a:cs typeface="+mn-cs"/>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Ajout</a:t>
                      </a:r>
                      <a:r>
                        <a:rPr lang="fr-FR" sz="1200" kern="1200" baseline="0" dirty="0">
                          <a:solidFill>
                            <a:schemeClr val="dk1"/>
                          </a:solidFill>
                          <a:latin typeface="+mn-lt"/>
                          <a:ea typeface="+mn-ea"/>
                          <a:cs typeface="+mn-cs"/>
                        </a:rPr>
                        <a:t> cholécalciférol</a:t>
                      </a:r>
                      <a:endParaRPr lang="fr-FR" sz="1200" kern="1200" dirty="0">
                        <a:solidFill>
                          <a:schemeClr val="dk1"/>
                        </a:solidFill>
                        <a:latin typeface="+mn-lt"/>
                        <a:ea typeface="+mn-ea"/>
                        <a:cs typeface="+mn-cs"/>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408673"/>
                  </a:ext>
                </a:extLst>
              </a:tr>
              <a:tr h="42110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Pollakiurie</a:t>
                      </a:r>
                      <a:r>
                        <a:rPr lang="fr-FR" sz="1200" kern="1200" baseline="0" dirty="0">
                          <a:solidFill>
                            <a:schemeClr val="dk1"/>
                          </a:solidFill>
                          <a:latin typeface="+mn-lt"/>
                          <a:ea typeface="+mn-ea"/>
                          <a:cs typeface="+mn-cs"/>
                        </a:rPr>
                        <a:t> nocturne</a:t>
                      </a:r>
                      <a:endParaRPr lang="fr-FR" sz="1200" kern="1200" dirty="0">
                        <a:solidFill>
                          <a:schemeClr val="dk1"/>
                        </a:solidFill>
                        <a:latin typeface="+mn-lt"/>
                        <a:ea typeface="+mn-ea"/>
                        <a:cs typeface="+mn-cs"/>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Solifénacine : inapproprié</a:t>
                      </a:r>
                      <a:r>
                        <a:rPr lang="fr-FR" sz="1200" kern="1200" baseline="0" dirty="0">
                          <a:solidFill>
                            <a:schemeClr val="dk1"/>
                          </a:solidFill>
                          <a:latin typeface="+mn-lt"/>
                          <a:ea typeface="+mn-ea"/>
                          <a:cs typeface="+mn-cs"/>
                        </a:rPr>
                        <a:t> sujet âgé (3</a:t>
                      </a:r>
                      <a:r>
                        <a:rPr lang="fr-FR" sz="1200" kern="1200" baseline="30000" dirty="0">
                          <a:solidFill>
                            <a:schemeClr val="dk1"/>
                          </a:solidFill>
                          <a:latin typeface="+mn-lt"/>
                          <a:ea typeface="+mn-ea"/>
                          <a:cs typeface="+mn-cs"/>
                        </a:rPr>
                        <a:t>ème</a:t>
                      </a:r>
                      <a:r>
                        <a:rPr lang="fr-FR" sz="1200" kern="1200" baseline="0" dirty="0">
                          <a:solidFill>
                            <a:schemeClr val="dk1"/>
                          </a:solidFill>
                          <a:latin typeface="+mn-lt"/>
                          <a:ea typeface="+mn-ea"/>
                          <a:cs typeface="+mn-cs"/>
                        </a:rPr>
                        <a:t> intention)</a:t>
                      </a:r>
                      <a:endParaRPr lang="fr-FR" sz="1200" kern="1200" dirty="0">
                        <a:solidFill>
                          <a:schemeClr val="dk1"/>
                        </a:solidFill>
                        <a:latin typeface="+mn-lt"/>
                        <a:ea typeface="+mn-ea"/>
                        <a:cs typeface="+mn-cs"/>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2">
                              <a:lumMod val="75000"/>
                            </a:schemeClr>
                          </a:solidFill>
                          <a:latin typeface="+mn-lt"/>
                          <a:ea typeface="+mn-ea"/>
                          <a:cs typeface="+mn-cs"/>
                        </a:rPr>
                        <a:t>Thé noir le soir/Solifénacine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Arrêt du thé le soir + MHD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Arrêt Solifénacine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55981"/>
                  </a:ext>
                </a:extLst>
              </a:tr>
              <a:tr h="5895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t>–</a:t>
                      </a:r>
                      <a:endParaRPr lang="fr-FR" sz="1200" kern="1200" dirty="0">
                        <a:solidFill>
                          <a:schemeClr val="tx1"/>
                        </a:solidFill>
                        <a:effectLst/>
                        <a:latin typeface="Arial Narrow" panose="020B0606020202030204" pitchFamily="34" charset="0"/>
                        <a:ea typeface="Calibri" panose="020F0502020204030204" pitchFamily="34" charset="0"/>
                        <a:cs typeface="Arial Narrow" panose="020B0606020202030204" pitchFamily="34" charset="0"/>
                      </a:endParaRPr>
                    </a:p>
                  </a:txBody>
                  <a:tcPr anchor="ctr">
                    <a:lnL w="3175"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LDL</a:t>
                      </a:r>
                      <a:r>
                        <a:rPr lang="fr-FR" sz="1200" kern="1200" baseline="-25000" dirty="0">
                          <a:solidFill>
                            <a:schemeClr val="dk1"/>
                          </a:solidFill>
                          <a:latin typeface="+mn-lt"/>
                          <a:ea typeface="+mn-ea"/>
                          <a:cs typeface="+mn-cs"/>
                        </a:rPr>
                        <a:t>C</a:t>
                      </a:r>
                      <a:r>
                        <a:rPr lang="fr-FR" sz="1200" kern="1200" baseline="0" dirty="0">
                          <a:solidFill>
                            <a:schemeClr val="dk1"/>
                          </a:solidFill>
                          <a:latin typeface="+mn-lt"/>
                          <a:ea typeface="+mn-ea"/>
                          <a:cs typeface="+mn-cs"/>
                        </a:rPr>
                        <a:t> &gt; objectif</a:t>
                      </a:r>
                      <a:endParaRPr lang="fr-FR" sz="1200" kern="1200" dirty="0">
                        <a:solidFill>
                          <a:schemeClr val="dk1"/>
                        </a:solidFill>
                        <a:latin typeface="+mn-lt"/>
                        <a:ea typeface="+mn-ea"/>
                        <a:cs typeface="+mn-cs"/>
                      </a:endParaRPr>
                    </a:p>
                  </a:txBody>
                  <a:tcPr anchor="ctr">
                    <a:lnT w="31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Prévention primaire,</a:t>
                      </a:r>
                      <a:r>
                        <a:rPr lang="fr-FR" sz="1200" kern="1200" baseline="0" dirty="0">
                          <a:solidFill>
                            <a:schemeClr val="dk1"/>
                          </a:solidFill>
                          <a:latin typeface="+mn-lt"/>
                          <a:ea typeface="+mn-ea"/>
                          <a:cs typeface="+mn-cs"/>
                        </a:rPr>
                        <a:t> p</a:t>
                      </a:r>
                      <a:r>
                        <a:rPr lang="fr-FR" sz="1200" kern="1200" dirty="0">
                          <a:solidFill>
                            <a:schemeClr val="dk1"/>
                          </a:solidFill>
                          <a:latin typeface="+mn-lt"/>
                          <a:ea typeface="+mn-ea"/>
                          <a:cs typeface="+mn-cs"/>
                        </a:rPr>
                        <a:t>atiente à très haut risque CV**</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2">
                              <a:lumMod val="75000"/>
                            </a:schemeClr>
                          </a:solidFill>
                          <a:latin typeface="+mn-lt"/>
                          <a:ea typeface="+mn-ea"/>
                          <a:cs typeface="+mn-cs"/>
                        </a:rPr>
                        <a:t>Rosuvastatine/Ézétimibe</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Objectif non atteint</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Maintien bithérapie &gt; 70 ans ?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dk1"/>
                          </a:solidFill>
                          <a:latin typeface="+mn-lt"/>
                          <a:ea typeface="+mn-ea"/>
                          <a:cs typeface="+mn-cs"/>
                        </a:rPr>
                        <a:t>Avis cardio à prendre</a:t>
                      </a: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19333018"/>
                  </a:ext>
                </a:extLst>
              </a:tr>
            </a:tbl>
          </a:graphicData>
        </a:graphic>
      </p:graphicFrame>
      <p:sp>
        <p:nvSpPr>
          <p:cNvPr id="9" name="Bouton d'action : Précédent 8">
            <a:hlinkClick r:id="rId3" action="ppaction://hlinksldjump" highlightClick="1"/>
          </p:cNvPr>
          <p:cNvSpPr/>
          <p:nvPr/>
        </p:nvSpPr>
        <p:spPr>
          <a:xfrm>
            <a:off x="10792498"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3"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401" y="6321035"/>
            <a:ext cx="975199" cy="38249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00585" y="6312227"/>
            <a:ext cx="1870578" cy="400110"/>
          </a:xfrm>
          <a:prstGeom prst="rect">
            <a:avLst/>
          </a:prstGeom>
          <a:noFill/>
        </p:spPr>
        <p:txBody>
          <a:bodyPr wrap="square" rtlCol="0">
            <a:spAutoFit/>
          </a:bodyPr>
          <a:lstStyle/>
          <a:p>
            <a:r>
              <a:rPr lang="fr-FR" sz="1000" i="1" dirty="0"/>
              <a:t>* AD : antidépresseur</a:t>
            </a:r>
          </a:p>
          <a:p>
            <a:r>
              <a:rPr lang="fr-FR" sz="1000" i="1" dirty="0"/>
              <a:t>** CV : cardiovasculaire</a:t>
            </a:r>
          </a:p>
        </p:txBody>
      </p:sp>
      <p:graphicFrame>
        <p:nvGraphicFramePr>
          <p:cNvPr id="8" name="Tableau 7"/>
          <p:cNvGraphicFramePr>
            <a:graphicFrameLocks noGrp="1"/>
          </p:cNvGraphicFramePr>
          <p:nvPr>
            <p:extLst>
              <p:ext uri="{D42A27DB-BD31-4B8C-83A1-F6EECF244321}">
                <p14:modId xmlns:p14="http://schemas.microsoft.com/office/powerpoint/2010/main" val="361088423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1106656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56385" y="819265"/>
            <a:ext cx="11279231" cy="4724285"/>
          </a:xfrm>
          <a:prstGeom prst="rect">
            <a:avLst/>
          </a:prstGeom>
        </p:spPr>
      </p:pic>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71" y="332100"/>
            <a:ext cx="951746" cy="373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ext uri="{D42A27DB-BD31-4B8C-83A1-F6EECF244321}">
                <p14:modId xmlns:p14="http://schemas.microsoft.com/office/powerpoint/2010/main" val="443076128"/>
              </p:ext>
            </p:extLst>
          </p:nvPr>
        </p:nvGraphicFramePr>
        <p:xfrm>
          <a:off x="1127217" y="4920911"/>
          <a:ext cx="9937565" cy="1706880"/>
        </p:xfrm>
        <a:graphic>
          <a:graphicData uri="http://schemas.openxmlformats.org/drawingml/2006/table">
            <a:tbl>
              <a:tblPr firstRow="1" bandRow="1">
                <a:tableStyleId>{6E25E649-3F16-4E02-A733-19D2CDBF48F0}</a:tableStyleId>
              </a:tblPr>
              <a:tblGrid>
                <a:gridCol w="1529672">
                  <a:extLst>
                    <a:ext uri="{9D8B030D-6E8A-4147-A177-3AD203B41FA5}">
                      <a16:colId xmlns:a16="http://schemas.microsoft.com/office/drawing/2014/main" val="393314951"/>
                    </a:ext>
                  </a:extLst>
                </a:gridCol>
                <a:gridCol w="5095371">
                  <a:extLst>
                    <a:ext uri="{9D8B030D-6E8A-4147-A177-3AD203B41FA5}">
                      <a16:colId xmlns:a16="http://schemas.microsoft.com/office/drawing/2014/main" val="842796588"/>
                    </a:ext>
                  </a:extLst>
                </a:gridCol>
                <a:gridCol w="3312522">
                  <a:extLst>
                    <a:ext uri="{9D8B030D-6E8A-4147-A177-3AD203B41FA5}">
                      <a16:colId xmlns:a16="http://schemas.microsoft.com/office/drawing/2014/main" val="2370714931"/>
                    </a:ext>
                  </a:extLst>
                </a:gridCol>
              </a:tblGrid>
              <a:tr h="200232">
                <a:tc gridSpan="3">
                  <a:txBody>
                    <a:bodyPr/>
                    <a:lstStyle/>
                    <a:p>
                      <a:pPr algn="ctr"/>
                      <a:r>
                        <a:rPr lang="fr-FR" sz="1600" dirty="0"/>
                        <a:t>RÉSOLUTION PROPOSÉE</a:t>
                      </a:r>
                    </a:p>
                  </a:txBody>
                  <a:tcPr anchor="ctr">
                    <a:solidFill>
                      <a:schemeClr val="accent1">
                        <a:lumMod val="75000"/>
                      </a:schemeClr>
                    </a:solidFill>
                  </a:tcPr>
                </a:tc>
                <a:tc hMerge="1">
                  <a:txBody>
                    <a:bodyPr/>
                    <a:lstStyle/>
                    <a:p>
                      <a:endParaRPr lang="fr-FR" dirty="0"/>
                    </a:p>
                  </a:txBody>
                  <a:tcPr/>
                </a:tc>
                <a:tc hMerge="1">
                  <a:txBody>
                    <a:bodyPr/>
                    <a:lstStyle/>
                    <a:p>
                      <a:pPr algn="ctr"/>
                      <a:endParaRPr lang="fr-FR" dirty="0"/>
                    </a:p>
                  </a:txBody>
                  <a:tcPr anchor="ctr"/>
                </a:tc>
                <a:extLst>
                  <a:ext uri="{0D108BD9-81ED-4DB2-BD59-A6C34878D82A}">
                    <a16:rowId xmlns:a16="http://schemas.microsoft.com/office/drawing/2014/main" val="1116913714"/>
                  </a:ext>
                </a:extLst>
              </a:tr>
              <a:tr h="400464">
                <a:tc>
                  <a:txBody>
                    <a:bodyPr/>
                    <a:lstStyle/>
                    <a:p>
                      <a:r>
                        <a:rPr lang="fr-FR" sz="1200" dirty="0"/>
                        <a:t>Amitriptyline</a:t>
                      </a:r>
                    </a:p>
                  </a:txBody>
                  <a:tcPr anchor="ctr"/>
                </a:tc>
                <a:tc>
                  <a:txBody>
                    <a:bodyPr/>
                    <a:lstStyle/>
                    <a:p>
                      <a:r>
                        <a:rPr lang="fr-FR" sz="1200" dirty="0"/>
                        <a:t>Substituée par miansérine</a:t>
                      </a:r>
                    </a:p>
                  </a:txBody>
                  <a:tcPr anchor="ctr"/>
                </a:tc>
                <a:tc>
                  <a:txBody>
                    <a:bodyPr/>
                    <a:lstStyle/>
                    <a:p>
                      <a:r>
                        <a:rPr lang="fr-FR" sz="1200" dirty="0"/>
                        <a:t>J1 : commencer avec 50% de la dose</a:t>
                      </a:r>
                      <a:r>
                        <a:rPr lang="fr-FR" sz="1200" baseline="0" dirty="0"/>
                        <a:t> cible, J8 : augmenter la dose jusqu’à 100% dose cible</a:t>
                      </a:r>
                      <a:endParaRPr lang="fr-FR" sz="1200" dirty="0"/>
                    </a:p>
                  </a:txBody>
                  <a:tcPr anchor="ctr"/>
                </a:tc>
                <a:extLst>
                  <a:ext uri="{0D108BD9-81ED-4DB2-BD59-A6C34878D82A}">
                    <a16:rowId xmlns:a16="http://schemas.microsoft.com/office/drawing/2014/main" val="939498287"/>
                  </a:ext>
                </a:extLst>
              </a:tr>
              <a:tr h="166860">
                <a:tc>
                  <a:txBody>
                    <a:bodyPr/>
                    <a:lstStyle/>
                    <a:p>
                      <a:r>
                        <a:rPr lang="fr-FR" sz="1200" dirty="0"/>
                        <a:t>Solifénacine</a:t>
                      </a:r>
                    </a:p>
                  </a:txBody>
                  <a:tcPr anchor="ctr"/>
                </a:tc>
                <a:tc>
                  <a:txBody>
                    <a:bodyPr/>
                    <a:lstStyle/>
                    <a:p>
                      <a:r>
                        <a:rPr lang="fr-FR" sz="1200" dirty="0"/>
                        <a:t>Arrêt</a:t>
                      </a:r>
                    </a:p>
                  </a:txBody>
                  <a:tcPr anchor="ctr"/>
                </a:tc>
                <a:tc>
                  <a:txBody>
                    <a:bodyPr/>
                    <a:lstStyle/>
                    <a:p>
                      <a:r>
                        <a:rPr lang="fr-FR" sz="1200" dirty="0"/>
                        <a:t>MHD : arrêt</a:t>
                      </a:r>
                      <a:r>
                        <a:rPr lang="fr-FR" sz="1200" baseline="0" dirty="0"/>
                        <a:t> thé le soir au coucher</a:t>
                      </a:r>
                      <a:endParaRPr lang="fr-FR" sz="1200" dirty="0"/>
                    </a:p>
                  </a:txBody>
                  <a:tcPr anchor="ctr"/>
                </a:tc>
                <a:extLst>
                  <a:ext uri="{0D108BD9-81ED-4DB2-BD59-A6C34878D82A}">
                    <a16:rowId xmlns:a16="http://schemas.microsoft.com/office/drawing/2014/main" val="3237711350"/>
                  </a:ext>
                </a:extLst>
              </a:tr>
              <a:tr h="400464">
                <a:tc>
                  <a:txBody>
                    <a:bodyPr/>
                    <a:lstStyle/>
                    <a:p>
                      <a:r>
                        <a:rPr lang="fr-FR" sz="1200" dirty="0"/>
                        <a:t>Alimémazine</a:t>
                      </a:r>
                    </a:p>
                  </a:txBody>
                  <a:tcPr anchor="ctr"/>
                </a:tc>
                <a:tc>
                  <a:txBody>
                    <a:bodyPr/>
                    <a:lstStyle/>
                    <a:p>
                      <a:r>
                        <a:rPr lang="fr-FR" sz="1200" dirty="0"/>
                        <a:t>Substitué</a:t>
                      </a:r>
                      <a:r>
                        <a:rPr lang="fr-FR" sz="1200" baseline="0" dirty="0"/>
                        <a:t> par mélatonine ou zolpidem 5 mg au coucher pendant 4 semaines maximum, période de décroissance comprise</a:t>
                      </a:r>
                      <a:endParaRPr lang="fr-FR" sz="1200" dirty="0"/>
                    </a:p>
                  </a:txBody>
                  <a:tcPr anchor="ctr"/>
                </a:tc>
                <a:tc>
                  <a:txBody>
                    <a:bodyPr/>
                    <a:lstStyle/>
                    <a:p>
                      <a:pPr algn="ctr"/>
                      <a:r>
                        <a:rPr lang="fr-FR" sz="1200" kern="1200" dirty="0"/>
                        <a:t>–</a:t>
                      </a:r>
                      <a:endParaRPr lang="fr-FR" sz="1200" dirty="0"/>
                    </a:p>
                  </a:txBody>
                  <a:tcPr anchor="ctr"/>
                </a:tc>
                <a:extLst>
                  <a:ext uri="{0D108BD9-81ED-4DB2-BD59-A6C34878D82A}">
                    <a16:rowId xmlns:a16="http://schemas.microsoft.com/office/drawing/2014/main" val="248064611"/>
                  </a:ext>
                </a:extLst>
              </a:tr>
            </a:tbl>
          </a:graphicData>
        </a:graphic>
      </p:graphicFrame>
      <p:sp>
        <p:nvSpPr>
          <p:cNvPr id="12" name="Bouton d'action : Précédent 11">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ZoneTexte 8"/>
          <p:cNvSpPr txBox="1"/>
          <p:nvPr/>
        </p:nvSpPr>
        <p:spPr>
          <a:xfrm>
            <a:off x="3654257" y="364860"/>
            <a:ext cx="4883487" cy="307777"/>
          </a:xfrm>
          <a:prstGeom prst="rect">
            <a:avLst/>
          </a:prstGeom>
          <a:noFill/>
        </p:spPr>
        <p:txBody>
          <a:bodyPr wrap="square" rtlCol="0">
            <a:spAutoFit/>
          </a:bodyPr>
          <a:lstStyle/>
          <a:p>
            <a:pPr algn="ctr"/>
            <a:r>
              <a:rPr lang="fr-FR" sz="1400" dirty="0">
                <a:solidFill>
                  <a:schemeClr val="accent2">
                    <a:lumMod val="50000"/>
                  </a:schemeClr>
                </a:solidFill>
              </a:rPr>
              <a:t>CALCUL DE LA CHARGE ANTICHOLINERGIQUE</a:t>
            </a:r>
          </a:p>
        </p:txBody>
      </p:sp>
      <p:sp>
        <p:nvSpPr>
          <p:cNvPr id="6" name="Rectangle 5"/>
          <p:cNvSpPr/>
          <p:nvPr/>
        </p:nvSpPr>
        <p:spPr>
          <a:xfrm>
            <a:off x="8935833" y="890317"/>
            <a:ext cx="2818400" cy="276999"/>
          </a:xfrm>
          <a:prstGeom prst="rect">
            <a:avLst/>
          </a:prstGeom>
        </p:spPr>
        <p:txBody>
          <a:bodyPr wrap="none">
            <a:spAutoFit/>
          </a:bodyPr>
          <a:lstStyle/>
          <a:p>
            <a:pPr algn="r"/>
            <a:r>
              <a:rPr lang="fr-FR" sz="1200" dirty="0">
                <a:hlinkClick r:id="rId5"/>
              </a:rPr>
              <a:t>OUTIL OMÉDIT PAYS DE LA LOIRE</a:t>
            </a:r>
            <a:endParaRPr lang="fr-FR" sz="1200" dirty="0"/>
          </a:p>
        </p:txBody>
      </p:sp>
      <p:graphicFrame>
        <p:nvGraphicFramePr>
          <p:cNvPr id="10" name="Tableau 9"/>
          <p:cNvGraphicFramePr>
            <a:graphicFrameLocks noGrp="1"/>
          </p:cNvGraphicFramePr>
          <p:nvPr>
            <p:extLst>
              <p:ext uri="{D42A27DB-BD31-4B8C-83A1-F6EECF244321}">
                <p14:modId xmlns:p14="http://schemas.microsoft.com/office/powerpoint/2010/main" val="108129051"/>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
        <p:nvSpPr>
          <p:cNvPr id="13" name="ZoneTexte 12"/>
          <p:cNvSpPr txBox="1"/>
          <p:nvPr/>
        </p:nvSpPr>
        <p:spPr>
          <a:xfrm rot="215875">
            <a:off x="9642215" y="433472"/>
            <a:ext cx="1590232" cy="338554"/>
          </a:xfrm>
          <a:prstGeom prst="rect">
            <a:avLst/>
          </a:prstGeom>
          <a:solidFill>
            <a:schemeClr val="bg1"/>
          </a:solidFill>
          <a:ln>
            <a:solidFill>
              <a:srgbClr val="9AC521"/>
            </a:solidFill>
          </a:ln>
        </p:spPr>
        <p:txBody>
          <a:bodyPr wrap="square" rtlCol="0">
            <a:spAutoFit/>
          </a:bodyPr>
          <a:lstStyle/>
          <a:p>
            <a:pPr algn="ctr"/>
            <a:r>
              <a:rPr lang="fr-FR" sz="1600" b="1" dirty="0"/>
              <a:t>CF annexe 5</a:t>
            </a:r>
          </a:p>
        </p:txBody>
      </p:sp>
    </p:spTree>
    <p:extLst>
      <p:ext uri="{BB962C8B-B14F-4D97-AF65-F5344CB8AC3E}">
        <p14:creationId xmlns:p14="http://schemas.microsoft.com/office/powerpoint/2010/main" val="40001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Rectangle 46">
            <a:hlinkClick r:id="rId2" action="ppaction://hlinksldjump"/>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983" y="498439"/>
            <a:ext cx="1290034" cy="505980"/>
          </a:xfrm>
          <a:prstGeom prst="rect">
            <a:avLst/>
          </a:prstGeom>
          <a:noFill/>
          <a:extLst>
            <a:ext uri="{909E8E84-426E-40DD-AFC4-6F175D3DCCD1}">
              <a14:hiddenFill xmlns:a14="http://schemas.microsoft.com/office/drawing/2010/main">
                <a:solidFill>
                  <a:srgbClr val="FFFFFF"/>
                </a:solidFill>
              </a14:hiddenFill>
            </a:ext>
          </a:extLst>
        </p:spPr>
      </p:pic>
      <p:sp>
        <p:nvSpPr>
          <p:cNvPr id="12" name="Bouton d'action : Précédent 11">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8" name="Groupe 7"/>
          <p:cNvGrpSpPr/>
          <p:nvPr/>
        </p:nvGrpSpPr>
        <p:grpSpPr>
          <a:xfrm>
            <a:off x="5809480" y="1845017"/>
            <a:ext cx="5392784" cy="1377576"/>
            <a:chOff x="4539917" y="1496034"/>
            <a:chExt cx="5077744" cy="1377576"/>
          </a:xfrm>
        </p:grpSpPr>
        <p:sp>
          <p:nvSpPr>
            <p:cNvPr id="9" name="ZoneTexte 8"/>
            <p:cNvSpPr txBox="1"/>
            <p:nvPr/>
          </p:nvSpPr>
          <p:spPr>
            <a:xfrm>
              <a:off x="4539917" y="1496034"/>
              <a:ext cx="5077744" cy="954107"/>
            </a:xfrm>
            <a:prstGeom prst="rect">
              <a:avLst/>
            </a:prstGeom>
            <a:noFill/>
          </p:spPr>
          <p:txBody>
            <a:bodyPr wrap="square" rtlCol="0">
              <a:spAutoFit/>
            </a:bodyPr>
            <a:lstStyle/>
            <a:p>
              <a:r>
                <a:rPr lang="fr-FR" sz="2800" dirty="0">
                  <a:solidFill>
                    <a:schemeClr val="accent2">
                      <a:lumMod val="50000"/>
                    </a:schemeClr>
                  </a:solidFill>
                </a:rPr>
                <a:t>MÉDICAMENTS PHOTOSENSIBILISANTS</a:t>
              </a:r>
            </a:p>
          </p:txBody>
        </p:sp>
        <p:sp>
          <p:nvSpPr>
            <p:cNvPr id="6" name="Rectangle 5"/>
            <p:cNvSpPr/>
            <p:nvPr/>
          </p:nvSpPr>
          <p:spPr>
            <a:xfrm>
              <a:off x="4539917" y="2596611"/>
              <a:ext cx="2284600" cy="276999"/>
            </a:xfrm>
            <a:prstGeom prst="rect">
              <a:avLst/>
            </a:prstGeom>
          </p:spPr>
          <p:txBody>
            <a:bodyPr wrap="none">
              <a:spAutoFit/>
            </a:bodyPr>
            <a:lstStyle/>
            <a:p>
              <a:r>
                <a:rPr lang="fr-FR" sz="1200" dirty="0">
                  <a:hlinkClick r:id="rId5"/>
                </a:rPr>
                <a:t>OUTIL OMÉDIT OCCITANIE</a:t>
              </a:r>
              <a:endParaRPr lang="fr-FR" sz="1200" dirty="0"/>
            </a:p>
          </p:txBody>
        </p:sp>
      </p:grpSp>
      <p:grpSp>
        <p:nvGrpSpPr>
          <p:cNvPr id="3" name="Groupe 2"/>
          <p:cNvGrpSpPr/>
          <p:nvPr/>
        </p:nvGrpSpPr>
        <p:grpSpPr>
          <a:xfrm>
            <a:off x="1338879" y="795813"/>
            <a:ext cx="3617235" cy="3475985"/>
            <a:chOff x="1645908" y="757551"/>
            <a:chExt cx="3617235" cy="3475985"/>
          </a:xfrm>
        </p:grpSpPr>
        <p:sp>
          <p:nvSpPr>
            <p:cNvPr id="44" name="Google Shape;1342;p60"/>
            <p:cNvSpPr/>
            <p:nvPr/>
          </p:nvSpPr>
          <p:spPr>
            <a:xfrm>
              <a:off x="1645908" y="757551"/>
              <a:ext cx="3617235" cy="3475985"/>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chemeClr val="accent1">
                <a:lumMod val="90000"/>
                <a:alpha val="50196"/>
              </a:schemeClr>
            </a:solidFill>
            <a:ln>
              <a:noFill/>
            </a:ln>
          </p:spPr>
          <p:txBody>
            <a:bodyPr/>
            <a:lstStyle/>
            <a:p>
              <a:endParaRPr lang="fr-FR"/>
            </a:p>
          </p:txBody>
        </p:sp>
        <p:grpSp>
          <p:nvGrpSpPr>
            <p:cNvPr id="49" name="Groupe 48"/>
            <p:cNvGrpSpPr/>
            <p:nvPr/>
          </p:nvGrpSpPr>
          <p:grpSpPr>
            <a:xfrm>
              <a:off x="2412748" y="795813"/>
              <a:ext cx="2083554" cy="3036164"/>
              <a:chOff x="3236711" y="182509"/>
              <a:chExt cx="2083554" cy="3036164"/>
            </a:xfrm>
            <a:effectLst>
              <a:outerShdw blurRad="50800" dist="38100" dir="16200000" rotWithShape="0">
                <a:prstClr val="black">
                  <a:alpha val="40000"/>
                </a:prstClr>
              </a:outerShdw>
            </a:effectLst>
          </p:grpSpPr>
          <p:grpSp>
            <p:nvGrpSpPr>
              <p:cNvPr id="50" name="Groupe 49"/>
              <p:cNvGrpSpPr/>
              <p:nvPr/>
            </p:nvGrpSpPr>
            <p:grpSpPr>
              <a:xfrm rot="18393212">
                <a:off x="3745143" y="150937"/>
                <a:ext cx="896524" cy="959668"/>
                <a:chOff x="7710508" y="1353531"/>
                <a:chExt cx="896524" cy="959668"/>
              </a:xfrm>
            </p:grpSpPr>
            <p:sp>
              <p:nvSpPr>
                <p:cNvPr id="95" name="Forme libre 94"/>
                <p:cNvSpPr/>
                <p:nvPr/>
              </p:nvSpPr>
              <p:spPr>
                <a:xfrm rot="1732826">
                  <a:off x="7710508" y="1353531"/>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6" name="Forme libre 95"/>
                <p:cNvSpPr/>
                <p:nvPr/>
              </p:nvSpPr>
              <p:spPr>
                <a:xfrm rot="19741345">
                  <a:off x="8072665" y="1690316"/>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51" name="Groupe 50"/>
              <p:cNvGrpSpPr/>
              <p:nvPr/>
            </p:nvGrpSpPr>
            <p:grpSpPr>
              <a:xfrm rot="21372764" flipH="1">
                <a:off x="3236711" y="741676"/>
                <a:ext cx="2083554" cy="2476997"/>
                <a:chOff x="369111" y="2229907"/>
                <a:chExt cx="3126503" cy="3716888"/>
              </a:xfrm>
            </p:grpSpPr>
            <p:sp>
              <p:nvSpPr>
                <p:cNvPr id="52" name="Forme libre 51"/>
                <p:cNvSpPr/>
                <p:nvPr/>
              </p:nvSpPr>
              <p:spPr>
                <a:xfrm rot="21348395" flipH="1">
                  <a:off x="747794" y="4924112"/>
                  <a:ext cx="2525844" cy="1022683"/>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Cœur 93"/>
                <p:cNvSpPr/>
                <p:nvPr/>
              </p:nvSpPr>
              <p:spPr>
                <a:xfrm rot="21237620" flipH="1" flipV="1">
                  <a:off x="1133796" y="4718730"/>
                  <a:ext cx="1722868" cy="418368"/>
                </a:xfrm>
                <a:custGeom>
                  <a:avLst/>
                  <a:gdLst>
                    <a:gd name="connsiteX0" fmla="*/ 427298 w 854596"/>
                    <a:gd name="connsiteY0" fmla="*/ 159676 h 638705"/>
                    <a:gd name="connsiteX1" fmla="*/ 427298 w 854596"/>
                    <a:gd name="connsiteY1" fmla="*/ 638705 h 638705"/>
                    <a:gd name="connsiteX2" fmla="*/ 427298 w 854596"/>
                    <a:gd name="connsiteY2" fmla="*/ 159676 h 638705"/>
                    <a:gd name="connsiteX0" fmla="*/ 422137 w 860885"/>
                    <a:gd name="connsiteY0" fmla="*/ 168924 h 568482"/>
                    <a:gd name="connsiteX1" fmla="*/ 434137 w 860885"/>
                    <a:gd name="connsiteY1" fmla="*/ 568482 h 568482"/>
                    <a:gd name="connsiteX2" fmla="*/ 422137 w 860885"/>
                    <a:gd name="connsiteY2" fmla="*/ 168924 h 568482"/>
                    <a:gd name="connsiteX0" fmla="*/ 418835 w 860941"/>
                    <a:gd name="connsiteY0" fmla="*/ 191833 h 503893"/>
                    <a:gd name="connsiteX1" fmla="*/ 435645 w 860941"/>
                    <a:gd name="connsiteY1" fmla="*/ 503893 h 503893"/>
                    <a:gd name="connsiteX2" fmla="*/ 418835 w 860941"/>
                    <a:gd name="connsiteY2" fmla="*/ 191833 h 503893"/>
                  </a:gdLst>
                  <a:ahLst/>
                  <a:cxnLst>
                    <a:cxn ang="0">
                      <a:pos x="connsiteX0" y="connsiteY0"/>
                    </a:cxn>
                    <a:cxn ang="0">
                      <a:pos x="connsiteX1" y="connsiteY1"/>
                    </a:cxn>
                    <a:cxn ang="0">
                      <a:pos x="connsiteX2" y="connsiteY2"/>
                    </a:cxn>
                  </a:cxnLst>
                  <a:rect l="l" t="t" r="r" b="b"/>
                  <a:pathLst>
                    <a:path w="860941" h="503893">
                      <a:moveTo>
                        <a:pt x="418835" y="191833"/>
                      </a:moveTo>
                      <a:cubicBezTo>
                        <a:pt x="596876" y="-180745"/>
                        <a:pt x="1308045" y="24864"/>
                        <a:pt x="435645" y="503893"/>
                      </a:cubicBezTo>
                      <a:cubicBezTo>
                        <a:pt x="-436755" y="24864"/>
                        <a:pt x="240794" y="-180745"/>
                        <a:pt x="418835" y="191833"/>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orme libre 53"/>
                <p:cNvSpPr/>
                <p:nvPr/>
              </p:nvSpPr>
              <p:spPr>
                <a:xfrm rot="11161388" flipH="1">
                  <a:off x="1558176" y="4206503"/>
                  <a:ext cx="534631" cy="750274"/>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Forme libre 54"/>
                <p:cNvSpPr/>
                <p:nvPr/>
              </p:nvSpPr>
              <p:spPr>
                <a:xfrm rot="8672933">
                  <a:off x="1871169" y="4459566"/>
                  <a:ext cx="425586" cy="443542"/>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Larme 55"/>
                <p:cNvSpPr/>
                <p:nvPr/>
              </p:nvSpPr>
              <p:spPr>
                <a:xfrm rot="7618006">
                  <a:off x="1592630" y="4099757"/>
                  <a:ext cx="697669" cy="725346"/>
                </a:xfrm>
                <a:prstGeom prst="teardrop">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7" name="Groupe 56"/>
                <p:cNvGrpSpPr/>
                <p:nvPr/>
              </p:nvGrpSpPr>
              <p:grpSpPr>
                <a:xfrm flipH="1">
                  <a:off x="369387" y="2229907"/>
                  <a:ext cx="3054474" cy="2461044"/>
                  <a:chOff x="8607161" y="1050631"/>
                  <a:chExt cx="3054474" cy="2461044"/>
                </a:xfrm>
              </p:grpSpPr>
              <p:sp>
                <p:nvSpPr>
                  <p:cNvPr id="79" name="Forme libre 78"/>
                  <p:cNvSpPr/>
                  <p:nvPr/>
                </p:nvSpPr>
                <p:spPr>
                  <a:xfrm>
                    <a:off x="8729467" y="1296716"/>
                    <a:ext cx="2768002" cy="2214959"/>
                  </a:xfrm>
                  <a:custGeom>
                    <a:avLst/>
                    <a:gdLst>
                      <a:gd name="connsiteX0" fmla="*/ 1487302 w 2768001"/>
                      <a:gd name="connsiteY0" fmla="*/ 2786 h 2288891"/>
                      <a:gd name="connsiteX1" fmla="*/ 190130 w 2768001"/>
                      <a:gd name="connsiteY1" fmla="*/ 268600 h 2288891"/>
                      <a:gd name="connsiteX2" fmla="*/ 20009 w 2768001"/>
                      <a:gd name="connsiteY2" fmla="*/ 1406284 h 2288891"/>
                      <a:gd name="connsiteX3" fmla="*/ 317721 w 2768001"/>
                      <a:gd name="connsiteY3" fmla="*/ 1991074 h 2288891"/>
                      <a:gd name="connsiteX4" fmla="*/ 945042 w 2768001"/>
                      <a:gd name="connsiteY4" fmla="*/ 2139930 h 2288891"/>
                      <a:gd name="connsiteX5" fmla="*/ 1306549 w 2768001"/>
                      <a:gd name="connsiteY5" fmla="*/ 2288786 h 2288891"/>
                      <a:gd name="connsiteX6" fmla="*/ 1763749 w 2768001"/>
                      <a:gd name="connsiteY6" fmla="*/ 2161195 h 2288891"/>
                      <a:gd name="connsiteX7" fmla="*/ 2369805 w 2768001"/>
                      <a:gd name="connsiteY7" fmla="*/ 2022972 h 2288891"/>
                      <a:gd name="connsiteX8" fmla="*/ 2678149 w 2768001"/>
                      <a:gd name="connsiteY8" fmla="*/ 1629567 h 2288891"/>
                      <a:gd name="connsiteX9" fmla="*/ 2763209 w 2768001"/>
                      <a:gd name="connsiteY9" fmla="*/ 949084 h 2288891"/>
                      <a:gd name="connsiteX10" fmla="*/ 2614353 w 2768001"/>
                      <a:gd name="connsiteY10" fmla="*/ 364293 h 2288891"/>
                      <a:gd name="connsiteX11" fmla="*/ 1487302 w 2768001"/>
                      <a:gd name="connsiteY11" fmla="*/ 2786 h 2288891"/>
                      <a:gd name="connsiteX0" fmla="*/ 1487302 w 2768001"/>
                      <a:gd name="connsiteY0" fmla="*/ 2786 h 2214960"/>
                      <a:gd name="connsiteX1" fmla="*/ 190130 w 2768001"/>
                      <a:gd name="connsiteY1" fmla="*/ 268600 h 2214960"/>
                      <a:gd name="connsiteX2" fmla="*/ 20009 w 2768001"/>
                      <a:gd name="connsiteY2" fmla="*/ 1406284 h 2214960"/>
                      <a:gd name="connsiteX3" fmla="*/ 317721 w 2768001"/>
                      <a:gd name="connsiteY3" fmla="*/ 1991074 h 2214960"/>
                      <a:gd name="connsiteX4" fmla="*/ 945042 w 2768001"/>
                      <a:gd name="connsiteY4" fmla="*/ 2139930 h 2214960"/>
                      <a:gd name="connsiteX5" fmla="*/ 1311458 w 2768001"/>
                      <a:gd name="connsiteY5" fmla="*/ 2214626 h 2214960"/>
                      <a:gd name="connsiteX6" fmla="*/ 1763749 w 2768001"/>
                      <a:gd name="connsiteY6" fmla="*/ 2161195 h 2214960"/>
                      <a:gd name="connsiteX7" fmla="*/ 2369805 w 2768001"/>
                      <a:gd name="connsiteY7" fmla="*/ 2022972 h 2214960"/>
                      <a:gd name="connsiteX8" fmla="*/ 2678149 w 2768001"/>
                      <a:gd name="connsiteY8" fmla="*/ 1629567 h 2214960"/>
                      <a:gd name="connsiteX9" fmla="*/ 2763209 w 2768001"/>
                      <a:gd name="connsiteY9" fmla="*/ 949084 h 2214960"/>
                      <a:gd name="connsiteX10" fmla="*/ 2614353 w 2768001"/>
                      <a:gd name="connsiteY10" fmla="*/ 364293 h 2214960"/>
                      <a:gd name="connsiteX11" fmla="*/ 1487302 w 2768001"/>
                      <a:gd name="connsiteY11" fmla="*/ 2786 h 22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001" h="2214960">
                        <a:moveTo>
                          <a:pt x="1487302" y="2786"/>
                        </a:moveTo>
                        <a:cubicBezTo>
                          <a:pt x="1083265" y="-13163"/>
                          <a:pt x="434679" y="34684"/>
                          <a:pt x="190130" y="268600"/>
                        </a:cubicBezTo>
                        <a:cubicBezTo>
                          <a:pt x="-54419" y="502516"/>
                          <a:pt x="-1256" y="1119205"/>
                          <a:pt x="20009" y="1406284"/>
                        </a:cubicBezTo>
                        <a:cubicBezTo>
                          <a:pt x="41274" y="1693363"/>
                          <a:pt x="163549" y="1868800"/>
                          <a:pt x="317721" y="1991074"/>
                        </a:cubicBezTo>
                        <a:cubicBezTo>
                          <a:pt x="471893" y="2113348"/>
                          <a:pt x="779419" y="2102671"/>
                          <a:pt x="945042" y="2139930"/>
                        </a:cubicBezTo>
                        <a:cubicBezTo>
                          <a:pt x="1110665" y="2177189"/>
                          <a:pt x="1175007" y="2211082"/>
                          <a:pt x="1311458" y="2214626"/>
                        </a:cubicBezTo>
                        <a:cubicBezTo>
                          <a:pt x="1447909" y="2218170"/>
                          <a:pt x="1587358" y="2193137"/>
                          <a:pt x="1763749" y="2161195"/>
                        </a:cubicBezTo>
                        <a:cubicBezTo>
                          <a:pt x="1940140" y="2129253"/>
                          <a:pt x="2217405" y="2111577"/>
                          <a:pt x="2369805" y="2022972"/>
                        </a:cubicBezTo>
                        <a:cubicBezTo>
                          <a:pt x="2522205" y="1934367"/>
                          <a:pt x="2612582" y="1808548"/>
                          <a:pt x="2678149" y="1629567"/>
                        </a:cubicBezTo>
                        <a:cubicBezTo>
                          <a:pt x="2743716" y="1450586"/>
                          <a:pt x="2773842" y="1159963"/>
                          <a:pt x="2763209" y="949084"/>
                        </a:cubicBezTo>
                        <a:cubicBezTo>
                          <a:pt x="2752576" y="738205"/>
                          <a:pt x="2828776" y="522009"/>
                          <a:pt x="2614353" y="364293"/>
                        </a:cubicBezTo>
                        <a:cubicBezTo>
                          <a:pt x="2399930" y="206577"/>
                          <a:pt x="1891339" y="18735"/>
                          <a:pt x="1487302" y="2786"/>
                        </a:cubicBezTo>
                        <a:close/>
                      </a:path>
                    </a:pathLst>
                  </a:custGeom>
                  <a:solidFill>
                    <a:srgbClr val="FBE3D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0" name="Groupe 79"/>
                  <p:cNvGrpSpPr/>
                  <p:nvPr/>
                </p:nvGrpSpPr>
                <p:grpSpPr>
                  <a:xfrm>
                    <a:off x="8607161" y="1050631"/>
                    <a:ext cx="3054474" cy="1497678"/>
                    <a:chOff x="7493585" y="2002702"/>
                    <a:chExt cx="3054474" cy="1497678"/>
                  </a:xfrm>
                </p:grpSpPr>
                <p:sp>
                  <p:nvSpPr>
                    <p:cNvPr id="89" name="Forme libre 88"/>
                    <p:cNvSpPr/>
                    <p:nvPr/>
                  </p:nvSpPr>
                  <p:spPr>
                    <a:xfrm>
                      <a:off x="8914422" y="2019159"/>
                      <a:ext cx="1633637" cy="1432673"/>
                    </a:xfrm>
                    <a:custGeom>
                      <a:avLst/>
                      <a:gdLst>
                        <a:gd name="connsiteX0" fmla="*/ 867531 w 1633637"/>
                        <a:gd name="connsiteY0" fmla="*/ 1028 h 1432672"/>
                        <a:gd name="connsiteX1" fmla="*/ 1399159 w 1633637"/>
                        <a:gd name="connsiteY1" fmla="*/ 330637 h 1432672"/>
                        <a:gd name="connsiteX2" fmla="*/ 1633076 w 1633637"/>
                        <a:gd name="connsiteY2" fmla="*/ 862265 h 1432672"/>
                        <a:gd name="connsiteX3" fmla="*/ 1462955 w 1633637"/>
                        <a:gd name="connsiteY3" fmla="*/ 1425791 h 1432672"/>
                        <a:gd name="connsiteX4" fmla="*/ 1409792 w 1633637"/>
                        <a:gd name="connsiteY4" fmla="*/ 1159977 h 1432672"/>
                        <a:gd name="connsiteX5" fmla="*/ 1218406 w 1633637"/>
                        <a:gd name="connsiteY5" fmla="*/ 926061 h 1432672"/>
                        <a:gd name="connsiteX6" fmla="*/ 973857 w 1633637"/>
                        <a:gd name="connsiteY6" fmla="*/ 872898 h 1432672"/>
                        <a:gd name="connsiteX7" fmla="*/ 761206 w 1633637"/>
                        <a:gd name="connsiteY7" fmla="*/ 872898 h 1432672"/>
                        <a:gd name="connsiteX8" fmla="*/ 548555 w 1633637"/>
                        <a:gd name="connsiteY8" fmla="*/ 851633 h 1432672"/>
                        <a:gd name="connsiteX9" fmla="*/ 197680 w 1633637"/>
                        <a:gd name="connsiteY9" fmla="*/ 638982 h 1432672"/>
                        <a:gd name="connsiteX10" fmla="*/ 101987 w 1633637"/>
                        <a:gd name="connsiteY10" fmla="*/ 458228 h 1432672"/>
                        <a:gd name="connsiteX11" fmla="*/ 48825 w 1633637"/>
                        <a:gd name="connsiteY11" fmla="*/ 234944 h 1432672"/>
                        <a:gd name="connsiteX12" fmla="*/ 867531 w 1633637"/>
                        <a:gd name="connsiteY12" fmla="*/ 1028 h 14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637" h="1432672">
                          <a:moveTo>
                            <a:pt x="867531" y="1028"/>
                          </a:moveTo>
                          <a:cubicBezTo>
                            <a:pt x="1092587" y="16977"/>
                            <a:pt x="1271568" y="187098"/>
                            <a:pt x="1399159" y="330637"/>
                          </a:cubicBezTo>
                          <a:cubicBezTo>
                            <a:pt x="1526750" y="474177"/>
                            <a:pt x="1622443" y="679739"/>
                            <a:pt x="1633076" y="862265"/>
                          </a:cubicBezTo>
                          <a:cubicBezTo>
                            <a:pt x="1643709" y="1044791"/>
                            <a:pt x="1500169" y="1376172"/>
                            <a:pt x="1462955" y="1425791"/>
                          </a:cubicBezTo>
                          <a:cubicBezTo>
                            <a:pt x="1425741" y="1475410"/>
                            <a:pt x="1450550" y="1243265"/>
                            <a:pt x="1409792" y="1159977"/>
                          </a:cubicBezTo>
                          <a:cubicBezTo>
                            <a:pt x="1369034" y="1076689"/>
                            <a:pt x="1291062" y="973908"/>
                            <a:pt x="1218406" y="926061"/>
                          </a:cubicBezTo>
                          <a:cubicBezTo>
                            <a:pt x="1145750" y="878214"/>
                            <a:pt x="1050057" y="881758"/>
                            <a:pt x="973857" y="872898"/>
                          </a:cubicBezTo>
                          <a:cubicBezTo>
                            <a:pt x="897657" y="864038"/>
                            <a:pt x="832090" y="876442"/>
                            <a:pt x="761206" y="872898"/>
                          </a:cubicBezTo>
                          <a:cubicBezTo>
                            <a:pt x="690322" y="869354"/>
                            <a:pt x="642476" y="890619"/>
                            <a:pt x="548555" y="851633"/>
                          </a:cubicBezTo>
                          <a:cubicBezTo>
                            <a:pt x="454634" y="812647"/>
                            <a:pt x="272108" y="704549"/>
                            <a:pt x="197680" y="638982"/>
                          </a:cubicBezTo>
                          <a:cubicBezTo>
                            <a:pt x="123252" y="573415"/>
                            <a:pt x="126796" y="525568"/>
                            <a:pt x="101987" y="458228"/>
                          </a:cubicBezTo>
                          <a:cubicBezTo>
                            <a:pt x="77178" y="390888"/>
                            <a:pt x="-76994" y="311144"/>
                            <a:pt x="48825" y="234944"/>
                          </a:cubicBezTo>
                          <a:cubicBezTo>
                            <a:pt x="174644" y="158744"/>
                            <a:pt x="642475" y="-14921"/>
                            <a:pt x="867531" y="1028"/>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Forme libre 89"/>
                    <p:cNvSpPr/>
                    <p:nvPr/>
                  </p:nvSpPr>
                  <p:spPr>
                    <a:xfrm>
                      <a:off x="7493585" y="2002702"/>
                      <a:ext cx="1602373" cy="1497678"/>
                    </a:xfrm>
                    <a:custGeom>
                      <a:avLst/>
                      <a:gdLst>
                        <a:gd name="connsiteX0" fmla="*/ 704117 w 1602373"/>
                        <a:gd name="connsiteY0" fmla="*/ 38749 h 1497678"/>
                        <a:gd name="connsiteX1" fmla="*/ 236285 w 1602373"/>
                        <a:gd name="connsiteY1" fmla="*/ 219503 h 1497678"/>
                        <a:gd name="connsiteX2" fmla="*/ 2368 w 1602373"/>
                        <a:gd name="connsiteY2" fmla="*/ 719233 h 1497678"/>
                        <a:gd name="connsiteX3" fmla="*/ 119327 w 1602373"/>
                        <a:gd name="connsiteY3" fmla="*/ 1484777 h 1497678"/>
                        <a:gd name="connsiteX4" fmla="*/ 183122 w 1602373"/>
                        <a:gd name="connsiteY4" fmla="*/ 1187065 h 1497678"/>
                        <a:gd name="connsiteX5" fmla="*/ 268182 w 1602373"/>
                        <a:gd name="connsiteY5" fmla="*/ 1016945 h 1497678"/>
                        <a:gd name="connsiteX6" fmla="*/ 406406 w 1602373"/>
                        <a:gd name="connsiteY6" fmla="*/ 942517 h 1497678"/>
                        <a:gd name="connsiteX7" fmla="*/ 629689 w 1602373"/>
                        <a:gd name="connsiteY7" fmla="*/ 868089 h 1497678"/>
                        <a:gd name="connsiteX8" fmla="*/ 767913 w 1602373"/>
                        <a:gd name="connsiteY8" fmla="*/ 868089 h 1497678"/>
                        <a:gd name="connsiteX9" fmla="*/ 906136 w 1602373"/>
                        <a:gd name="connsiteY9" fmla="*/ 878721 h 1497678"/>
                        <a:gd name="connsiteX10" fmla="*/ 1086889 w 1602373"/>
                        <a:gd name="connsiteY10" fmla="*/ 846824 h 1497678"/>
                        <a:gd name="connsiteX11" fmla="*/ 1246378 w 1602373"/>
                        <a:gd name="connsiteY11" fmla="*/ 783028 h 1497678"/>
                        <a:gd name="connsiteX12" fmla="*/ 1469662 w 1602373"/>
                        <a:gd name="connsiteY12" fmla="*/ 634172 h 1497678"/>
                        <a:gd name="connsiteX13" fmla="*/ 1533457 w 1602373"/>
                        <a:gd name="connsiteY13" fmla="*/ 368358 h 1497678"/>
                        <a:gd name="connsiteX14" fmla="*/ 1544089 w 1602373"/>
                        <a:gd name="connsiteY14" fmla="*/ 123810 h 1497678"/>
                        <a:gd name="connsiteX15" fmla="*/ 746648 w 1602373"/>
                        <a:gd name="connsiteY15" fmla="*/ 6851 h 1497678"/>
                        <a:gd name="connsiteX16" fmla="*/ 704117 w 1602373"/>
                        <a:gd name="connsiteY16" fmla="*/ 38749 h 149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2373" h="1497678">
                          <a:moveTo>
                            <a:pt x="704117" y="38749"/>
                          </a:moveTo>
                          <a:cubicBezTo>
                            <a:pt x="619056" y="74191"/>
                            <a:pt x="353243" y="106089"/>
                            <a:pt x="236285" y="219503"/>
                          </a:cubicBezTo>
                          <a:cubicBezTo>
                            <a:pt x="119327" y="332917"/>
                            <a:pt x="21861" y="508354"/>
                            <a:pt x="2368" y="719233"/>
                          </a:cubicBezTo>
                          <a:cubicBezTo>
                            <a:pt x="-17125" y="930112"/>
                            <a:pt x="89201" y="1406805"/>
                            <a:pt x="119327" y="1484777"/>
                          </a:cubicBezTo>
                          <a:cubicBezTo>
                            <a:pt x="149453" y="1562749"/>
                            <a:pt x="158313" y="1265037"/>
                            <a:pt x="183122" y="1187065"/>
                          </a:cubicBezTo>
                          <a:cubicBezTo>
                            <a:pt x="207931" y="1109093"/>
                            <a:pt x="230968" y="1057703"/>
                            <a:pt x="268182" y="1016945"/>
                          </a:cubicBezTo>
                          <a:cubicBezTo>
                            <a:pt x="305396" y="976187"/>
                            <a:pt x="346155" y="967326"/>
                            <a:pt x="406406" y="942517"/>
                          </a:cubicBezTo>
                          <a:cubicBezTo>
                            <a:pt x="466657" y="917708"/>
                            <a:pt x="569438" y="880494"/>
                            <a:pt x="629689" y="868089"/>
                          </a:cubicBezTo>
                          <a:cubicBezTo>
                            <a:pt x="689940" y="855684"/>
                            <a:pt x="721839" y="866317"/>
                            <a:pt x="767913" y="868089"/>
                          </a:cubicBezTo>
                          <a:cubicBezTo>
                            <a:pt x="813987" y="869861"/>
                            <a:pt x="852973" y="882265"/>
                            <a:pt x="906136" y="878721"/>
                          </a:cubicBezTo>
                          <a:cubicBezTo>
                            <a:pt x="959299" y="875177"/>
                            <a:pt x="1030182" y="862773"/>
                            <a:pt x="1086889" y="846824"/>
                          </a:cubicBezTo>
                          <a:cubicBezTo>
                            <a:pt x="1143596" y="830875"/>
                            <a:pt x="1182583" y="818470"/>
                            <a:pt x="1246378" y="783028"/>
                          </a:cubicBezTo>
                          <a:cubicBezTo>
                            <a:pt x="1310173" y="747586"/>
                            <a:pt x="1421816" y="703284"/>
                            <a:pt x="1469662" y="634172"/>
                          </a:cubicBezTo>
                          <a:cubicBezTo>
                            <a:pt x="1517508" y="565060"/>
                            <a:pt x="1521053" y="453418"/>
                            <a:pt x="1533457" y="368358"/>
                          </a:cubicBezTo>
                          <a:cubicBezTo>
                            <a:pt x="1545862" y="283298"/>
                            <a:pt x="1675224" y="184061"/>
                            <a:pt x="1544089" y="123810"/>
                          </a:cubicBezTo>
                          <a:cubicBezTo>
                            <a:pt x="1412954" y="63559"/>
                            <a:pt x="886643" y="22800"/>
                            <a:pt x="746648" y="6851"/>
                          </a:cubicBezTo>
                          <a:cubicBezTo>
                            <a:pt x="606653" y="-9098"/>
                            <a:pt x="789178" y="3307"/>
                            <a:pt x="704117" y="38749"/>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a:off x="7622003" y="2138748"/>
                      <a:ext cx="1320691" cy="811672"/>
                    </a:xfrm>
                    <a:custGeom>
                      <a:avLst/>
                      <a:gdLst>
                        <a:gd name="connsiteX0" fmla="*/ 603 w 1320691"/>
                        <a:gd name="connsiteY0" fmla="*/ 809774 h 811672"/>
                        <a:gd name="connsiteX1" fmla="*/ 160091 w 1320691"/>
                        <a:gd name="connsiteY1" fmla="*/ 448267 h 811672"/>
                        <a:gd name="connsiteX2" fmla="*/ 468435 w 1320691"/>
                        <a:gd name="connsiteY2" fmla="*/ 299411 h 811672"/>
                        <a:gd name="connsiteX3" fmla="*/ 840575 w 1320691"/>
                        <a:gd name="connsiteY3" fmla="*/ 246248 h 811672"/>
                        <a:gd name="connsiteX4" fmla="*/ 1319040 w 1320691"/>
                        <a:gd name="connsiteY4" fmla="*/ 1699 h 811672"/>
                        <a:gd name="connsiteX5" fmla="*/ 978798 w 1320691"/>
                        <a:gd name="connsiteY5" fmla="*/ 384471 h 811672"/>
                        <a:gd name="connsiteX6" fmla="*/ 479068 w 1320691"/>
                        <a:gd name="connsiteY6" fmla="*/ 522695 h 811672"/>
                        <a:gd name="connsiteX7" fmla="*/ 213254 w 1320691"/>
                        <a:gd name="connsiteY7" fmla="*/ 586490 h 811672"/>
                        <a:gd name="connsiteX8" fmla="*/ 603 w 1320691"/>
                        <a:gd name="connsiteY8" fmla="*/ 809774 h 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691" h="811672">
                          <a:moveTo>
                            <a:pt x="603" y="809774"/>
                          </a:moveTo>
                          <a:cubicBezTo>
                            <a:pt x="-8257" y="786737"/>
                            <a:pt x="82119" y="533327"/>
                            <a:pt x="160091" y="448267"/>
                          </a:cubicBezTo>
                          <a:cubicBezTo>
                            <a:pt x="238063" y="363207"/>
                            <a:pt x="355021" y="333081"/>
                            <a:pt x="468435" y="299411"/>
                          </a:cubicBezTo>
                          <a:cubicBezTo>
                            <a:pt x="581849" y="265741"/>
                            <a:pt x="698807" y="295867"/>
                            <a:pt x="840575" y="246248"/>
                          </a:cubicBezTo>
                          <a:cubicBezTo>
                            <a:pt x="982343" y="196629"/>
                            <a:pt x="1296003" y="-21338"/>
                            <a:pt x="1319040" y="1699"/>
                          </a:cubicBezTo>
                          <a:cubicBezTo>
                            <a:pt x="1342077" y="24736"/>
                            <a:pt x="1118793" y="297638"/>
                            <a:pt x="978798" y="384471"/>
                          </a:cubicBezTo>
                          <a:cubicBezTo>
                            <a:pt x="838803" y="471304"/>
                            <a:pt x="606659" y="489025"/>
                            <a:pt x="479068" y="522695"/>
                          </a:cubicBezTo>
                          <a:cubicBezTo>
                            <a:pt x="351477" y="556365"/>
                            <a:pt x="298314" y="533327"/>
                            <a:pt x="213254" y="586490"/>
                          </a:cubicBezTo>
                          <a:cubicBezTo>
                            <a:pt x="128194" y="639653"/>
                            <a:pt x="9463" y="832811"/>
                            <a:pt x="603" y="809774"/>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Forme libre 91"/>
                    <p:cNvSpPr/>
                    <p:nvPr/>
                  </p:nvSpPr>
                  <p:spPr>
                    <a:xfrm>
                      <a:off x="9151442" y="2210044"/>
                      <a:ext cx="1294440" cy="811672"/>
                    </a:xfrm>
                    <a:custGeom>
                      <a:avLst/>
                      <a:gdLst>
                        <a:gd name="connsiteX0" fmla="*/ 0 w 1396497"/>
                        <a:gd name="connsiteY0" fmla="*/ 0 h 999460"/>
                        <a:gd name="connsiteX1" fmla="*/ 212652 w 1396497"/>
                        <a:gd name="connsiteY1" fmla="*/ 414670 h 999460"/>
                        <a:gd name="connsiteX2" fmla="*/ 999461 w 1396497"/>
                        <a:gd name="connsiteY2" fmla="*/ 627321 h 999460"/>
                        <a:gd name="connsiteX3" fmla="*/ 1350335 w 1396497"/>
                        <a:gd name="connsiteY3" fmla="*/ 776177 h 999460"/>
                        <a:gd name="connsiteX4" fmla="*/ 1382233 w 1396497"/>
                        <a:gd name="connsiteY4" fmla="*/ 999460 h 9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97" h="999460">
                          <a:moveTo>
                            <a:pt x="0" y="0"/>
                          </a:moveTo>
                          <a:cubicBezTo>
                            <a:pt x="23037" y="155058"/>
                            <a:pt x="46075" y="310117"/>
                            <a:pt x="212652" y="414670"/>
                          </a:cubicBezTo>
                          <a:cubicBezTo>
                            <a:pt x="379229" y="519224"/>
                            <a:pt x="809847" y="567070"/>
                            <a:pt x="999461" y="627321"/>
                          </a:cubicBezTo>
                          <a:cubicBezTo>
                            <a:pt x="1189075" y="687572"/>
                            <a:pt x="1286540" y="714154"/>
                            <a:pt x="1350335" y="776177"/>
                          </a:cubicBezTo>
                          <a:cubicBezTo>
                            <a:pt x="1414130" y="838200"/>
                            <a:pt x="1398181" y="918830"/>
                            <a:pt x="1382233" y="99946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3" name="Connecteur droit 92"/>
                    <p:cNvCxnSpPr>
                      <a:stCxn id="89" idx="10"/>
                      <a:endCxn id="90" idx="14"/>
                    </p:cNvCxnSpPr>
                    <p:nvPr/>
                  </p:nvCxnSpPr>
                  <p:spPr>
                    <a:xfrm flipV="1">
                      <a:off x="9016409" y="2126512"/>
                      <a:ext cx="21265" cy="350874"/>
                    </a:xfrm>
                    <a:prstGeom prst="line">
                      <a:avLst/>
                    </a:prstGeom>
                    <a:ln w="3175">
                      <a:solidFill>
                        <a:srgbClr val="433F3A"/>
                      </a:solidFill>
                    </a:ln>
                  </p:spPr>
                  <p:style>
                    <a:lnRef idx="1">
                      <a:schemeClr val="accent1"/>
                    </a:lnRef>
                    <a:fillRef idx="0">
                      <a:schemeClr val="accent1"/>
                    </a:fillRef>
                    <a:effectRef idx="0">
                      <a:schemeClr val="accent1"/>
                    </a:effectRef>
                    <a:fontRef idx="minor">
                      <a:schemeClr val="tx1"/>
                    </a:fontRef>
                  </p:style>
                </p:cxnSp>
                <p:sp>
                  <p:nvSpPr>
                    <p:cNvPr id="94" name="Forme libre 93"/>
                    <p:cNvSpPr/>
                    <p:nvPr/>
                  </p:nvSpPr>
                  <p:spPr>
                    <a:xfrm>
                      <a:off x="9164173" y="2128426"/>
                      <a:ext cx="946298" cy="371023"/>
                    </a:xfrm>
                    <a:custGeom>
                      <a:avLst/>
                      <a:gdLst>
                        <a:gd name="connsiteX0" fmla="*/ 0 w 946298"/>
                        <a:gd name="connsiteY0" fmla="*/ 73311 h 371023"/>
                        <a:gd name="connsiteX1" fmla="*/ 542261 w 946298"/>
                        <a:gd name="connsiteY1" fmla="*/ 20149 h 371023"/>
                        <a:gd name="connsiteX2" fmla="*/ 946298 w 946298"/>
                        <a:gd name="connsiteY2" fmla="*/ 371023 h 371023"/>
                      </a:gdLst>
                      <a:ahLst/>
                      <a:cxnLst>
                        <a:cxn ang="0">
                          <a:pos x="connsiteX0" y="connsiteY0"/>
                        </a:cxn>
                        <a:cxn ang="0">
                          <a:pos x="connsiteX1" y="connsiteY1"/>
                        </a:cxn>
                        <a:cxn ang="0">
                          <a:pos x="connsiteX2" y="connsiteY2"/>
                        </a:cxn>
                      </a:cxnLst>
                      <a:rect l="l" t="t" r="r" b="b"/>
                      <a:pathLst>
                        <a:path w="946298" h="371023">
                          <a:moveTo>
                            <a:pt x="0" y="73311"/>
                          </a:moveTo>
                          <a:cubicBezTo>
                            <a:pt x="192272" y="21920"/>
                            <a:pt x="384545" y="-29470"/>
                            <a:pt x="542261" y="20149"/>
                          </a:cubicBezTo>
                          <a:cubicBezTo>
                            <a:pt x="699977" y="69768"/>
                            <a:pt x="823137" y="220395"/>
                            <a:pt x="946298" y="371023"/>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83" name="Groupe 82"/>
                  <p:cNvGrpSpPr/>
                  <p:nvPr/>
                </p:nvGrpSpPr>
                <p:grpSpPr>
                  <a:xfrm>
                    <a:off x="9548380" y="2266110"/>
                    <a:ext cx="954645" cy="199912"/>
                    <a:chOff x="5735973" y="2036552"/>
                    <a:chExt cx="572680" cy="90673"/>
                  </a:xfrm>
                </p:grpSpPr>
                <p:sp>
                  <p:nvSpPr>
                    <p:cNvPr id="87" name="Organigramme : Connecteur 86"/>
                    <p:cNvSpPr/>
                    <p:nvPr/>
                  </p:nvSpPr>
                  <p:spPr>
                    <a:xfrm>
                      <a:off x="5735973"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Organigramme : Connecteur 87"/>
                    <p:cNvSpPr/>
                    <p:nvPr/>
                  </p:nvSpPr>
                  <p:spPr>
                    <a:xfrm>
                      <a:off x="6217980"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4" name="Forme libre 83"/>
                  <p:cNvSpPr/>
                  <p:nvPr/>
                </p:nvSpPr>
                <p:spPr>
                  <a:xfrm rot="19039621">
                    <a:off x="9882955" y="3019312"/>
                    <a:ext cx="496281" cy="275862"/>
                  </a:xfrm>
                  <a:custGeom>
                    <a:avLst/>
                    <a:gdLst>
                      <a:gd name="connsiteX0" fmla="*/ 0 w 297712"/>
                      <a:gd name="connsiteY0" fmla="*/ 0 h 178768"/>
                      <a:gd name="connsiteX1" fmla="*/ 95693 w 297712"/>
                      <a:gd name="connsiteY1" fmla="*/ 159489 h 178768"/>
                      <a:gd name="connsiteX2" fmla="*/ 297712 w 297712"/>
                      <a:gd name="connsiteY2" fmla="*/ 170121 h 178768"/>
                    </a:gdLst>
                    <a:ahLst/>
                    <a:cxnLst>
                      <a:cxn ang="0">
                        <a:pos x="connsiteX0" y="connsiteY0"/>
                      </a:cxn>
                      <a:cxn ang="0">
                        <a:pos x="connsiteX1" y="connsiteY1"/>
                      </a:cxn>
                      <a:cxn ang="0">
                        <a:pos x="connsiteX2" y="connsiteY2"/>
                      </a:cxn>
                    </a:cxnLst>
                    <a:rect l="l" t="t" r="r" b="b"/>
                    <a:pathLst>
                      <a:path w="297712" h="178768">
                        <a:moveTo>
                          <a:pt x="0" y="0"/>
                        </a:moveTo>
                        <a:cubicBezTo>
                          <a:pt x="23037" y="65568"/>
                          <a:pt x="46074" y="131136"/>
                          <a:pt x="95693" y="159489"/>
                        </a:cubicBezTo>
                        <a:cubicBezTo>
                          <a:pt x="145312" y="187843"/>
                          <a:pt x="221512" y="178982"/>
                          <a:pt x="297712" y="170121"/>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85" name="Forme libre 84"/>
                  <p:cNvSpPr/>
                  <p:nvPr/>
                </p:nvSpPr>
                <p:spPr>
                  <a:xfrm flipH="1">
                    <a:off x="9890811" y="2062695"/>
                    <a:ext cx="219439" cy="769467"/>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Forme libre 85"/>
                  <p:cNvSpPr/>
                  <p:nvPr/>
                </p:nvSpPr>
                <p:spPr>
                  <a:xfrm>
                    <a:off x="9343176" y="1068308"/>
                    <a:ext cx="1548143" cy="90574"/>
                  </a:xfrm>
                  <a:custGeom>
                    <a:avLst/>
                    <a:gdLst>
                      <a:gd name="connsiteX0" fmla="*/ 0 w 1548143"/>
                      <a:gd name="connsiteY0" fmla="*/ 9053 h 90574"/>
                      <a:gd name="connsiteX1" fmla="*/ 751438 w 1548143"/>
                      <a:gd name="connsiteY1" fmla="*/ 90535 h 90574"/>
                      <a:gd name="connsiteX2" fmla="*/ 1548143 w 1548143"/>
                      <a:gd name="connsiteY2" fmla="*/ 0 h 90574"/>
                    </a:gdLst>
                    <a:ahLst/>
                    <a:cxnLst>
                      <a:cxn ang="0">
                        <a:pos x="connsiteX0" y="connsiteY0"/>
                      </a:cxn>
                      <a:cxn ang="0">
                        <a:pos x="connsiteX1" y="connsiteY1"/>
                      </a:cxn>
                      <a:cxn ang="0">
                        <a:pos x="connsiteX2" y="connsiteY2"/>
                      </a:cxn>
                    </a:cxnLst>
                    <a:rect l="l" t="t" r="r" b="b"/>
                    <a:pathLst>
                      <a:path w="1548143" h="90574">
                        <a:moveTo>
                          <a:pt x="0" y="9053"/>
                        </a:moveTo>
                        <a:cubicBezTo>
                          <a:pt x="246707" y="50548"/>
                          <a:pt x="493414" y="92044"/>
                          <a:pt x="751438" y="90535"/>
                        </a:cubicBezTo>
                        <a:cubicBezTo>
                          <a:pt x="1009462" y="89026"/>
                          <a:pt x="1278802" y="44513"/>
                          <a:pt x="1548143" y="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8" name="Organigramme : Connecteur 57"/>
                <p:cNvSpPr/>
                <p:nvPr/>
              </p:nvSpPr>
              <p:spPr>
                <a:xfrm rot="811535" flipH="1">
                  <a:off x="3229800" y="3574463"/>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Organigramme : Connecteur 58"/>
                <p:cNvSpPr/>
                <p:nvPr/>
              </p:nvSpPr>
              <p:spPr>
                <a:xfrm rot="20788465">
                  <a:off x="369111" y="3574464"/>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Organigramme : Terminateur 59"/>
                <p:cNvSpPr/>
                <p:nvPr/>
              </p:nvSpPr>
              <p:spPr>
                <a:xfrm rot="823909" flipH="1">
                  <a:off x="2338779" y="3230326"/>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Organigramme : Terminateur 60"/>
                <p:cNvSpPr/>
                <p:nvPr/>
              </p:nvSpPr>
              <p:spPr>
                <a:xfrm rot="20776091">
                  <a:off x="1401226" y="3218411"/>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orme libre 61"/>
                <p:cNvSpPr/>
                <p:nvPr/>
              </p:nvSpPr>
              <p:spPr>
                <a:xfrm rot="289388" flipH="1">
                  <a:off x="3323446" y="3705687"/>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3" name="Forme libre 62"/>
                <p:cNvSpPr/>
                <p:nvPr/>
              </p:nvSpPr>
              <p:spPr>
                <a:xfrm rot="21310612">
                  <a:off x="420281" y="3685042"/>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64" name="Organigramme : Connecteur 63"/>
                <p:cNvSpPr/>
                <p:nvPr/>
              </p:nvSpPr>
              <p:spPr>
                <a:xfrm flipH="1">
                  <a:off x="3231053" y="401847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Organigramme : Connecteur 64"/>
                <p:cNvSpPr/>
                <p:nvPr/>
              </p:nvSpPr>
              <p:spPr>
                <a:xfrm flipH="1">
                  <a:off x="530064" y="399544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Organigramme : Connecteur 65"/>
                <p:cNvSpPr/>
                <p:nvPr/>
              </p:nvSpPr>
              <p:spPr>
                <a:xfrm flipH="1">
                  <a:off x="2170801" y="3155363"/>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Organigramme : Connecteur 66"/>
                <p:cNvSpPr/>
                <p:nvPr/>
              </p:nvSpPr>
              <p:spPr>
                <a:xfrm flipH="1">
                  <a:off x="1095454" y="3154836"/>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8" name="Connecteur droit 67"/>
                <p:cNvCxnSpPr>
                  <a:stCxn id="67" idx="6"/>
                  <a:endCxn id="59" idx="7"/>
                </p:cNvCxnSpPr>
                <p:nvPr/>
              </p:nvCxnSpPr>
              <p:spPr>
                <a:xfrm flipH="1">
                  <a:off x="553631" y="3526121"/>
                  <a:ext cx="541823" cy="101495"/>
                </a:xfrm>
                <a:prstGeom prst="line">
                  <a:avLst/>
                </a:prstGeom>
                <a:ln w="3175"/>
              </p:spPr>
              <p:style>
                <a:lnRef idx="1">
                  <a:schemeClr val="dk1"/>
                </a:lnRef>
                <a:fillRef idx="0">
                  <a:schemeClr val="dk1"/>
                </a:fillRef>
                <a:effectRef idx="0">
                  <a:schemeClr val="dk1"/>
                </a:effectRef>
                <a:fontRef idx="minor">
                  <a:schemeClr val="tx1"/>
                </a:fontRef>
              </p:style>
            </p:cxnSp>
            <p:cxnSp>
              <p:nvCxnSpPr>
                <p:cNvPr id="69" name="Connecteur droit 68"/>
                <p:cNvCxnSpPr>
                  <a:stCxn id="66" idx="2"/>
                  <a:endCxn id="58" idx="7"/>
                </p:cNvCxnSpPr>
                <p:nvPr/>
              </p:nvCxnSpPr>
              <p:spPr>
                <a:xfrm>
                  <a:off x="2913370" y="3526648"/>
                  <a:ext cx="397724" cy="100967"/>
                </a:xfrm>
                <a:prstGeom prst="line">
                  <a:avLst/>
                </a:prstGeom>
                <a:ln w="3175"/>
              </p:spPr>
              <p:style>
                <a:lnRef idx="1">
                  <a:schemeClr val="dk1"/>
                </a:lnRef>
                <a:fillRef idx="0">
                  <a:schemeClr val="dk1"/>
                </a:fillRef>
                <a:effectRef idx="0">
                  <a:schemeClr val="dk1"/>
                </a:effectRef>
                <a:fontRef idx="minor">
                  <a:schemeClr val="tx1"/>
                </a:fontRef>
              </p:style>
            </p:cxnSp>
            <p:sp>
              <p:nvSpPr>
                <p:cNvPr id="70" name="Forme libre 69"/>
                <p:cNvSpPr/>
                <p:nvPr/>
              </p:nvSpPr>
              <p:spPr>
                <a:xfrm flipH="1" flipV="1">
                  <a:off x="1836820" y="3496963"/>
                  <a:ext cx="334978" cy="72428"/>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1" name="Connecteur droit 70"/>
                <p:cNvCxnSpPr/>
                <p:nvPr/>
              </p:nvCxnSpPr>
              <p:spPr>
                <a:xfrm>
                  <a:off x="2025588" y="5183856"/>
                  <a:ext cx="78897" cy="493506"/>
                </a:xfrm>
                <a:prstGeom prst="line">
                  <a:avLst/>
                </a:prstGeom>
              </p:spPr>
              <p:style>
                <a:lnRef idx="1">
                  <a:schemeClr val="dk1"/>
                </a:lnRef>
                <a:fillRef idx="0">
                  <a:schemeClr val="dk1"/>
                </a:fillRef>
                <a:effectRef idx="0">
                  <a:schemeClr val="dk1"/>
                </a:effectRef>
                <a:fontRef idx="minor">
                  <a:schemeClr val="tx1"/>
                </a:fontRef>
              </p:style>
            </p:cxnSp>
            <p:sp>
              <p:nvSpPr>
                <p:cNvPr id="72" name="Forme libre 71"/>
                <p:cNvSpPr/>
                <p:nvPr/>
              </p:nvSpPr>
              <p:spPr>
                <a:xfrm flipH="1">
                  <a:off x="1930943" y="5287726"/>
                  <a:ext cx="261158" cy="307975"/>
                </a:xfrm>
                <a:custGeom>
                  <a:avLst/>
                  <a:gdLst>
                    <a:gd name="connsiteX0" fmla="*/ 48029 w 261158"/>
                    <a:gd name="connsiteY0" fmla="*/ 0 h 307975"/>
                    <a:gd name="connsiteX1" fmla="*/ 260754 w 261158"/>
                    <a:gd name="connsiteY1" fmla="*/ 63500 h 307975"/>
                    <a:gd name="connsiteX2" fmla="*/ 404 w 261158"/>
                    <a:gd name="connsiteY2" fmla="*/ 234950 h 307975"/>
                    <a:gd name="connsiteX3" fmla="*/ 213129 w 261158"/>
                    <a:gd name="connsiteY3" fmla="*/ 307975 h 307975"/>
                  </a:gdLst>
                  <a:ahLst/>
                  <a:cxnLst>
                    <a:cxn ang="0">
                      <a:pos x="connsiteX0" y="connsiteY0"/>
                    </a:cxn>
                    <a:cxn ang="0">
                      <a:pos x="connsiteX1" y="connsiteY1"/>
                    </a:cxn>
                    <a:cxn ang="0">
                      <a:pos x="connsiteX2" y="connsiteY2"/>
                    </a:cxn>
                    <a:cxn ang="0">
                      <a:pos x="connsiteX3" y="connsiteY3"/>
                    </a:cxn>
                  </a:cxnLst>
                  <a:rect l="l" t="t" r="r" b="b"/>
                  <a:pathLst>
                    <a:path w="261158" h="307975">
                      <a:moveTo>
                        <a:pt x="48029" y="0"/>
                      </a:moveTo>
                      <a:cubicBezTo>
                        <a:pt x="158360" y="12171"/>
                        <a:pt x="268691" y="24342"/>
                        <a:pt x="260754" y="63500"/>
                      </a:cubicBezTo>
                      <a:cubicBezTo>
                        <a:pt x="252817" y="102658"/>
                        <a:pt x="8341" y="194204"/>
                        <a:pt x="404" y="234950"/>
                      </a:cubicBezTo>
                      <a:cubicBezTo>
                        <a:pt x="-7533" y="275696"/>
                        <a:pt x="102798" y="291835"/>
                        <a:pt x="213129" y="30797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Organigramme : Connecteur 72"/>
                <p:cNvSpPr/>
                <p:nvPr/>
              </p:nvSpPr>
              <p:spPr>
                <a:xfrm rot="21395100" flipH="1" flipV="1">
                  <a:off x="1900214" y="5321660"/>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Organigramme : Connecteur 73"/>
                <p:cNvSpPr/>
                <p:nvPr/>
              </p:nvSpPr>
              <p:spPr>
                <a:xfrm rot="21395100" flipH="1" flipV="1">
                  <a:off x="1950706" y="556826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rganigramme : Connecteur 74"/>
                <p:cNvSpPr/>
                <p:nvPr/>
              </p:nvSpPr>
              <p:spPr>
                <a:xfrm rot="21294285" flipH="1" flipV="1">
                  <a:off x="2115237" y="525510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Organigramme : Connecteur 75"/>
                <p:cNvSpPr/>
                <p:nvPr/>
              </p:nvSpPr>
              <p:spPr>
                <a:xfrm rot="21294285" flipH="1" flipV="1">
                  <a:off x="2172937" y="550012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Forme libre 76"/>
                <p:cNvSpPr/>
                <p:nvPr/>
              </p:nvSpPr>
              <p:spPr>
                <a:xfrm>
                  <a:off x="1701867" y="4759799"/>
                  <a:ext cx="532991" cy="100700"/>
                </a:xfrm>
                <a:custGeom>
                  <a:avLst/>
                  <a:gdLst>
                    <a:gd name="connsiteX0" fmla="*/ 0 w 525930"/>
                    <a:gd name="connsiteY0" fmla="*/ 47812 h 97006"/>
                    <a:gd name="connsiteX1" fmla="*/ 197224 w 525930"/>
                    <a:gd name="connsiteY1" fmla="*/ 95624 h 97006"/>
                    <a:gd name="connsiteX2" fmla="*/ 525930 w 525930"/>
                    <a:gd name="connsiteY2" fmla="*/ 0 h 97006"/>
                    <a:gd name="connsiteX0" fmla="*/ 0 w 532991"/>
                    <a:gd name="connsiteY0" fmla="*/ 51342 h 100700"/>
                    <a:gd name="connsiteX1" fmla="*/ 197224 w 532991"/>
                    <a:gd name="connsiteY1" fmla="*/ 99154 h 100700"/>
                    <a:gd name="connsiteX2" fmla="*/ 532991 w 532991"/>
                    <a:gd name="connsiteY2" fmla="*/ 0 h 100700"/>
                  </a:gdLst>
                  <a:ahLst/>
                  <a:cxnLst>
                    <a:cxn ang="0">
                      <a:pos x="connsiteX0" y="connsiteY0"/>
                    </a:cxn>
                    <a:cxn ang="0">
                      <a:pos x="connsiteX1" y="connsiteY1"/>
                    </a:cxn>
                    <a:cxn ang="0">
                      <a:pos x="connsiteX2" y="connsiteY2"/>
                    </a:cxn>
                  </a:cxnLst>
                  <a:rect l="l" t="t" r="r" b="b"/>
                  <a:pathLst>
                    <a:path w="532991" h="100700">
                      <a:moveTo>
                        <a:pt x="0" y="51342"/>
                      </a:moveTo>
                      <a:cubicBezTo>
                        <a:pt x="54784" y="79232"/>
                        <a:pt x="108392" y="107711"/>
                        <a:pt x="197224" y="99154"/>
                      </a:cubicBezTo>
                      <a:cubicBezTo>
                        <a:pt x="286056" y="90597"/>
                        <a:pt x="412465" y="43827"/>
                        <a:pt x="53299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8" name="Cœur 139"/>
                <p:cNvSpPr/>
                <p:nvPr/>
              </p:nvSpPr>
              <p:spPr>
                <a:xfrm rot="9711327">
                  <a:off x="1890683" y="4843978"/>
                  <a:ext cx="238268" cy="96093"/>
                </a:xfrm>
                <a:custGeom>
                  <a:avLst/>
                  <a:gdLst>
                    <a:gd name="connsiteX0" fmla="*/ 118272 w 236544"/>
                    <a:gd name="connsiteY0" fmla="*/ 45936 h 183743"/>
                    <a:gd name="connsiteX1" fmla="*/ 118272 w 236544"/>
                    <a:gd name="connsiteY1" fmla="*/ 183743 h 183743"/>
                    <a:gd name="connsiteX2" fmla="*/ 118272 w 236544"/>
                    <a:gd name="connsiteY2" fmla="*/ 45936 h 183743"/>
                    <a:gd name="connsiteX0" fmla="*/ 119134 w 238268"/>
                    <a:gd name="connsiteY0" fmla="*/ 96093 h 96093"/>
                    <a:gd name="connsiteX1" fmla="*/ 119134 w 238268"/>
                    <a:gd name="connsiteY1" fmla="*/ 89149 h 96093"/>
                    <a:gd name="connsiteX2" fmla="*/ 119134 w 238268"/>
                    <a:gd name="connsiteY2" fmla="*/ 96093 h 96093"/>
                  </a:gdLst>
                  <a:ahLst/>
                  <a:cxnLst>
                    <a:cxn ang="0">
                      <a:pos x="connsiteX0" y="connsiteY0"/>
                    </a:cxn>
                    <a:cxn ang="0">
                      <a:pos x="connsiteX1" y="connsiteY1"/>
                    </a:cxn>
                    <a:cxn ang="0">
                      <a:pos x="connsiteX2" y="connsiteY2"/>
                    </a:cxn>
                  </a:cxnLst>
                  <a:rect l="l" t="t" r="r" b="b"/>
                  <a:pathLst>
                    <a:path w="238268" h="96093">
                      <a:moveTo>
                        <a:pt x="119134" y="96093"/>
                      </a:moveTo>
                      <a:cubicBezTo>
                        <a:pt x="168414" y="-11091"/>
                        <a:pt x="360606" y="-48658"/>
                        <a:pt x="119134" y="89149"/>
                      </a:cubicBezTo>
                      <a:cubicBezTo>
                        <a:pt x="-122338" y="-48658"/>
                        <a:pt x="69854" y="-11091"/>
                        <a:pt x="119134" y="96093"/>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grpSp>
        <p:nvGrpSpPr>
          <p:cNvPr id="4" name="Groupe 3"/>
          <p:cNvGrpSpPr/>
          <p:nvPr/>
        </p:nvGrpSpPr>
        <p:grpSpPr>
          <a:xfrm>
            <a:off x="2382065" y="2439533"/>
            <a:ext cx="1519045" cy="288469"/>
            <a:chOff x="2478254" y="2305525"/>
            <a:chExt cx="1322825" cy="288469"/>
          </a:xfrm>
        </p:grpSpPr>
        <p:sp>
          <p:nvSpPr>
            <p:cNvPr id="98" name="Ellipse 97"/>
            <p:cNvSpPr/>
            <p:nvPr/>
          </p:nvSpPr>
          <p:spPr>
            <a:xfrm rot="497966">
              <a:off x="2478254" y="2426786"/>
              <a:ext cx="275358" cy="167208"/>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Ellipse 98"/>
            <p:cNvSpPr/>
            <p:nvPr/>
          </p:nvSpPr>
          <p:spPr>
            <a:xfrm rot="20647562" flipH="1">
              <a:off x="3519596" y="2305525"/>
              <a:ext cx="281483" cy="169098"/>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aphicFrame>
        <p:nvGraphicFramePr>
          <p:cNvPr id="2" name="Tableau 1"/>
          <p:cNvGraphicFramePr>
            <a:graphicFrameLocks noGrp="1"/>
          </p:cNvGraphicFramePr>
          <p:nvPr>
            <p:extLst>
              <p:ext uri="{D42A27DB-BD31-4B8C-83A1-F6EECF244321}">
                <p14:modId xmlns:p14="http://schemas.microsoft.com/office/powerpoint/2010/main" val="2158480602"/>
              </p:ext>
            </p:extLst>
          </p:nvPr>
        </p:nvGraphicFramePr>
        <p:xfrm>
          <a:off x="989737" y="3736304"/>
          <a:ext cx="10212527" cy="2346960"/>
        </p:xfrm>
        <a:graphic>
          <a:graphicData uri="http://schemas.openxmlformats.org/drawingml/2006/table">
            <a:tbl>
              <a:tblPr firstRow="1" bandRow="1">
                <a:tableStyleId>{6E25E649-3F16-4E02-A733-19D2CDBF48F0}</a:tableStyleId>
              </a:tblPr>
              <a:tblGrid>
                <a:gridCol w="2423604">
                  <a:extLst>
                    <a:ext uri="{9D8B030D-6E8A-4147-A177-3AD203B41FA5}">
                      <a16:colId xmlns:a16="http://schemas.microsoft.com/office/drawing/2014/main" val="393314951"/>
                    </a:ext>
                  </a:extLst>
                </a:gridCol>
                <a:gridCol w="3725757">
                  <a:extLst>
                    <a:ext uri="{9D8B030D-6E8A-4147-A177-3AD203B41FA5}">
                      <a16:colId xmlns:a16="http://schemas.microsoft.com/office/drawing/2014/main" val="842796588"/>
                    </a:ext>
                  </a:extLst>
                </a:gridCol>
                <a:gridCol w="4063166">
                  <a:extLst>
                    <a:ext uri="{9D8B030D-6E8A-4147-A177-3AD203B41FA5}">
                      <a16:colId xmlns:a16="http://schemas.microsoft.com/office/drawing/2014/main" val="405811675"/>
                    </a:ext>
                  </a:extLst>
                </a:gridCol>
              </a:tblGrid>
              <a:tr h="335280">
                <a:tc gridSpan="3">
                  <a:txBody>
                    <a:bodyPr/>
                    <a:lstStyle/>
                    <a:p>
                      <a:pPr algn="ctr"/>
                      <a:r>
                        <a:rPr lang="fr-FR" sz="1600" dirty="0">
                          <a:solidFill>
                            <a:schemeClr val="tx1"/>
                          </a:solidFill>
                        </a:rPr>
                        <a:t>RÉSOLUTION PROPOSÉE</a:t>
                      </a:r>
                    </a:p>
                  </a:txBody>
                  <a:tcPr anchor="ctr">
                    <a:solidFill>
                      <a:schemeClr val="accent1">
                        <a:lumMod val="20000"/>
                        <a:lumOff val="80000"/>
                      </a:schemeClr>
                    </a:solidFill>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val="1116913714"/>
                  </a:ext>
                </a:extLst>
              </a:tr>
              <a:tr h="335280">
                <a:tc>
                  <a:txBody>
                    <a:bodyPr/>
                    <a:lstStyle/>
                    <a:p>
                      <a:r>
                        <a:rPr lang="fr-FR" sz="1200" dirty="0"/>
                        <a:t>ROSUVASTATINE / EZÉTIMIBE</a:t>
                      </a:r>
                    </a:p>
                  </a:txBody>
                  <a:tcPr anchor="ctr">
                    <a:solidFill>
                      <a:srgbClr val="E9F6FB"/>
                    </a:solidFill>
                  </a:tcPr>
                </a:tc>
                <a:tc>
                  <a:txBody>
                    <a:bodyPr/>
                    <a:lstStyle/>
                    <a:p>
                      <a:pPr algn="ctr"/>
                      <a:r>
                        <a:rPr lang="fr-FR" sz="1200" kern="1200" dirty="0"/>
                        <a:t>–</a:t>
                      </a:r>
                      <a:endParaRPr lang="fr-FR" sz="1200" dirty="0"/>
                    </a:p>
                  </a:txBody>
                  <a:tcPr anchor="ctr">
                    <a:solidFill>
                      <a:srgbClr val="E9F6FB"/>
                    </a:solidFill>
                  </a:tcPr>
                </a:tc>
                <a:tc rowSpan="6">
                  <a:txBody>
                    <a:bodyPr/>
                    <a:lstStyle/>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Ne pas s’exposer au soleil</a:t>
                      </a:r>
                    </a:p>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Protection vestimentaire anti-UV et couvrante (y compris les bras et les jambes)</a:t>
                      </a:r>
                    </a:p>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Mise à l’ombre systématique</a:t>
                      </a:r>
                    </a:p>
                    <a:p>
                      <a:pPr marL="172800" indent="-172800" algn="l">
                        <a:buFont typeface="Arial" panose="020B0604020202020204" pitchFamily="34" charset="0"/>
                        <a:buChar char="•"/>
                      </a:pPr>
                      <a:r>
                        <a:rPr lang="fr-FR" sz="1200" b="0" i="0" kern="1200" dirty="0">
                          <a:solidFill>
                            <a:schemeClr val="dk1"/>
                          </a:solidFill>
                          <a:effectLst/>
                          <a:latin typeface="+mn-lt"/>
                          <a:ea typeface="+mn-ea"/>
                          <a:cs typeface="+mn-cs"/>
                        </a:rPr>
                        <a:t>Utilisation d’une crème solaire à fort indice de protection</a:t>
                      </a:r>
                    </a:p>
                  </a:txBody>
                  <a:tcPr anchor="ctr">
                    <a:solidFill>
                      <a:srgbClr val="E9F6FB"/>
                    </a:solidFill>
                  </a:tcPr>
                </a:tc>
                <a:extLst>
                  <a:ext uri="{0D108BD9-81ED-4DB2-BD59-A6C34878D82A}">
                    <a16:rowId xmlns:a16="http://schemas.microsoft.com/office/drawing/2014/main" val="939498287"/>
                  </a:ext>
                </a:extLst>
              </a:tr>
              <a:tr h="335280">
                <a:tc>
                  <a:txBody>
                    <a:bodyPr/>
                    <a:lstStyle/>
                    <a:p>
                      <a:r>
                        <a:rPr lang="fr-FR" sz="1200" dirty="0"/>
                        <a:t>ATÉNOLOL</a:t>
                      </a:r>
                    </a:p>
                  </a:txBody>
                  <a:tcPr anchor="ctr"/>
                </a:tc>
                <a:tc>
                  <a:txBody>
                    <a:bodyPr/>
                    <a:lstStyle/>
                    <a:p>
                      <a:pPr algn="ctr"/>
                      <a:r>
                        <a:rPr lang="fr-FR" sz="1200" kern="1200" dirty="0"/>
                        <a:t>–</a:t>
                      </a:r>
                      <a:endParaRPr lang="fr-FR" sz="1200" dirty="0"/>
                    </a:p>
                  </a:txBody>
                  <a:tcPr anchor="ctr"/>
                </a:tc>
                <a:tc vMerge="1">
                  <a:txBody>
                    <a:bodyPr/>
                    <a:lstStyle/>
                    <a:p>
                      <a:endParaRPr lang="fr-FR" sz="1200" dirty="0"/>
                    </a:p>
                  </a:txBody>
                  <a:tcPr anchor="ctr"/>
                </a:tc>
                <a:extLst>
                  <a:ext uri="{0D108BD9-81ED-4DB2-BD59-A6C34878D82A}">
                    <a16:rowId xmlns:a16="http://schemas.microsoft.com/office/drawing/2014/main" val="3237711350"/>
                  </a:ext>
                </a:extLst>
              </a:tr>
              <a:tr h="335280">
                <a:tc>
                  <a:txBody>
                    <a:bodyPr/>
                    <a:lstStyle/>
                    <a:p>
                      <a:r>
                        <a:rPr lang="fr-FR" sz="1200" dirty="0"/>
                        <a:t>PÉRINDOPRIL</a:t>
                      </a:r>
                    </a:p>
                  </a:txBody>
                  <a:tcPr anchor="ctr">
                    <a:solidFill>
                      <a:srgbClr val="E9F6FB"/>
                    </a:solidFill>
                  </a:tcPr>
                </a:tc>
                <a:tc>
                  <a:txBody>
                    <a:bodyPr/>
                    <a:lstStyle/>
                    <a:p>
                      <a:pPr algn="ctr"/>
                      <a:r>
                        <a:rPr lang="fr-FR" sz="1200" kern="1200" dirty="0"/>
                        <a:t>–</a:t>
                      </a:r>
                      <a:endParaRPr lang="fr-FR" sz="1200" dirty="0"/>
                    </a:p>
                  </a:txBody>
                  <a:tcPr anchor="ctr">
                    <a:solidFill>
                      <a:srgbClr val="E9F6FB"/>
                    </a:solidFill>
                  </a:tcPr>
                </a:tc>
                <a:tc vMerge="1">
                  <a:txBody>
                    <a:bodyPr/>
                    <a:lstStyle/>
                    <a:p>
                      <a:endParaRPr lang="fr-FR" sz="1200" dirty="0"/>
                    </a:p>
                  </a:txBody>
                  <a:tcPr anchor="ctr"/>
                </a:tc>
                <a:extLst>
                  <a:ext uri="{0D108BD9-81ED-4DB2-BD59-A6C34878D82A}">
                    <a16:rowId xmlns:a16="http://schemas.microsoft.com/office/drawing/2014/main" val="248064611"/>
                  </a:ext>
                </a:extLst>
              </a:tr>
              <a:tr h="335280">
                <a:tc>
                  <a:txBody>
                    <a:bodyPr/>
                    <a:lstStyle/>
                    <a:p>
                      <a:r>
                        <a:rPr lang="fr-FR" sz="1200" dirty="0"/>
                        <a:t>ALIMÉMAZINE</a:t>
                      </a:r>
                    </a:p>
                  </a:txBody>
                  <a:tcPr anchor="ctr"/>
                </a:tc>
                <a:tc>
                  <a:txBody>
                    <a:bodyPr/>
                    <a:lstStyle/>
                    <a:p>
                      <a:r>
                        <a:rPr lang="fr-FR" sz="1200" dirty="0"/>
                        <a:t>Arrêt (phénothiazine, photosensibilisation</a:t>
                      </a:r>
                      <a:r>
                        <a:rPr lang="fr-FR" sz="1200" baseline="0" dirty="0"/>
                        <a:t> ++)</a:t>
                      </a:r>
                      <a:endParaRPr lang="fr-FR" sz="1200" dirty="0"/>
                    </a:p>
                  </a:txBody>
                  <a:tcPr anchor="ctr"/>
                </a:tc>
                <a:tc vMerge="1">
                  <a:txBody>
                    <a:bodyPr/>
                    <a:lstStyle/>
                    <a:p>
                      <a:endParaRPr lang="fr-FR" sz="1200" dirty="0"/>
                    </a:p>
                  </a:txBody>
                  <a:tcPr anchor="ctr"/>
                </a:tc>
                <a:extLst>
                  <a:ext uri="{0D108BD9-81ED-4DB2-BD59-A6C34878D82A}">
                    <a16:rowId xmlns:a16="http://schemas.microsoft.com/office/drawing/2014/main" val="3905179832"/>
                  </a:ext>
                </a:extLst>
              </a:tr>
              <a:tr h="335280">
                <a:tc>
                  <a:txBody>
                    <a:bodyPr/>
                    <a:lstStyle/>
                    <a:p>
                      <a:r>
                        <a:rPr lang="fr-FR" sz="1200" dirty="0"/>
                        <a:t>OMÉPRAZOLE</a:t>
                      </a:r>
                    </a:p>
                  </a:txBody>
                  <a:tcPr anchor="ctr">
                    <a:solidFill>
                      <a:srgbClr val="E9F6FB"/>
                    </a:solidFill>
                  </a:tcPr>
                </a:tc>
                <a:tc>
                  <a:txBody>
                    <a:bodyPr/>
                    <a:lstStyle/>
                    <a:p>
                      <a:r>
                        <a:rPr lang="fr-FR" sz="1200" dirty="0"/>
                        <a:t>Décroissance progressive puis arrêt</a:t>
                      </a:r>
                    </a:p>
                  </a:txBody>
                  <a:tcPr anchor="ctr">
                    <a:solidFill>
                      <a:srgbClr val="E9F6FB"/>
                    </a:solidFill>
                  </a:tcPr>
                </a:tc>
                <a:tc vMerge="1">
                  <a:txBody>
                    <a:bodyPr/>
                    <a:lstStyle/>
                    <a:p>
                      <a:endParaRPr lang="fr-FR" sz="1200" dirty="0"/>
                    </a:p>
                  </a:txBody>
                  <a:tcPr anchor="ctr"/>
                </a:tc>
                <a:extLst>
                  <a:ext uri="{0D108BD9-81ED-4DB2-BD59-A6C34878D82A}">
                    <a16:rowId xmlns:a16="http://schemas.microsoft.com/office/drawing/2014/main" val="2463101832"/>
                  </a:ext>
                </a:extLst>
              </a:tr>
              <a:tr h="335280">
                <a:tc>
                  <a:txBody>
                    <a:bodyPr/>
                    <a:lstStyle/>
                    <a:p>
                      <a:r>
                        <a:rPr lang="fr-FR" sz="1200" dirty="0"/>
                        <a:t>AMITRIPTYLINE</a:t>
                      </a:r>
                    </a:p>
                  </a:txBody>
                  <a:tcPr anchor="ctr"/>
                </a:tc>
                <a:tc>
                  <a:txBody>
                    <a:bodyPr/>
                    <a:lstStyle/>
                    <a:p>
                      <a:r>
                        <a:rPr lang="fr-FR" sz="1200" dirty="0"/>
                        <a:t>Arrêt</a:t>
                      </a:r>
                    </a:p>
                  </a:txBody>
                  <a:tcPr anchor="ctr"/>
                </a:tc>
                <a:tc vMerge="1">
                  <a:txBody>
                    <a:bodyPr/>
                    <a:lstStyle/>
                    <a:p>
                      <a:endParaRPr lang="fr-FR" sz="1200" dirty="0"/>
                    </a:p>
                  </a:txBody>
                  <a:tcPr anchor="ctr"/>
                </a:tc>
                <a:extLst>
                  <a:ext uri="{0D108BD9-81ED-4DB2-BD59-A6C34878D82A}">
                    <a16:rowId xmlns:a16="http://schemas.microsoft.com/office/drawing/2014/main" val="2533630628"/>
                  </a:ext>
                </a:extLst>
              </a:tr>
            </a:tbl>
          </a:graphicData>
        </a:graphic>
      </p:graphicFrame>
      <p:graphicFrame>
        <p:nvGraphicFramePr>
          <p:cNvPr id="48" name="Tableau 47"/>
          <p:cNvGraphicFramePr>
            <a:graphicFrameLocks noGrp="1"/>
          </p:cNvGraphicFramePr>
          <p:nvPr>
            <p:extLst>
              <p:ext uri="{D42A27DB-BD31-4B8C-83A1-F6EECF244321}">
                <p14:modId xmlns:p14="http://schemas.microsoft.com/office/powerpoint/2010/main" val="68569031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pic>
        <p:nvPicPr>
          <p:cNvPr id="97" name="Picture 6" descr="Icône ensoleille, soleil, temps"/>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051497" y="539548"/>
            <a:ext cx="1384734" cy="13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1000"/>
                                        <p:tgtEl>
                                          <p:spTgt spid="97"/>
                                        </p:tgtEl>
                                      </p:cBhvr>
                                    </p:animEffect>
                                  </p:childTnLst>
                                </p:cTn>
                              </p:par>
                              <p:par>
                                <p:cTn id="8" presetID="16" presetClass="entr" presetSubtype="21"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69" y="609280"/>
            <a:ext cx="1290034" cy="5059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100584807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cxnSp>
        <p:nvCxnSpPr>
          <p:cNvPr id="10" name="Connecteur droit avec flèche 9"/>
          <p:cNvCxnSpPr>
            <a:stCxn id="7" idx="2"/>
            <a:endCxn id="8" idx="0"/>
          </p:cNvCxnSpPr>
          <p:nvPr/>
        </p:nvCxnSpPr>
        <p:spPr>
          <a:xfrm>
            <a:off x="6095997" y="3913864"/>
            <a:ext cx="3" cy="680067"/>
          </a:xfrm>
          <a:prstGeom prst="straightConnector1">
            <a:avLst/>
          </a:prstGeom>
          <a:ln w="3175">
            <a:solidFill>
              <a:srgbClr val="F7E4E1"/>
            </a:solidFill>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27703" y="5567874"/>
            <a:ext cx="8736594" cy="861774"/>
          </a:xfrm>
          <a:prstGeom prst="rect">
            <a:avLst/>
          </a:prstGeom>
          <a:noFill/>
        </p:spPr>
        <p:txBody>
          <a:bodyPr wrap="square" rtlCol="0">
            <a:spAutoFit/>
          </a:bodyPr>
          <a:lstStyle/>
          <a:p>
            <a:pPr algn="ctr"/>
            <a:r>
              <a:rPr lang="fr-FR" sz="1600" dirty="0"/>
              <a:t>Taux de LDL</a:t>
            </a:r>
            <a:r>
              <a:rPr lang="fr-FR" sz="1600" baseline="-25000" dirty="0"/>
              <a:t>C</a:t>
            </a:r>
            <a:r>
              <a:rPr lang="fr-FR" sz="1600" dirty="0"/>
              <a:t> de la patiente : 0,91 g/L &gt; aux recommandations</a:t>
            </a:r>
          </a:p>
          <a:p>
            <a:pPr algn="ctr"/>
            <a:endParaRPr lang="fr-FR" sz="1600" dirty="0"/>
          </a:p>
          <a:p>
            <a:pPr algn="ctr"/>
            <a:r>
              <a:rPr lang="fr-FR" sz="1600" dirty="0"/>
              <a:t>Au vu de son âge et de son risque CV : </a:t>
            </a:r>
            <a:r>
              <a:rPr lang="fr-FR" sz="1600" dirty="0">
                <a:solidFill>
                  <a:schemeClr val="accent3">
                    <a:lumMod val="75000"/>
                  </a:schemeClr>
                </a:solidFill>
              </a:rPr>
              <a:t>avis cardiologique à demander</a:t>
            </a:r>
          </a:p>
        </p:txBody>
      </p:sp>
      <p:cxnSp>
        <p:nvCxnSpPr>
          <p:cNvPr id="12" name="Connecteur droit avec flèche 11"/>
          <p:cNvCxnSpPr>
            <a:stCxn id="8" idx="2"/>
            <a:endCxn id="11" idx="0"/>
          </p:cNvCxnSpPr>
          <p:nvPr/>
        </p:nvCxnSpPr>
        <p:spPr>
          <a:xfrm>
            <a:off x="6096000" y="4932485"/>
            <a:ext cx="0" cy="635389"/>
          </a:xfrm>
          <a:prstGeom prst="straightConnector1">
            <a:avLst/>
          </a:prstGeom>
          <a:ln w="3175">
            <a:solidFill>
              <a:srgbClr val="F7E4E1"/>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50754" y="1634589"/>
            <a:ext cx="4690493" cy="584775"/>
          </a:xfrm>
          <a:prstGeom prst="rect">
            <a:avLst/>
          </a:prstGeom>
          <a:ln w="3175">
            <a:solidFill>
              <a:srgbClr val="F7E4E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sz="1600" dirty="0">
                <a:solidFill>
                  <a:schemeClr val="tx1"/>
                </a:solidFill>
              </a:rPr>
              <a:t>Facteurs de risque cardiovasculaires :</a:t>
            </a:r>
          </a:p>
          <a:p>
            <a:pPr algn="ctr"/>
            <a:r>
              <a:rPr lang="fr-FR" sz="1600" dirty="0">
                <a:solidFill>
                  <a:schemeClr val="tx1"/>
                </a:solidFill>
              </a:rPr>
              <a:t>Âge, DT2, dyslipidémie, HTA</a:t>
            </a:r>
          </a:p>
        </p:txBody>
      </p:sp>
      <p:sp>
        <p:nvSpPr>
          <p:cNvPr id="16" name="Rectangle 15"/>
          <p:cNvSpPr/>
          <p:nvPr/>
        </p:nvSpPr>
        <p:spPr>
          <a:xfrm>
            <a:off x="3750752" y="706586"/>
            <a:ext cx="4690493" cy="584775"/>
          </a:xfrm>
          <a:prstGeom prst="rect">
            <a:avLst/>
          </a:prstGeom>
          <a:solidFill>
            <a:srgbClr val="EEF8FB"/>
          </a:solidFill>
          <a:ln w="3175">
            <a:solidFill>
              <a:srgbClr val="D2EDF6"/>
            </a:solidFill>
          </a:ln>
        </p:spPr>
        <p:txBody>
          <a:bodyPr wrap="square">
            <a:spAutoFit/>
          </a:bodyPr>
          <a:lstStyle/>
          <a:p>
            <a:pPr algn="ctr"/>
            <a:r>
              <a:rPr lang="fr-FR" sz="1600" dirty="0"/>
              <a:t>PRISE EN CHARGE DE LA DYSLIPIDÉMIE</a:t>
            </a:r>
          </a:p>
          <a:p>
            <a:pPr algn="ctr"/>
            <a:r>
              <a:rPr lang="fr-FR" sz="1600" dirty="0">
                <a:sym typeface="Webdings" panose="05030102010509060703" pitchFamily="18" charset="2"/>
              </a:rPr>
              <a:t> </a:t>
            </a:r>
            <a:r>
              <a:rPr lang="fr-FR" sz="1600" dirty="0"/>
              <a:t>PRÉVENTION PRIMAIRE</a:t>
            </a:r>
          </a:p>
        </p:txBody>
      </p:sp>
      <p:cxnSp>
        <p:nvCxnSpPr>
          <p:cNvPr id="17" name="Connecteur droit avec flèche 16"/>
          <p:cNvCxnSpPr>
            <a:stCxn id="15" idx="2"/>
            <a:endCxn id="6" idx="0"/>
          </p:cNvCxnSpPr>
          <p:nvPr/>
        </p:nvCxnSpPr>
        <p:spPr>
          <a:xfrm flipH="1">
            <a:off x="6096000" y="2219364"/>
            <a:ext cx="1" cy="635390"/>
          </a:xfrm>
          <a:prstGeom prst="straightConnector1">
            <a:avLst/>
          </a:prstGeom>
          <a:ln w="3175">
            <a:solidFill>
              <a:srgbClr val="F7E4E1"/>
            </a:solidFill>
            <a:tailEnd type="stealth"/>
          </a:ln>
        </p:spPr>
        <p:style>
          <a:lnRef idx="1">
            <a:schemeClr val="accent1"/>
          </a:lnRef>
          <a:fillRef idx="0">
            <a:schemeClr val="accent1"/>
          </a:fillRef>
          <a:effectRef idx="0">
            <a:schemeClr val="accent1"/>
          </a:effectRef>
          <a:fontRef idx="minor">
            <a:schemeClr val="tx1"/>
          </a:fontRef>
        </p:style>
      </p:cxnSp>
      <p:sp>
        <p:nvSpPr>
          <p:cNvPr id="22" name="Bouton d'action : Précédent 21">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Bouton d’action : Suivant 22">
            <a:hlinkClick r:id="rId4" action="ppaction://hlinksldjump"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27" name="Groupe 26"/>
          <p:cNvGrpSpPr/>
          <p:nvPr/>
        </p:nvGrpSpPr>
        <p:grpSpPr>
          <a:xfrm>
            <a:off x="2772013" y="2854754"/>
            <a:ext cx="6647974" cy="1059110"/>
            <a:chOff x="2772013" y="2854754"/>
            <a:chExt cx="6647974" cy="1059110"/>
          </a:xfrm>
        </p:grpSpPr>
        <p:grpSp>
          <p:nvGrpSpPr>
            <p:cNvPr id="21" name="Groupe 20"/>
            <p:cNvGrpSpPr/>
            <p:nvPr/>
          </p:nvGrpSpPr>
          <p:grpSpPr>
            <a:xfrm>
              <a:off x="2772013" y="2854754"/>
              <a:ext cx="6647974" cy="1059110"/>
              <a:chOff x="2772013" y="2728277"/>
              <a:chExt cx="6647974" cy="1059110"/>
            </a:xfrm>
          </p:grpSpPr>
          <p:sp>
            <p:nvSpPr>
              <p:cNvPr id="6" name="Rectangle 5"/>
              <p:cNvSpPr/>
              <p:nvPr/>
            </p:nvSpPr>
            <p:spPr>
              <a:xfrm>
                <a:off x="2772013" y="2728277"/>
                <a:ext cx="6647974" cy="338554"/>
              </a:xfrm>
              <a:prstGeom prst="rect">
                <a:avLst/>
              </a:prstGeom>
            </p:spPr>
            <p:txBody>
              <a:bodyPr wrap="none">
                <a:spAutoFit/>
              </a:bodyPr>
              <a:lstStyle/>
              <a:p>
                <a:pPr algn="ctr"/>
                <a:r>
                  <a:rPr lang="fr-FR" sz="1600" dirty="0"/>
                  <a:t>Evaluation du risque cardiovasculaire : </a:t>
                </a:r>
                <a:r>
                  <a:rPr lang="fr-FR" sz="1600" dirty="0">
                    <a:hlinkClick r:id="rId5"/>
                  </a:rPr>
                  <a:t>exemple de calculateur</a:t>
                </a:r>
                <a:r>
                  <a:rPr lang="fr-FR" sz="1600" dirty="0"/>
                  <a:t>	</a:t>
                </a:r>
              </a:p>
            </p:txBody>
          </p:sp>
          <p:pic>
            <p:nvPicPr>
              <p:cNvPr id="7" name="Image 6"/>
              <p:cNvPicPr>
                <a:picLocks noChangeAspect="1"/>
              </p:cNvPicPr>
              <p:nvPr/>
            </p:nvPicPr>
            <p:blipFill rotWithShape="1">
              <a:blip r:embed="rId6"/>
              <a:srcRect t="5702" b="7294"/>
              <a:stretch/>
            </p:blipFill>
            <p:spPr>
              <a:xfrm>
                <a:off x="2862377" y="3254472"/>
                <a:ext cx="6467239" cy="532915"/>
              </a:xfrm>
              <a:prstGeom prst="rect">
                <a:avLst/>
              </a:prstGeom>
            </p:spPr>
          </p:pic>
        </p:grpSp>
        <p:pic>
          <p:nvPicPr>
            <p:cNvPr id="95234" name="Picture 2" descr="Icône pointeur, jusq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348" y="2901816"/>
              <a:ext cx="253025" cy="253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e 25"/>
          <p:cNvGrpSpPr/>
          <p:nvPr/>
        </p:nvGrpSpPr>
        <p:grpSpPr>
          <a:xfrm>
            <a:off x="3235281" y="4593931"/>
            <a:ext cx="5893802" cy="338554"/>
            <a:chOff x="3235281" y="4593931"/>
            <a:chExt cx="5893802" cy="338554"/>
          </a:xfrm>
        </p:grpSpPr>
        <p:sp>
          <p:nvSpPr>
            <p:cNvPr id="8" name="Rectangle 7"/>
            <p:cNvSpPr/>
            <p:nvPr/>
          </p:nvSpPr>
          <p:spPr>
            <a:xfrm>
              <a:off x="3235281" y="4593931"/>
              <a:ext cx="5721438" cy="338554"/>
            </a:xfrm>
            <a:prstGeom prst="rect">
              <a:avLst/>
            </a:prstGeom>
          </p:spPr>
          <p:txBody>
            <a:bodyPr wrap="none">
              <a:spAutoFit/>
            </a:bodyPr>
            <a:lstStyle/>
            <a:p>
              <a:pPr algn="ctr"/>
              <a:r>
                <a:rPr lang="fr-FR" sz="1600" dirty="0"/>
                <a:t>Objectifs LDL</a:t>
              </a:r>
              <a:r>
                <a:rPr lang="fr-FR" sz="1600" baseline="-25000" dirty="0"/>
                <a:t>C</a:t>
              </a:r>
              <a:r>
                <a:rPr lang="fr-FR" sz="1600" dirty="0"/>
                <a:t> : </a:t>
              </a:r>
              <a:r>
                <a:rPr lang="fr-FR" sz="1600" dirty="0">
                  <a:hlinkClick r:id="rId8"/>
                </a:rPr>
                <a:t>recommandations SFC 2021</a:t>
              </a:r>
              <a:r>
                <a:rPr lang="fr-FR" sz="1600" dirty="0"/>
                <a:t> = 0,55 g/L	</a:t>
              </a:r>
            </a:p>
          </p:txBody>
        </p:sp>
        <p:pic>
          <p:nvPicPr>
            <p:cNvPr id="25" name="Picture 2" descr="Icône pointeur, jusq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6058" y="4636695"/>
              <a:ext cx="253025" cy="253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4213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Google Shape;24;p3"/>
          <p:cNvSpPr/>
          <p:nvPr/>
        </p:nvSpPr>
        <p:spPr>
          <a:xfrm rot="16200000" flipH="1">
            <a:off x="7219589" y="1892647"/>
            <a:ext cx="6872111" cy="3072711"/>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4;p3"/>
          <p:cNvSpPr/>
          <p:nvPr/>
        </p:nvSpPr>
        <p:spPr>
          <a:xfrm rot="5400000" flipH="1">
            <a:off x="-2573443" y="2566388"/>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415" y="454761"/>
            <a:ext cx="1257170" cy="4930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5095130" y="5172818"/>
            <a:ext cx="2001741" cy="455184"/>
            <a:chOff x="5095130" y="5172818"/>
            <a:chExt cx="2001741" cy="455184"/>
          </a:xfrm>
        </p:grpSpPr>
        <p:sp>
          <p:nvSpPr>
            <p:cNvPr id="6" name="Bouton d'action : Précédent 5">
              <a:hlinkClick r:id="rId3" action="ppaction://hlinksldjump" highlightClick="1"/>
            </p:cNvPr>
            <p:cNvSpPr/>
            <p:nvPr/>
          </p:nvSpPr>
          <p:spPr>
            <a:xfrm>
              <a:off x="5095130" y="5172818"/>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Bouton d’action : Suivant 6">
              <a:hlinkClick r:id="" action="ppaction://hlinkshowjump?jump=nextslide" highlightClick="1"/>
            </p:cNvPr>
            <p:cNvSpPr/>
            <p:nvPr/>
          </p:nvSpPr>
          <p:spPr>
            <a:xfrm>
              <a:off x="6641687" y="5172818"/>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sp>
        <p:nvSpPr>
          <p:cNvPr id="10" name="Google Shape;3895;p112"/>
          <p:cNvSpPr/>
          <p:nvPr/>
        </p:nvSpPr>
        <p:spPr>
          <a:xfrm rot="9690404">
            <a:off x="-396563" y="1976369"/>
            <a:ext cx="3142241" cy="5264004"/>
          </a:xfrm>
          <a:custGeom>
            <a:avLst/>
            <a:gdLst/>
            <a:ahLst/>
            <a:cxnLst/>
            <a:rect l="l" t="t" r="r" b="b"/>
            <a:pathLst>
              <a:path w="151903" h="123510" extrusionOk="0">
                <a:moveTo>
                  <a:pt x="85979" y="1"/>
                </a:moveTo>
                <a:cubicBezTo>
                  <a:pt x="83192" y="1"/>
                  <a:pt x="80401" y="216"/>
                  <a:pt x="77697" y="573"/>
                </a:cubicBezTo>
                <a:cubicBezTo>
                  <a:pt x="69572" y="1669"/>
                  <a:pt x="61423" y="3837"/>
                  <a:pt x="54553" y="8334"/>
                </a:cubicBezTo>
                <a:cubicBezTo>
                  <a:pt x="47705" y="12807"/>
                  <a:pt x="42204" y="19837"/>
                  <a:pt x="40903" y="27940"/>
                </a:cubicBezTo>
                <a:cubicBezTo>
                  <a:pt x="39899" y="34195"/>
                  <a:pt x="41360" y="40882"/>
                  <a:pt x="38894" y="46726"/>
                </a:cubicBezTo>
                <a:cubicBezTo>
                  <a:pt x="33348" y="60010"/>
                  <a:pt x="12851" y="59485"/>
                  <a:pt x="4383" y="71149"/>
                </a:cubicBezTo>
                <a:cubicBezTo>
                  <a:pt x="776" y="76125"/>
                  <a:pt x="0" y="83041"/>
                  <a:pt x="2442" y="88678"/>
                </a:cubicBezTo>
                <a:cubicBezTo>
                  <a:pt x="4862" y="94339"/>
                  <a:pt x="10408" y="98516"/>
                  <a:pt x="16503" y="99338"/>
                </a:cubicBezTo>
                <a:cubicBezTo>
                  <a:pt x="17558" y="99477"/>
                  <a:pt x="18632" y="99525"/>
                  <a:pt x="19713" y="99525"/>
                </a:cubicBezTo>
                <a:cubicBezTo>
                  <a:pt x="21984" y="99525"/>
                  <a:pt x="24291" y="99316"/>
                  <a:pt x="26535" y="99316"/>
                </a:cubicBezTo>
                <a:cubicBezTo>
                  <a:pt x="29164" y="99316"/>
                  <a:pt x="31707" y="99602"/>
                  <a:pt x="34010" y="100844"/>
                </a:cubicBezTo>
                <a:cubicBezTo>
                  <a:pt x="39168" y="103629"/>
                  <a:pt x="40949" y="110043"/>
                  <a:pt x="44669" y="114585"/>
                </a:cubicBezTo>
                <a:cubicBezTo>
                  <a:pt x="50413" y="121601"/>
                  <a:pt x="60120" y="123509"/>
                  <a:pt x="69351" y="123509"/>
                </a:cubicBezTo>
                <a:cubicBezTo>
                  <a:pt x="70391" y="123509"/>
                  <a:pt x="71426" y="123485"/>
                  <a:pt x="72448" y="123441"/>
                </a:cubicBezTo>
                <a:cubicBezTo>
                  <a:pt x="86143" y="122871"/>
                  <a:pt x="99747" y="119812"/>
                  <a:pt x="112392" y="114448"/>
                </a:cubicBezTo>
                <a:cubicBezTo>
                  <a:pt x="122230" y="110271"/>
                  <a:pt x="131679" y="100936"/>
                  <a:pt x="139417" y="91029"/>
                </a:cubicBezTo>
                <a:cubicBezTo>
                  <a:pt x="147132" y="81123"/>
                  <a:pt x="151903" y="68547"/>
                  <a:pt x="150784" y="56038"/>
                </a:cubicBezTo>
                <a:cubicBezTo>
                  <a:pt x="149688" y="43507"/>
                  <a:pt x="142065" y="31341"/>
                  <a:pt x="130515" y="26434"/>
                </a:cubicBezTo>
                <a:cubicBezTo>
                  <a:pt x="127457" y="25133"/>
                  <a:pt x="124147" y="24311"/>
                  <a:pt x="121339" y="22531"/>
                </a:cubicBezTo>
                <a:cubicBezTo>
                  <a:pt x="115702" y="18947"/>
                  <a:pt x="113031" y="12168"/>
                  <a:pt x="108238" y="7512"/>
                </a:cubicBezTo>
                <a:cubicBezTo>
                  <a:pt x="102437" y="1882"/>
                  <a:pt x="94226" y="1"/>
                  <a:pt x="85979" y="1"/>
                </a:cubicBezTo>
                <a:close/>
              </a:path>
            </a:pathLst>
          </a:custGeom>
          <a:solidFill>
            <a:schemeClr val="accent1">
              <a:lumMod val="90000"/>
              <a:alpha val="402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re 1"/>
          <p:cNvSpPr>
            <a:spLocks noGrp="1"/>
          </p:cNvSpPr>
          <p:nvPr>
            <p:ph type="title"/>
          </p:nvPr>
        </p:nvSpPr>
        <p:spPr>
          <a:xfrm>
            <a:off x="2319347" y="2457767"/>
            <a:ext cx="7470680" cy="1942466"/>
          </a:xfrm>
        </p:spPr>
        <p:txBody>
          <a:bodyPr>
            <a:noAutofit/>
          </a:bodyPr>
          <a:lstStyle/>
          <a:p>
            <a:pPr algn="ctr">
              <a:lnSpc>
                <a:spcPct val="100000"/>
              </a:lnSpc>
            </a:pPr>
            <a:r>
              <a:rPr lang="fr-FR" sz="2000" dirty="0"/>
              <a:t>Une fois les problèmes liés à la thérapeutique et leurs résolutions identifiées, vous rédigez l’</a:t>
            </a:r>
            <a:r>
              <a:rPr lang="fr-FR" sz="2000" dirty="0">
                <a:solidFill>
                  <a:schemeClr val="accent1">
                    <a:lumMod val="50000"/>
                  </a:schemeClr>
                </a:solidFill>
              </a:rPr>
              <a:t>avis pharmaceutique.</a:t>
            </a:r>
            <a:br>
              <a:rPr lang="fr-FR" sz="2000" dirty="0">
                <a:solidFill>
                  <a:srgbClr val="3EA089"/>
                </a:solidFill>
              </a:rPr>
            </a:br>
            <a:r>
              <a:rPr lang="fr-FR" sz="2000" dirty="0"/>
              <a:t>Il correspond à la synthèse hiérarchisée et structurée de votre expertise pharmaceutique clinique.</a:t>
            </a:r>
          </a:p>
        </p:txBody>
      </p:sp>
      <p:grpSp>
        <p:nvGrpSpPr>
          <p:cNvPr id="57" name="Groupe 56"/>
          <p:cNvGrpSpPr/>
          <p:nvPr/>
        </p:nvGrpSpPr>
        <p:grpSpPr>
          <a:xfrm>
            <a:off x="369984" y="3594979"/>
            <a:ext cx="2291873" cy="3277132"/>
            <a:chOff x="190321" y="2709293"/>
            <a:chExt cx="2901411" cy="4148707"/>
          </a:xfrm>
          <a:effectLst>
            <a:outerShdw blurRad="63500" sx="102000" sy="102000" algn="ctr" rotWithShape="0">
              <a:prstClr val="black">
                <a:alpha val="40000"/>
              </a:prstClr>
            </a:outerShdw>
          </a:effectLst>
        </p:grpSpPr>
        <p:grpSp>
          <p:nvGrpSpPr>
            <p:cNvPr id="58" name="Groupe 57"/>
            <p:cNvGrpSpPr/>
            <p:nvPr/>
          </p:nvGrpSpPr>
          <p:grpSpPr>
            <a:xfrm>
              <a:off x="190321" y="3378302"/>
              <a:ext cx="935824" cy="935746"/>
              <a:chOff x="3569196" y="1356059"/>
              <a:chExt cx="935824" cy="935746"/>
            </a:xfrm>
          </p:grpSpPr>
          <p:sp>
            <p:nvSpPr>
              <p:cNvPr id="102" name="Google Shape;2826;p88"/>
              <p:cNvSpPr/>
              <p:nvPr/>
            </p:nvSpPr>
            <p:spPr>
              <a:xfrm>
                <a:off x="3569196" y="1356059"/>
                <a:ext cx="935824" cy="935746"/>
              </a:xfrm>
              <a:prstGeom prst="wedgeEllipseCallout">
                <a:avLst>
                  <a:gd name="adj1" fmla="val 44736"/>
                  <a:gd name="adj2" fmla="val 47071"/>
                </a:avLst>
              </a:prstGeom>
              <a:solidFill>
                <a:schemeClr val="bg1"/>
              </a:solidFill>
              <a:ln w="31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828;p88"/>
              <p:cNvSpPr/>
              <p:nvPr/>
            </p:nvSpPr>
            <p:spPr>
              <a:xfrm>
                <a:off x="3941836" y="1579768"/>
                <a:ext cx="175682" cy="450547"/>
              </a:xfrm>
              <a:custGeom>
                <a:avLst/>
                <a:gdLst/>
                <a:ahLst/>
                <a:cxnLst/>
                <a:rect l="l" t="t" r="r" b="b"/>
                <a:pathLst>
                  <a:path w="2246" h="5760" extrusionOk="0">
                    <a:moveTo>
                      <a:pt x="1" y="1"/>
                    </a:moveTo>
                    <a:lnTo>
                      <a:pt x="1" y="5760"/>
                    </a:lnTo>
                    <a:lnTo>
                      <a:pt x="2246" y="5760"/>
                    </a:lnTo>
                    <a:lnTo>
                      <a:pt x="2246"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829;p88"/>
              <p:cNvSpPr/>
              <p:nvPr/>
            </p:nvSpPr>
            <p:spPr>
              <a:xfrm>
                <a:off x="3804482" y="1717201"/>
                <a:ext cx="450547" cy="175682"/>
              </a:xfrm>
              <a:custGeom>
                <a:avLst/>
                <a:gdLst/>
                <a:ahLst/>
                <a:cxnLst/>
                <a:rect l="l" t="t" r="r" b="b"/>
                <a:pathLst>
                  <a:path w="5760" h="2246" extrusionOk="0">
                    <a:moveTo>
                      <a:pt x="0" y="0"/>
                    </a:moveTo>
                    <a:lnTo>
                      <a:pt x="0" y="2245"/>
                    </a:lnTo>
                    <a:lnTo>
                      <a:pt x="5759" y="2245"/>
                    </a:lnTo>
                    <a:lnTo>
                      <a:pt x="57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 name="Groupe 58"/>
            <p:cNvGrpSpPr/>
            <p:nvPr/>
          </p:nvGrpSpPr>
          <p:grpSpPr>
            <a:xfrm>
              <a:off x="876246" y="2709293"/>
              <a:ext cx="2215486" cy="4148707"/>
              <a:chOff x="3995936" y="498026"/>
              <a:chExt cx="3396343" cy="6359974"/>
            </a:xfrm>
          </p:grpSpPr>
          <p:sp>
            <p:nvSpPr>
              <p:cNvPr id="61" name="Forme libre 60"/>
              <p:cNvSpPr/>
              <p:nvPr/>
            </p:nvSpPr>
            <p:spPr>
              <a:xfrm>
                <a:off x="5220072" y="2984879"/>
                <a:ext cx="864096" cy="1937181"/>
              </a:xfrm>
              <a:custGeom>
                <a:avLst/>
                <a:gdLst>
                  <a:gd name="connsiteX0" fmla="*/ 199505 w 1014153"/>
                  <a:gd name="connsiteY0" fmla="*/ 0 h 1313411"/>
                  <a:gd name="connsiteX1" fmla="*/ 515389 w 1014153"/>
                  <a:gd name="connsiteY1" fmla="*/ 199505 h 1313411"/>
                  <a:gd name="connsiteX2" fmla="*/ 980902 w 1014153"/>
                  <a:gd name="connsiteY2" fmla="*/ 0 h 1313411"/>
                  <a:gd name="connsiteX3" fmla="*/ 1014153 w 1014153"/>
                  <a:gd name="connsiteY3" fmla="*/ 764771 h 1313411"/>
                  <a:gd name="connsiteX4" fmla="*/ 532014 w 1014153"/>
                  <a:gd name="connsiteY4" fmla="*/ 1313411 h 1313411"/>
                  <a:gd name="connsiteX5" fmla="*/ 0 w 1014153"/>
                  <a:gd name="connsiteY5" fmla="*/ 798022 h 1313411"/>
                  <a:gd name="connsiteX6" fmla="*/ 199505 w 1014153"/>
                  <a:gd name="connsiteY6" fmla="*/ 0 h 13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53" h="1313411">
                    <a:moveTo>
                      <a:pt x="199505" y="0"/>
                    </a:moveTo>
                    <a:lnTo>
                      <a:pt x="515389" y="199505"/>
                    </a:lnTo>
                    <a:lnTo>
                      <a:pt x="980902" y="0"/>
                    </a:lnTo>
                    <a:lnTo>
                      <a:pt x="1014153" y="764771"/>
                    </a:lnTo>
                    <a:lnTo>
                      <a:pt x="532014" y="1313411"/>
                    </a:lnTo>
                    <a:lnTo>
                      <a:pt x="0" y="798022"/>
                    </a:lnTo>
                    <a:lnTo>
                      <a:pt x="199505" y="0"/>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orme libre 61"/>
              <p:cNvSpPr/>
              <p:nvPr/>
            </p:nvSpPr>
            <p:spPr>
              <a:xfrm>
                <a:off x="3995936" y="3608202"/>
                <a:ext cx="3396343" cy="3249798"/>
              </a:xfrm>
              <a:custGeom>
                <a:avLst/>
                <a:gdLst>
                  <a:gd name="connsiteX0" fmla="*/ 2037806 w 3396343"/>
                  <a:gd name="connsiteY0" fmla="*/ 39188 h 2978331"/>
                  <a:gd name="connsiteX1" fmla="*/ 3082834 w 3396343"/>
                  <a:gd name="connsiteY1" fmla="*/ 509451 h 2978331"/>
                  <a:gd name="connsiteX2" fmla="*/ 3396343 w 3396343"/>
                  <a:gd name="connsiteY2" fmla="*/ 2377440 h 2978331"/>
                  <a:gd name="connsiteX3" fmla="*/ 3396343 w 3396343"/>
                  <a:gd name="connsiteY3" fmla="*/ 2978331 h 2978331"/>
                  <a:gd name="connsiteX4" fmla="*/ 2756263 w 3396343"/>
                  <a:gd name="connsiteY4" fmla="*/ 2978331 h 2978331"/>
                  <a:gd name="connsiteX5" fmla="*/ 2769326 w 3396343"/>
                  <a:gd name="connsiteY5" fmla="*/ 2390502 h 2978331"/>
                  <a:gd name="connsiteX6" fmla="*/ 2704011 w 3396343"/>
                  <a:gd name="connsiteY6" fmla="*/ 2011680 h 2978331"/>
                  <a:gd name="connsiteX7" fmla="*/ 2638697 w 3396343"/>
                  <a:gd name="connsiteY7" fmla="*/ 2403565 h 2978331"/>
                  <a:gd name="connsiteX8" fmla="*/ 2664823 w 3396343"/>
                  <a:gd name="connsiteY8" fmla="*/ 2651760 h 2978331"/>
                  <a:gd name="connsiteX9" fmla="*/ 2730137 w 3396343"/>
                  <a:gd name="connsiteY9" fmla="*/ 2965268 h 2978331"/>
                  <a:gd name="connsiteX10" fmla="*/ 679269 w 3396343"/>
                  <a:gd name="connsiteY10" fmla="*/ 2965268 h 2978331"/>
                  <a:gd name="connsiteX11" fmla="*/ 757646 w 3396343"/>
                  <a:gd name="connsiteY11" fmla="*/ 2586445 h 2978331"/>
                  <a:gd name="connsiteX12" fmla="*/ 744583 w 3396343"/>
                  <a:gd name="connsiteY12" fmla="*/ 2220685 h 2978331"/>
                  <a:gd name="connsiteX13" fmla="*/ 692331 w 3396343"/>
                  <a:gd name="connsiteY13" fmla="*/ 1789611 h 2978331"/>
                  <a:gd name="connsiteX14" fmla="*/ 653143 w 3396343"/>
                  <a:gd name="connsiteY14" fmla="*/ 2194560 h 2978331"/>
                  <a:gd name="connsiteX15" fmla="*/ 653143 w 3396343"/>
                  <a:gd name="connsiteY15" fmla="*/ 2547257 h 2978331"/>
                  <a:gd name="connsiteX16" fmla="*/ 640080 w 3396343"/>
                  <a:gd name="connsiteY16" fmla="*/ 2965268 h 2978331"/>
                  <a:gd name="connsiteX17" fmla="*/ 26126 w 3396343"/>
                  <a:gd name="connsiteY17" fmla="*/ 2965268 h 2978331"/>
                  <a:gd name="connsiteX18" fmla="*/ 0 w 3396343"/>
                  <a:gd name="connsiteY18" fmla="*/ 2625634 h 2978331"/>
                  <a:gd name="connsiteX19" fmla="*/ 52251 w 3396343"/>
                  <a:gd name="connsiteY19" fmla="*/ 1985554 h 2978331"/>
                  <a:gd name="connsiteX20" fmla="*/ 169817 w 3396343"/>
                  <a:gd name="connsiteY20" fmla="*/ 1005840 h 2978331"/>
                  <a:gd name="connsiteX21" fmla="*/ 287383 w 3396343"/>
                  <a:gd name="connsiteY21" fmla="*/ 483325 h 2978331"/>
                  <a:gd name="connsiteX22" fmla="*/ 1267097 w 3396343"/>
                  <a:gd name="connsiteY22" fmla="*/ 0 h 2978331"/>
                  <a:gd name="connsiteX23" fmla="*/ 1240971 w 3396343"/>
                  <a:gd name="connsiteY23" fmla="*/ 613954 h 2978331"/>
                  <a:gd name="connsiteX24" fmla="*/ 1698171 w 3396343"/>
                  <a:gd name="connsiteY24" fmla="*/ 1698171 h 2978331"/>
                  <a:gd name="connsiteX25" fmla="*/ 2090057 w 3396343"/>
                  <a:gd name="connsiteY25" fmla="*/ 613954 h 2978331"/>
                  <a:gd name="connsiteX26" fmla="*/ 2037806 w 3396343"/>
                  <a:gd name="connsiteY26" fmla="*/ 39188 h 29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6343" h="2978331">
                    <a:moveTo>
                      <a:pt x="2037806" y="39188"/>
                    </a:moveTo>
                    <a:lnTo>
                      <a:pt x="3082834" y="509451"/>
                    </a:lnTo>
                    <a:lnTo>
                      <a:pt x="3396343" y="2377440"/>
                    </a:lnTo>
                    <a:lnTo>
                      <a:pt x="3396343" y="2978331"/>
                    </a:lnTo>
                    <a:lnTo>
                      <a:pt x="2756263" y="2978331"/>
                    </a:lnTo>
                    <a:lnTo>
                      <a:pt x="2769326" y="2390502"/>
                    </a:lnTo>
                    <a:lnTo>
                      <a:pt x="2704011" y="2011680"/>
                    </a:lnTo>
                    <a:lnTo>
                      <a:pt x="2638697" y="2403565"/>
                    </a:lnTo>
                    <a:lnTo>
                      <a:pt x="2664823" y="2651760"/>
                    </a:lnTo>
                    <a:lnTo>
                      <a:pt x="2730137" y="2965268"/>
                    </a:lnTo>
                    <a:lnTo>
                      <a:pt x="679269" y="2965268"/>
                    </a:lnTo>
                    <a:lnTo>
                      <a:pt x="757646" y="2586445"/>
                    </a:lnTo>
                    <a:lnTo>
                      <a:pt x="744583" y="2220685"/>
                    </a:lnTo>
                    <a:lnTo>
                      <a:pt x="692331" y="1789611"/>
                    </a:lnTo>
                    <a:lnTo>
                      <a:pt x="653143" y="2194560"/>
                    </a:lnTo>
                    <a:lnTo>
                      <a:pt x="653143" y="2547257"/>
                    </a:lnTo>
                    <a:lnTo>
                      <a:pt x="640080" y="2965268"/>
                    </a:lnTo>
                    <a:lnTo>
                      <a:pt x="26126" y="2965268"/>
                    </a:lnTo>
                    <a:lnTo>
                      <a:pt x="0" y="2625634"/>
                    </a:lnTo>
                    <a:lnTo>
                      <a:pt x="52251" y="1985554"/>
                    </a:lnTo>
                    <a:lnTo>
                      <a:pt x="169817" y="1005840"/>
                    </a:lnTo>
                    <a:lnTo>
                      <a:pt x="287383" y="483325"/>
                    </a:lnTo>
                    <a:lnTo>
                      <a:pt x="1267097" y="0"/>
                    </a:lnTo>
                    <a:lnTo>
                      <a:pt x="1240971" y="613954"/>
                    </a:lnTo>
                    <a:lnTo>
                      <a:pt x="1698171" y="1698171"/>
                    </a:lnTo>
                    <a:lnTo>
                      <a:pt x="2090057" y="613954"/>
                    </a:lnTo>
                    <a:lnTo>
                      <a:pt x="2037806" y="39188"/>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Forme libre 62"/>
              <p:cNvSpPr/>
              <p:nvPr/>
            </p:nvSpPr>
            <p:spPr>
              <a:xfrm>
                <a:off x="4860032" y="3692440"/>
                <a:ext cx="1584176" cy="2508616"/>
              </a:xfrm>
              <a:custGeom>
                <a:avLst/>
                <a:gdLst>
                  <a:gd name="connsiteX0" fmla="*/ 274320 w 1645920"/>
                  <a:gd name="connsiteY0" fmla="*/ 0 h 2299063"/>
                  <a:gd name="connsiteX1" fmla="*/ 0 w 1645920"/>
                  <a:gd name="connsiteY1" fmla="*/ 457200 h 2299063"/>
                  <a:gd name="connsiteX2" fmla="*/ 169817 w 1645920"/>
                  <a:gd name="connsiteY2" fmla="*/ 509452 h 2299063"/>
                  <a:gd name="connsiteX3" fmla="*/ 13063 w 1645920"/>
                  <a:gd name="connsiteY3" fmla="*/ 731520 h 2299063"/>
                  <a:gd name="connsiteX4" fmla="*/ 1031966 w 1645920"/>
                  <a:gd name="connsiteY4" fmla="*/ 2299063 h 2299063"/>
                  <a:gd name="connsiteX5" fmla="*/ 862149 w 1645920"/>
                  <a:gd name="connsiteY5" fmla="*/ 1854926 h 2299063"/>
                  <a:gd name="connsiteX6" fmla="*/ 1645920 w 1645920"/>
                  <a:gd name="connsiteY6" fmla="*/ 718457 h 2299063"/>
                  <a:gd name="connsiteX7" fmla="*/ 1384663 w 1645920"/>
                  <a:gd name="connsiteY7" fmla="*/ 548640 h 2299063"/>
                  <a:gd name="connsiteX8" fmla="*/ 1645920 w 1645920"/>
                  <a:gd name="connsiteY8" fmla="*/ 404949 h 2299063"/>
                  <a:gd name="connsiteX9" fmla="*/ 1449977 w 1645920"/>
                  <a:gd name="connsiteY9" fmla="*/ 117566 h 2299063"/>
                  <a:gd name="connsiteX10" fmla="*/ 1227909 w 1645920"/>
                  <a:gd name="connsiteY10" fmla="*/ 78377 h 2299063"/>
                  <a:gd name="connsiteX11" fmla="*/ 1214846 w 1645920"/>
                  <a:gd name="connsiteY11" fmla="*/ 561703 h 2299063"/>
                  <a:gd name="connsiteX12" fmla="*/ 796835 w 1645920"/>
                  <a:gd name="connsiteY12" fmla="*/ 1515292 h 2299063"/>
                  <a:gd name="connsiteX13" fmla="*/ 483326 w 1645920"/>
                  <a:gd name="connsiteY13" fmla="*/ 522515 h 2299063"/>
                  <a:gd name="connsiteX14" fmla="*/ 274320 w 1645920"/>
                  <a:gd name="connsiteY14" fmla="*/ 0 h 229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2299063">
                    <a:moveTo>
                      <a:pt x="274320" y="0"/>
                    </a:moveTo>
                    <a:lnTo>
                      <a:pt x="0" y="457200"/>
                    </a:lnTo>
                    <a:lnTo>
                      <a:pt x="169817" y="509452"/>
                    </a:lnTo>
                    <a:lnTo>
                      <a:pt x="13063" y="731520"/>
                    </a:lnTo>
                    <a:lnTo>
                      <a:pt x="1031966" y="2299063"/>
                    </a:lnTo>
                    <a:lnTo>
                      <a:pt x="862149" y="1854926"/>
                    </a:lnTo>
                    <a:lnTo>
                      <a:pt x="1645920" y="718457"/>
                    </a:lnTo>
                    <a:lnTo>
                      <a:pt x="1384663" y="548640"/>
                    </a:lnTo>
                    <a:lnTo>
                      <a:pt x="1645920" y="404949"/>
                    </a:lnTo>
                    <a:lnTo>
                      <a:pt x="1449977" y="117566"/>
                    </a:lnTo>
                    <a:lnTo>
                      <a:pt x="1227909" y="78377"/>
                    </a:lnTo>
                    <a:lnTo>
                      <a:pt x="1214846" y="561703"/>
                    </a:lnTo>
                    <a:lnTo>
                      <a:pt x="796835" y="1515292"/>
                    </a:lnTo>
                    <a:lnTo>
                      <a:pt x="483326" y="522515"/>
                    </a:lnTo>
                    <a:lnTo>
                      <a:pt x="274320" y="0"/>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Forme libre 63"/>
              <p:cNvSpPr/>
              <p:nvPr/>
            </p:nvSpPr>
            <p:spPr>
              <a:xfrm>
                <a:off x="4928917" y="3429000"/>
                <a:ext cx="1515291" cy="2081867"/>
              </a:xfrm>
              <a:custGeom>
                <a:avLst/>
                <a:gdLst>
                  <a:gd name="connsiteX0" fmla="*/ 744583 w 1515291"/>
                  <a:gd name="connsiteY0" fmla="*/ 1815737 h 1815737"/>
                  <a:gd name="connsiteX1" fmla="*/ 365760 w 1515291"/>
                  <a:gd name="connsiteY1" fmla="*/ 744583 h 1815737"/>
                  <a:gd name="connsiteX2" fmla="*/ 0 w 1515291"/>
                  <a:gd name="connsiteY2" fmla="*/ 862149 h 1815737"/>
                  <a:gd name="connsiteX3" fmla="*/ 156754 w 1515291"/>
                  <a:gd name="connsiteY3" fmla="*/ 195943 h 1815737"/>
                  <a:gd name="connsiteX4" fmla="*/ 418011 w 1515291"/>
                  <a:gd name="connsiteY4" fmla="*/ 39189 h 1815737"/>
                  <a:gd name="connsiteX5" fmla="*/ 457200 w 1515291"/>
                  <a:gd name="connsiteY5" fmla="*/ 705395 h 1815737"/>
                  <a:gd name="connsiteX6" fmla="*/ 718457 w 1515291"/>
                  <a:gd name="connsiteY6" fmla="*/ 979715 h 1815737"/>
                  <a:gd name="connsiteX7" fmla="*/ 1045028 w 1515291"/>
                  <a:gd name="connsiteY7" fmla="*/ 718457 h 1815737"/>
                  <a:gd name="connsiteX8" fmla="*/ 1110343 w 1515291"/>
                  <a:gd name="connsiteY8" fmla="*/ 0 h 1815737"/>
                  <a:gd name="connsiteX9" fmla="*/ 1332411 w 1515291"/>
                  <a:gd name="connsiteY9" fmla="*/ 261257 h 1815737"/>
                  <a:gd name="connsiteX10" fmla="*/ 1515291 w 1515291"/>
                  <a:gd name="connsiteY10" fmla="*/ 888275 h 1815737"/>
                  <a:gd name="connsiteX11" fmla="*/ 1123405 w 1515291"/>
                  <a:gd name="connsiteY11" fmla="*/ 744583 h 1815737"/>
                  <a:gd name="connsiteX12" fmla="*/ 744583 w 1515291"/>
                  <a:gd name="connsiteY12" fmla="*/ 1815737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5291" h="1815737">
                    <a:moveTo>
                      <a:pt x="744583" y="1815737"/>
                    </a:moveTo>
                    <a:lnTo>
                      <a:pt x="365760" y="744583"/>
                    </a:lnTo>
                    <a:lnTo>
                      <a:pt x="0" y="862149"/>
                    </a:lnTo>
                    <a:lnTo>
                      <a:pt x="156754" y="195943"/>
                    </a:lnTo>
                    <a:lnTo>
                      <a:pt x="418011" y="39189"/>
                    </a:lnTo>
                    <a:lnTo>
                      <a:pt x="457200" y="705395"/>
                    </a:lnTo>
                    <a:lnTo>
                      <a:pt x="718457" y="979715"/>
                    </a:lnTo>
                    <a:lnTo>
                      <a:pt x="1045028" y="718457"/>
                    </a:lnTo>
                    <a:lnTo>
                      <a:pt x="1110343" y="0"/>
                    </a:lnTo>
                    <a:lnTo>
                      <a:pt x="1332411" y="261257"/>
                    </a:lnTo>
                    <a:lnTo>
                      <a:pt x="1515291" y="888275"/>
                    </a:lnTo>
                    <a:lnTo>
                      <a:pt x="1123405" y="744583"/>
                    </a:lnTo>
                    <a:lnTo>
                      <a:pt x="744583" y="1815737"/>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5" name="Connecteur droit 64"/>
              <p:cNvCxnSpPr>
                <a:stCxn id="62" idx="21"/>
                <a:endCxn id="62" idx="13"/>
              </p:cNvCxnSpPr>
              <p:nvPr/>
            </p:nvCxnSpPr>
            <p:spPr>
              <a:xfrm>
                <a:off x="4283319" y="4135581"/>
                <a:ext cx="404948" cy="1425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stCxn id="62" idx="1"/>
                <a:endCxn id="62" idx="6"/>
              </p:cNvCxnSpPr>
              <p:nvPr/>
            </p:nvCxnSpPr>
            <p:spPr>
              <a:xfrm flipH="1">
                <a:off x="6699947" y="4164088"/>
                <a:ext cx="378824" cy="16391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a:stCxn id="63" idx="4"/>
              </p:cNvCxnSpPr>
              <p:nvPr/>
            </p:nvCxnSpPr>
            <p:spPr>
              <a:xfrm>
                <a:off x="5853285" y="6201056"/>
                <a:ext cx="14859" cy="628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a:stCxn id="64" idx="6"/>
                <a:endCxn id="64" idx="0"/>
              </p:cNvCxnSpPr>
              <p:nvPr/>
            </p:nvCxnSpPr>
            <p:spPr>
              <a:xfrm>
                <a:off x="5647374" y="4552310"/>
                <a:ext cx="26126" cy="95855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e 112"/>
              <p:cNvGrpSpPr/>
              <p:nvPr/>
            </p:nvGrpSpPr>
            <p:grpSpPr>
              <a:xfrm>
                <a:off x="4572000" y="498026"/>
                <a:ext cx="2304256" cy="2947769"/>
                <a:chOff x="4572000" y="498026"/>
                <a:chExt cx="2304256" cy="2947769"/>
              </a:xfrm>
            </p:grpSpPr>
            <p:grpSp>
              <p:nvGrpSpPr>
                <p:cNvPr id="73" name="Groupe 88"/>
                <p:cNvGrpSpPr/>
                <p:nvPr/>
              </p:nvGrpSpPr>
              <p:grpSpPr>
                <a:xfrm>
                  <a:off x="4572000" y="498026"/>
                  <a:ext cx="2304256" cy="2947769"/>
                  <a:chOff x="4572000" y="498026"/>
                  <a:chExt cx="2304256" cy="2947769"/>
                </a:xfrm>
              </p:grpSpPr>
              <p:grpSp>
                <p:nvGrpSpPr>
                  <p:cNvPr id="76" name="Groupe 87"/>
                  <p:cNvGrpSpPr/>
                  <p:nvPr/>
                </p:nvGrpSpPr>
                <p:grpSpPr>
                  <a:xfrm>
                    <a:off x="4860032" y="1052736"/>
                    <a:ext cx="1732280" cy="2376264"/>
                    <a:chOff x="4860032" y="1052736"/>
                    <a:chExt cx="1732280" cy="2376264"/>
                  </a:xfrm>
                </p:grpSpPr>
                <p:sp>
                  <p:nvSpPr>
                    <p:cNvPr id="97" name="Forme libre 96"/>
                    <p:cNvSpPr/>
                    <p:nvPr/>
                  </p:nvSpPr>
                  <p:spPr>
                    <a:xfrm>
                      <a:off x="4860032" y="1052736"/>
                      <a:ext cx="1732280" cy="2376264"/>
                    </a:xfrm>
                    <a:custGeom>
                      <a:avLst/>
                      <a:gdLst>
                        <a:gd name="connsiteX0" fmla="*/ 58420 w 1732280"/>
                        <a:gd name="connsiteY0" fmla="*/ 1165860 h 2689860"/>
                        <a:gd name="connsiteX1" fmla="*/ 58420 w 1732280"/>
                        <a:gd name="connsiteY1" fmla="*/ 1882140 h 2689860"/>
                        <a:gd name="connsiteX2" fmla="*/ 378460 w 1732280"/>
                        <a:gd name="connsiteY2" fmla="*/ 2430780 h 2689860"/>
                        <a:gd name="connsiteX3" fmla="*/ 835660 w 1732280"/>
                        <a:gd name="connsiteY3" fmla="*/ 2689860 h 2689860"/>
                        <a:gd name="connsiteX4" fmla="*/ 1353820 w 1732280"/>
                        <a:gd name="connsiteY4" fmla="*/ 2430780 h 2689860"/>
                        <a:gd name="connsiteX5" fmla="*/ 1673860 w 1732280"/>
                        <a:gd name="connsiteY5" fmla="*/ 1775460 h 2689860"/>
                        <a:gd name="connsiteX6" fmla="*/ 1643380 w 1732280"/>
                        <a:gd name="connsiteY6" fmla="*/ 723900 h 2689860"/>
                        <a:gd name="connsiteX7" fmla="*/ 1140460 w 1732280"/>
                        <a:gd name="connsiteY7" fmla="*/ 99060 h 2689860"/>
                        <a:gd name="connsiteX8" fmla="*/ 454660 w 1732280"/>
                        <a:gd name="connsiteY8" fmla="*/ 129540 h 2689860"/>
                        <a:gd name="connsiteX9" fmla="*/ 73660 w 1732280"/>
                        <a:gd name="connsiteY9" fmla="*/ 800100 h 2689860"/>
                        <a:gd name="connsiteX10" fmla="*/ 12700 w 1732280"/>
                        <a:gd name="connsiteY10" fmla="*/ 1531620 h 26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280" h="2689860">
                          <a:moveTo>
                            <a:pt x="58420" y="1165860"/>
                          </a:moveTo>
                          <a:cubicBezTo>
                            <a:pt x="31750" y="1418590"/>
                            <a:pt x="5080" y="1671320"/>
                            <a:pt x="58420" y="1882140"/>
                          </a:cubicBezTo>
                          <a:cubicBezTo>
                            <a:pt x="111760" y="2092960"/>
                            <a:pt x="248920" y="2296160"/>
                            <a:pt x="378460" y="2430780"/>
                          </a:cubicBezTo>
                          <a:cubicBezTo>
                            <a:pt x="508000" y="2565400"/>
                            <a:pt x="673100" y="2689860"/>
                            <a:pt x="835660" y="2689860"/>
                          </a:cubicBezTo>
                          <a:cubicBezTo>
                            <a:pt x="998220" y="2689860"/>
                            <a:pt x="1214120" y="2583180"/>
                            <a:pt x="1353820" y="2430780"/>
                          </a:cubicBezTo>
                          <a:cubicBezTo>
                            <a:pt x="1493520" y="2278380"/>
                            <a:pt x="1625600" y="2059940"/>
                            <a:pt x="1673860" y="1775460"/>
                          </a:cubicBezTo>
                          <a:cubicBezTo>
                            <a:pt x="1722120" y="1490980"/>
                            <a:pt x="1732280" y="1003300"/>
                            <a:pt x="1643380" y="723900"/>
                          </a:cubicBezTo>
                          <a:cubicBezTo>
                            <a:pt x="1554480" y="444500"/>
                            <a:pt x="1338580" y="198120"/>
                            <a:pt x="1140460" y="99060"/>
                          </a:cubicBezTo>
                          <a:cubicBezTo>
                            <a:pt x="942340" y="0"/>
                            <a:pt x="632460" y="12700"/>
                            <a:pt x="454660" y="129540"/>
                          </a:cubicBezTo>
                          <a:cubicBezTo>
                            <a:pt x="276860" y="246380"/>
                            <a:pt x="147320" y="566420"/>
                            <a:pt x="73660" y="800100"/>
                          </a:cubicBezTo>
                          <a:cubicBezTo>
                            <a:pt x="0" y="1033780"/>
                            <a:pt x="6350" y="1282700"/>
                            <a:pt x="12700" y="153162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98" name="Groupe 77"/>
                    <p:cNvGrpSpPr/>
                    <p:nvPr/>
                  </p:nvGrpSpPr>
                  <p:grpSpPr>
                    <a:xfrm>
                      <a:off x="5366132" y="2276872"/>
                      <a:ext cx="720080" cy="144016"/>
                      <a:chOff x="5364088" y="2276872"/>
                      <a:chExt cx="720080" cy="144016"/>
                    </a:xfrm>
                  </p:grpSpPr>
                  <p:sp>
                    <p:nvSpPr>
                      <p:cNvPr id="100" name="Organigramme : Connecteur 99"/>
                      <p:cNvSpPr/>
                      <p:nvPr/>
                    </p:nvSpPr>
                    <p:spPr>
                      <a:xfrm>
                        <a:off x="5364088"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Organigramme : Connecteur 100"/>
                      <p:cNvSpPr/>
                      <p:nvPr/>
                    </p:nvSpPr>
                    <p:spPr>
                      <a:xfrm>
                        <a:off x="5940152" y="2276872"/>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9" name="Forme libre 98"/>
                    <p:cNvSpPr/>
                    <p:nvPr/>
                  </p:nvSpPr>
                  <p:spPr>
                    <a:xfrm rot="21166915">
                      <a:off x="5447575" y="2998250"/>
                      <a:ext cx="620010" cy="210076"/>
                    </a:xfrm>
                    <a:custGeom>
                      <a:avLst/>
                      <a:gdLst>
                        <a:gd name="connsiteX0" fmla="*/ 0 w 514350"/>
                        <a:gd name="connsiteY0" fmla="*/ 0 h 204787"/>
                        <a:gd name="connsiteX1" fmla="*/ 238125 w 514350"/>
                        <a:gd name="connsiteY1" fmla="*/ 200025 h 204787"/>
                        <a:gd name="connsiteX2" fmla="*/ 514350 w 514350"/>
                        <a:gd name="connsiteY2" fmla="*/ 28575 h 204787"/>
                      </a:gdLst>
                      <a:ahLst/>
                      <a:cxnLst>
                        <a:cxn ang="0">
                          <a:pos x="connsiteX0" y="connsiteY0"/>
                        </a:cxn>
                        <a:cxn ang="0">
                          <a:pos x="connsiteX1" y="connsiteY1"/>
                        </a:cxn>
                        <a:cxn ang="0">
                          <a:pos x="connsiteX2" y="connsiteY2"/>
                        </a:cxn>
                      </a:cxnLst>
                      <a:rect l="l" t="t" r="r" b="b"/>
                      <a:pathLst>
                        <a:path w="514350" h="204787">
                          <a:moveTo>
                            <a:pt x="0" y="0"/>
                          </a:moveTo>
                          <a:cubicBezTo>
                            <a:pt x="76200" y="97631"/>
                            <a:pt x="152400" y="195263"/>
                            <a:pt x="238125" y="200025"/>
                          </a:cubicBezTo>
                          <a:cubicBezTo>
                            <a:pt x="323850" y="204787"/>
                            <a:pt x="419100" y="116681"/>
                            <a:pt x="514350" y="28575"/>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77" name="Groupe 86"/>
                  <p:cNvGrpSpPr/>
                  <p:nvPr/>
                </p:nvGrpSpPr>
                <p:grpSpPr>
                  <a:xfrm>
                    <a:off x="4572000" y="498026"/>
                    <a:ext cx="2304256" cy="2947769"/>
                    <a:chOff x="4572000" y="498026"/>
                    <a:chExt cx="2304256" cy="2947769"/>
                  </a:xfrm>
                </p:grpSpPr>
                <p:sp>
                  <p:nvSpPr>
                    <p:cNvPr id="78" name="Forme libre 77"/>
                    <p:cNvSpPr/>
                    <p:nvPr/>
                  </p:nvSpPr>
                  <p:spPr>
                    <a:xfrm rot="255967">
                      <a:off x="472076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Forme libre 78"/>
                    <p:cNvSpPr/>
                    <p:nvPr/>
                  </p:nvSpPr>
                  <p:spPr>
                    <a:xfrm rot="21344033" flipH="1">
                      <a:off x="6468413" y="2126691"/>
                      <a:ext cx="259080" cy="660400"/>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Forme libre 79"/>
                    <p:cNvSpPr/>
                    <p:nvPr/>
                  </p:nvSpPr>
                  <p:spPr>
                    <a:xfrm>
                      <a:off x="4653868" y="498026"/>
                      <a:ext cx="2222388" cy="2354910"/>
                    </a:xfrm>
                    <a:custGeom>
                      <a:avLst/>
                      <a:gdLst>
                        <a:gd name="connsiteX0" fmla="*/ 559241 w 2222388"/>
                        <a:gd name="connsiteY0" fmla="*/ 702364 h 2354910"/>
                        <a:gd name="connsiteX1" fmla="*/ 511533 w 2222388"/>
                        <a:gd name="connsiteY1" fmla="*/ 320702 h 2354910"/>
                        <a:gd name="connsiteX2" fmla="*/ 1402079 w 2222388"/>
                        <a:gd name="connsiteY2" fmla="*/ 2650 h 2354910"/>
                        <a:gd name="connsiteX3" fmla="*/ 1863255 w 2222388"/>
                        <a:gd name="connsiteY3" fmla="*/ 304799 h 2354910"/>
                        <a:gd name="connsiteX4" fmla="*/ 1759888 w 2222388"/>
                        <a:gd name="connsiteY4" fmla="*/ 622851 h 2354910"/>
                        <a:gd name="connsiteX5" fmla="*/ 1513398 w 2222388"/>
                        <a:gd name="connsiteY5" fmla="*/ 686462 h 2354910"/>
                        <a:gd name="connsiteX6" fmla="*/ 1672424 w 2222388"/>
                        <a:gd name="connsiteY6" fmla="*/ 694413 h 2354910"/>
                        <a:gd name="connsiteX7" fmla="*/ 1903012 w 2222388"/>
                        <a:gd name="connsiteY7" fmla="*/ 932952 h 2354910"/>
                        <a:gd name="connsiteX8" fmla="*/ 2054086 w 2222388"/>
                        <a:gd name="connsiteY8" fmla="*/ 1203297 h 2354910"/>
                        <a:gd name="connsiteX9" fmla="*/ 2101794 w 2222388"/>
                        <a:gd name="connsiteY9" fmla="*/ 1608813 h 2354910"/>
                        <a:gd name="connsiteX10" fmla="*/ 2069989 w 2222388"/>
                        <a:gd name="connsiteY10" fmla="*/ 1696278 h 2354910"/>
                        <a:gd name="connsiteX11" fmla="*/ 2213112 w 2222388"/>
                        <a:gd name="connsiteY11" fmla="*/ 1783742 h 2354910"/>
                        <a:gd name="connsiteX12" fmla="*/ 2014330 w 2222388"/>
                        <a:gd name="connsiteY12" fmla="*/ 2022281 h 2354910"/>
                        <a:gd name="connsiteX13" fmla="*/ 1791693 w 2222388"/>
                        <a:gd name="connsiteY13" fmla="*/ 2157453 h 2354910"/>
                        <a:gd name="connsiteX14" fmla="*/ 1974573 w 2222388"/>
                        <a:gd name="connsiteY14" fmla="*/ 1958671 h 2354910"/>
                        <a:gd name="connsiteX15" fmla="*/ 1815547 w 2222388"/>
                        <a:gd name="connsiteY15" fmla="*/ 2022281 h 2354910"/>
                        <a:gd name="connsiteX16" fmla="*/ 1823499 w 2222388"/>
                        <a:gd name="connsiteY16" fmla="*/ 1712180 h 2354910"/>
                        <a:gd name="connsiteX17" fmla="*/ 1529300 w 2222388"/>
                        <a:gd name="connsiteY17" fmla="*/ 1147638 h 2354910"/>
                        <a:gd name="connsiteX18" fmla="*/ 1195345 w 2222388"/>
                        <a:gd name="connsiteY18" fmla="*/ 1044271 h 2354910"/>
                        <a:gd name="connsiteX19" fmla="*/ 1274859 w 2222388"/>
                        <a:gd name="connsiteY19" fmla="*/ 1258956 h 2354910"/>
                        <a:gd name="connsiteX20" fmla="*/ 877293 w 2222388"/>
                        <a:gd name="connsiteY20" fmla="*/ 1179443 h 2354910"/>
                        <a:gd name="connsiteX21" fmla="*/ 432020 w 2222388"/>
                        <a:gd name="connsiteY21" fmla="*/ 1489544 h 2354910"/>
                        <a:gd name="connsiteX22" fmla="*/ 320702 w 2222388"/>
                        <a:gd name="connsiteY22" fmla="*/ 1775791 h 2354910"/>
                        <a:gd name="connsiteX23" fmla="*/ 344556 w 2222388"/>
                        <a:gd name="connsiteY23" fmla="*/ 2141551 h 2354910"/>
                        <a:gd name="connsiteX24" fmla="*/ 233238 w 2222388"/>
                        <a:gd name="connsiteY24" fmla="*/ 2348284 h 2354910"/>
                        <a:gd name="connsiteX25" fmla="*/ 320702 w 2222388"/>
                        <a:gd name="connsiteY25" fmla="*/ 2101794 h 2354910"/>
                        <a:gd name="connsiteX26" fmla="*/ 145773 w 2222388"/>
                        <a:gd name="connsiteY26" fmla="*/ 2054086 h 2354910"/>
                        <a:gd name="connsiteX27" fmla="*/ 249140 w 2222388"/>
                        <a:gd name="connsiteY27" fmla="*/ 1704229 h 2354910"/>
                        <a:gd name="connsiteX28" fmla="*/ 26504 w 2222388"/>
                        <a:gd name="connsiteY28" fmla="*/ 1569057 h 2354910"/>
                        <a:gd name="connsiteX29" fmla="*/ 90114 w 2222388"/>
                        <a:gd name="connsiteY29" fmla="*/ 1115832 h 2354910"/>
                        <a:gd name="connsiteX30" fmla="*/ 400215 w 2222388"/>
                        <a:gd name="connsiteY30" fmla="*/ 964758 h 2354910"/>
                        <a:gd name="connsiteX31" fmla="*/ 559241 w 2222388"/>
                        <a:gd name="connsiteY31" fmla="*/ 702364 h 235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22388" h="2354910">
                          <a:moveTo>
                            <a:pt x="559241" y="702364"/>
                          </a:moveTo>
                          <a:cubicBezTo>
                            <a:pt x="577794" y="595021"/>
                            <a:pt x="371060" y="437321"/>
                            <a:pt x="511533" y="320702"/>
                          </a:cubicBezTo>
                          <a:cubicBezTo>
                            <a:pt x="652006" y="204083"/>
                            <a:pt x="1176792" y="5300"/>
                            <a:pt x="1402079" y="2650"/>
                          </a:cubicBezTo>
                          <a:cubicBezTo>
                            <a:pt x="1627366" y="0"/>
                            <a:pt x="1803620" y="201432"/>
                            <a:pt x="1863255" y="304799"/>
                          </a:cubicBezTo>
                          <a:cubicBezTo>
                            <a:pt x="1922890" y="408166"/>
                            <a:pt x="1818197" y="559241"/>
                            <a:pt x="1759888" y="622851"/>
                          </a:cubicBezTo>
                          <a:cubicBezTo>
                            <a:pt x="1701579" y="686461"/>
                            <a:pt x="1527975" y="674535"/>
                            <a:pt x="1513398" y="686462"/>
                          </a:cubicBezTo>
                          <a:cubicBezTo>
                            <a:pt x="1498821" y="698389"/>
                            <a:pt x="1607488" y="653331"/>
                            <a:pt x="1672424" y="694413"/>
                          </a:cubicBezTo>
                          <a:cubicBezTo>
                            <a:pt x="1737360" y="735495"/>
                            <a:pt x="1839402" y="848138"/>
                            <a:pt x="1903012" y="932952"/>
                          </a:cubicBezTo>
                          <a:cubicBezTo>
                            <a:pt x="1966622" y="1017766"/>
                            <a:pt x="2020956" y="1090654"/>
                            <a:pt x="2054086" y="1203297"/>
                          </a:cubicBezTo>
                          <a:cubicBezTo>
                            <a:pt x="2087216" y="1315941"/>
                            <a:pt x="2099144" y="1526650"/>
                            <a:pt x="2101794" y="1608813"/>
                          </a:cubicBezTo>
                          <a:cubicBezTo>
                            <a:pt x="2104444" y="1690976"/>
                            <a:pt x="2051436" y="1667123"/>
                            <a:pt x="2069989" y="1696278"/>
                          </a:cubicBezTo>
                          <a:cubicBezTo>
                            <a:pt x="2088542" y="1725433"/>
                            <a:pt x="2222388" y="1729408"/>
                            <a:pt x="2213112" y="1783742"/>
                          </a:cubicBezTo>
                          <a:cubicBezTo>
                            <a:pt x="2203836" y="1838076"/>
                            <a:pt x="2084566" y="1959996"/>
                            <a:pt x="2014330" y="2022281"/>
                          </a:cubicBezTo>
                          <a:cubicBezTo>
                            <a:pt x="1944094" y="2084566"/>
                            <a:pt x="1798319" y="2168055"/>
                            <a:pt x="1791693" y="2157453"/>
                          </a:cubicBezTo>
                          <a:cubicBezTo>
                            <a:pt x="1785067" y="2146851"/>
                            <a:pt x="1970597" y="1981199"/>
                            <a:pt x="1974573" y="1958671"/>
                          </a:cubicBezTo>
                          <a:cubicBezTo>
                            <a:pt x="1978549" y="1936143"/>
                            <a:pt x="1840726" y="2063363"/>
                            <a:pt x="1815547" y="2022281"/>
                          </a:cubicBezTo>
                          <a:cubicBezTo>
                            <a:pt x="1790368" y="1981199"/>
                            <a:pt x="1871207" y="1857954"/>
                            <a:pt x="1823499" y="1712180"/>
                          </a:cubicBezTo>
                          <a:cubicBezTo>
                            <a:pt x="1775791" y="1566406"/>
                            <a:pt x="1633992" y="1258956"/>
                            <a:pt x="1529300" y="1147638"/>
                          </a:cubicBezTo>
                          <a:cubicBezTo>
                            <a:pt x="1424608" y="1036320"/>
                            <a:pt x="1237752" y="1025718"/>
                            <a:pt x="1195345" y="1044271"/>
                          </a:cubicBezTo>
                          <a:cubicBezTo>
                            <a:pt x="1152938" y="1062824"/>
                            <a:pt x="1327868" y="1236427"/>
                            <a:pt x="1274859" y="1258956"/>
                          </a:cubicBezTo>
                          <a:cubicBezTo>
                            <a:pt x="1221850" y="1281485"/>
                            <a:pt x="1017766" y="1141012"/>
                            <a:pt x="877293" y="1179443"/>
                          </a:cubicBezTo>
                          <a:cubicBezTo>
                            <a:pt x="736820" y="1217874"/>
                            <a:pt x="524785" y="1390153"/>
                            <a:pt x="432020" y="1489544"/>
                          </a:cubicBezTo>
                          <a:cubicBezTo>
                            <a:pt x="339255" y="1588935"/>
                            <a:pt x="335279" y="1667123"/>
                            <a:pt x="320702" y="1775791"/>
                          </a:cubicBezTo>
                          <a:cubicBezTo>
                            <a:pt x="306125" y="1884459"/>
                            <a:pt x="359133" y="2046136"/>
                            <a:pt x="344556" y="2141551"/>
                          </a:cubicBezTo>
                          <a:cubicBezTo>
                            <a:pt x="329979" y="2236966"/>
                            <a:pt x="237214" y="2354910"/>
                            <a:pt x="233238" y="2348284"/>
                          </a:cubicBezTo>
                          <a:cubicBezTo>
                            <a:pt x="229262" y="2341658"/>
                            <a:pt x="335279" y="2150827"/>
                            <a:pt x="320702" y="2101794"/>
                          </a:cubicBezTo>
                          <a:cubicBezTo>
                            <a:pt x="306125" y="2052761"/>
                            <a:pt x="157700" y="2120347"/>
                            <a:pt x="145773" y="2054086"/>
                          </a:cubicBezTo>
                          <a:cubicBezTo>
                            <a:pt x="133846" y="1987825"/>
                            <a:pt x="269018" y="1785067"/>
                            <a:pt x="249140" y="1704229"/>
                          </a:cubicBezTo>
                          <a:cubicBezTo>
                            <a:pt x="229262" y="1623391"/>
                            <a:pt x="53008" y="1667123"/>
                            <a:pt x="26504" y="1569057"/>
                          </a:cubicBezTo>
                          <a:cubicBezTo>
                            <a:pt x="0" y="1470991"/>
                            <a:pt x="27829" y="1216549"/>
                            <a:pt x="90114" y="1115832"/>
                          </a:cubicBezTo>
                          <a:cubicBezTo>
                            <a:pt x="152399" y="1015116"/>
                            <a:pt x="323352" y="1034994"/>
                            <a:pt x="400215" y="964758"/>
                          </a:cubicBezTo>
                          <a:cubicBezTo>
                            <a:pt x="477078" y="894522"/>
                            <a:pt x="540688" y="809707"/>
                            <a:pt x="559241" y="702364"/>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Forme libre 80"/>
                    <p:cNvSpPr/>
                    <p:nvPr/>
                  </p:nvSpPr>
                  <p:spPr>
                    <a:xfrm>
                      <a:off x="5892363" y="1533506"/>
                      <a:ext cx="461175" cy="473103"/>
                    </a:xfrm>
                    <a:custGeom>
                      <a:avLst/>
                      <a:gdLst>
                        <a:gd name="connsiteX0" fmla="*/ 47707 w 461175"/>
                        <a:gd name="connsiteY0" fmla="*/ 242515 h 473103"/>
                        <a:gd name="connsiteX1" fmla="*/ 7951 w 461175"/>
                        <a:gd name="connsiteY1" fmla="*/ 59635 h 473103"/>
                        <a:gd name="connsiteX2" fmla="*/ 95415 w 461175"/>
                        <a:gd name="connsiteY2" fmla="*/ 3976 h 473103"/>
                        <a:gd name="connsiteX3" fmla="*/ 326003 w 461175"/>
                        <a:gd name="connsiteY3" fmla="*/ 83489 h 473103"/>
                        <a:gd name="connsiteX4" fmla="*/ 461175 w 461175"/>
                        <a:gd name="connsiteY4" fmla="*/ 473103 h 47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75" h="473103">
                          <a:moveTo>
                            <a:pt x="47707" y="242515"/>
                          </a:moveTo>
                          <a:cubicBezTo>
                            <a:pt x="23853" y="170953"/>
                            <a:pt x="0" y="99391"/>
                            <a:pt x="7951" y="59635"/>
                          </a:cubicBezTo>
                          <a:cubicBezTo>
                            <a:pt x="15902" y="19879"/>
                            <a:pt x="42406" y="0"/>
                            <a:pt x="95415" y="3976"/>
                          </a:cubicBezTo>
                          <a:cubicBezTo>
                            <a:pt x="148424" y="7952"/>
                            <a:pt x="265043" y="5301"/>
                            <a:pt x="326003" y="83489"/>
                          </a:cubicBezTo>
                          <a:cubicBezTo>
                            <a:pt x="386963" y="161677"/>
                            <a:pt x="424069" y="317390"/>
                            <a:pt x="461175" y="4731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2" name="Forme libre 81"/>
                    <p:cNvSpPr/>
                    <p:nvPr/>
                  </p:nvSpPr>
                  <p:spPr>
                    <a:xfrm>
                      <a:off x="5681653" y="1235333"/>
                      <a:ext cx="457200" cy="349857"/>
                    </a:xfrm>
                    <a:custGeom>
                      <a:avLst/>
                      <a:gdLst>
                        <a:gd name="connsiteX0" fmla="*/ 99391 w 457200"/>
                        <a:gd name="connsiteY0" fmla="*/ 349857 h 349857"/>
                        <a:gd name="connsiteX1" fmla="*/ 59635 w 457200"/>
                        <a:gd name="connsiteY1" fmla="*/ 71562 h 349857"/>
                        <a:gd name="connsiteX2" fmla="*/ 457200 w 457200"/>
                        <a:gd name="connsiteY2" fmla="*/ 0 h 349857"/>
                      </a:gdLst>
                      <a:ahLst/>
                      <a:cxnLst>
                        <a:cxn ang="0">
                          <a:pos x="connsiteX0" y="connsiteY0"/>
                        </a:cxn>
                        <a:cxn ang="0">
                          <a:pos x="connsiteX1" y="connsiteY1"/>
                        </a:cxn>
                        <a:cxn ang="0">
                          <a:pos x="connsiteX2" y="connsiteY2"/>
                        </a:cxn>
                      </a:cxnLst>
                      <a:rect l="l" t="t" r="r" b="b"/>
                      <a:pathLst>
                        <a:path w="457200" h="349857">
                          <a:moveTo>
                            <a:pt x="99391" y="349857"/>
                          </a:moveTo>
                          <a:cubicBezTo>
                            <a:pt x="49695" y="239864"/>
                            <a:pt x="0" y="129872"/>
                            <a:pt x="59635" y="71562"/>
                          </a:cubicBezTo>
                          <a:cubicBezTo>
                            <a:pt x="119270" y="13253"/>
                            <a:pt x="288235" y="6626"/>
                            <a:pt x="45720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3" name="Forme libre 82"/>
                    <p:cNvSpPr/>
                    <p:nvPr/>
                  </p:nvSpPr>
                  <p:spPr>
                    <a:xfrm>
                      <a:off x="6242220" y="1267138"/>
                      <a:ext cx="213360" cy="572494"/>
                    </a:xfrm>
                    <a:custGeom>
                      <a:avLst/>
                      <a:gdLst>
                        <a:gd name="connsiteX0" fmla="*/ 0 w 213360"/>
                        <a:gd name="connsiteY0" fmla="*/ 0 h 572494"/>
                        <a:gd name="connsiteX1" fmla="*/ 182880 w 213360"/>
                        <a:gd name="connsiteY1" fmla="*/ 238539 h 572494"/>
                        <a:gd name="connsiteX2" fmla="*/ 182880 w 213360"/>
                        <a:gd name="connsiteY2" fmla="*/ 572494 h 572494"/>
                      </a:gdLst>
                      <a:ahLst/>
                      <a:cxnLst>
                        <a:cxn ang="0">
                          <a:pos x="connsiteX0" y="connsiteY0"/>
                        </a:cxn>
                        <a:cxn ang="0">
                          <a:pos x="connsiteX1" y="connsiteY1"/>
                        </a:cxn>
                        <a:cxn ang="0">
                          <a:pos x="connsiteX2" y="connsiteY2"/>
                        </a:cxn>
                      </a:cxnLst>
                      <a:rect l="l" t="t" r="r" b="b"/>
                      <a:pathLst>
                        <a:path w="213360" h="572494">
                          <a:moveTo>
                            <a:pt x="0" y="0"/>
                          </a:moveTo>
                          <a:cubicBezTo>
                            <a:pt x="76200" y="71561"/>
                            <a:pt x="152400" y="143123"/>
                            <a:pt x="182880" y="238539"/>
                          </a:cubicBezTo>
                          <a:cubicBezTo>
                            <a:pt x="213360" y="333955"/>
                            <a:pt x="198120" y="453224"/>
                            <a:pt x="182880" y="5724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4" name="Forme libre 83"/>
                    <p:cNvSpPr/>
                    <p:nvPr/>
                  </p:nvSpPr>
                  <p:spPr>
                    <a:xfrm>
                      <a:off x="5391430" y="584651"/>
                      <a:ext cx="1118484" cy="595023"/>
                    </a:xfrm>
                    <a:custGeom>
                      <a:avLst/>
                      <a:gdLst>
                        <a:gd name="connsiteX0" fmla="*/ 818985 w 1118484"/>
                        <a:gd name="connsiteY0" fmla="*/ 595023 h 595023"/>
                        <a:gd name="connsiteX1" fmla="*/ 1105232 w 1118484"/>
                        <a:gd name="connsiteY1" fmla="*/ 356484 h 595023"/>
                        <a:gd name="connsiteX2" fmla="*/ 898498 w 1118484"/>
                        <a:gd name="connsiteY2" fmla="*/ 46383 h 595023"/>
                        <a:gd name="connsiteX3" fmla="*/ 254442 w 1118484"/>
                        <a:gd name="connsiteY3" fmla="*/ 78188 h 595023"/>
                        <a:gd name="connsiteX4" fmla="*/ 0 w 1118484"/>
                        <a:gd name="connsiteY4" fmla="*/ 324678 h 595023"/>
                        <a:gd name="connsiteX5" fmla="*/ 0 w 1118484"/>
                        <a:gd name="connsiteY5" fmla="*/ 324678 h 5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484" h="595023">
                          <a:moveTo>
                            <a:pt x="818985" y="595023"/>
                          </a:moveTo>
                          <a:cubicBezTo>
                            <a:pt x="955482" y="521473"/>
                            <a:pt x="1091980" y="447924"/>
                            <a:pt x="1105232" y="356484"/>
                          </a:cubicBezTo>
                          <a:cubicBezTo>
                            <a:pt x="1118484" y="265044"/>
                            <a:pt x="1040296" y="92766"/>
                            <a:pt x="898498" y="46383"/>
                          </a:cubicBezTo>
                          <a:cubicBezTo>
                            <a:pt x="756700" y="0"/>
                            <a:pt x="404192" y="31806"/>
                            <a:pt x="254442" y="78188"/>
                          </a:cubicBezTo>
                          <a:cubicBezTo>
                            <a:pt x="104692" y="124571"/>
                            <a:pt x="0" y="324678"/>
                            <a:pt x="0" y="324678"/>
                          </a:cubicBezTo>
                          <a:lnTo>
                            <a:pt x="0" y="324678"/>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5" name="Forme libre 84"/>
                    <p:cNvSpPr/>
                    <p:nvPr/>
                  </p:nvSpPr>
                  <p:spPr>
                    <a:xfrm>
                      <a:off x="5392756" y="849695"/>
                      <a:ext cx="412142" cy="353833"/>
                    </a:xfrm>
                    <a:custGeom>
                      <a:avLst/>
                      <a:gdLst>
                        <a:gd name="connsiteX0" fmla="*/ 412142 w 412142"/>
                        <a:gd name="connsiteY0" fmla="*/ 59634 h 353833"/>
                        <a:gd name="connsiteX1" fmla="*/ 109993 w 412142"/>
                        <a:gd name="connsiteY1" fmla="*/ 19878 h 353833"/>
                        <a:gd name="connsiteX2" fmla="*/ 6626 w 412142"/>
                        <a:gd name="connsiteY2" fmla="*/ 178904 h 353833"/>
                        <a:gd name="connsiteX3" fmla="*/ 149749 w 412142"/>
                        <a:gd name="connsiteY3" fmla="*/ 353833 h 353833"/>
                      </a:gdLst>
                      <a:ahLst/>
                      <a:cxnLst>
                        <a:cxn ang="0">
                          <a:pos x="connsiteX0" y="connsiteY0"/>
                        </a:cxn>
                        <a:cxn ang="0">
                          <a:pos x="connsiteX1" y="connsiteY1"/>
                        </a:cxn>
                        <a:cxn ang="0">
                          <a:pos x="connsiteX2" y="connsiteY2"/>
                        </a:cxn>
                        <a:cxn ang="0">
                          <a:pos x="connsiteX3" y="connsiteY3"/>
                        </a:cxn>
                      </a:cxnLst>
                      <a:rect l="l" t="t" r="r" b="b"/>
                      <a:pathLst>
                        <a:path w="412142" h="353833">
                          <a:moveTo>
                            <a:pt x="412142" y="59634"/>
                          </a:moveTo>
                          <a:cubicBezTo>
                            <a:pt x="294860" y="29817"/>
                            <a:pt x="177579" y="0"/>
                            <a:pt x="109993" y="19878"/>
                          </a:cubicBezTo>
                          <a:cubicBezTo>
                            <a:pt x="42407" y="39756"/>
                            <a:pt x="0" y="123245"/>
                            <a:pt x="6626" y="178904"/>
                          </a:cubicBezTo>
                          <a:cubicBezTo>
                            <a:pt x="13252" y="234563"/>
                            <a:pt x="81500" y="294198"/>
                            <a:pt x="149749" y="35383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6" name="Forme libre 85"/>
                    <p:cNvSpPr/>
                    <p:nvPr/>
                  </p:nvSpPr>
                  <p:spPr>
                    <a:xfrm>
                      <a:off x="6536418" y="1656752"/>
                      <a:ext cx="202759" cy="543339"/>
                    </a:xfrm>
                    <a:custGeom>
                      <a:avLst/>
                      <a:gdLst>
                        <a:gd name="connsiteX0" fmla="*/ 0 w 202759"/>
                        <a:gd name="connsiteY0" fmla="*/ 0 h 543339"/>
                        <a:gd name="connsiteX1" fmla="*/ 174929 w 202759"/>
                        <a:gd name="connsiteY1" fmla="*/ 254442 h 543339"/>
                        <a:gd name="connsiteX2" fmla="*/ 166978 w 202759"/>
                        <a:gd name="connsiteY2" fmla="*/ 500932 h 543339"/>
                        <a:gd name="connsiteX3" fmla="*/ 31805 w 202759"/>
                        <a:gd name="connsiteY3" fmla="*/ 508883 h 543339"/>
                        <a:gd name="connsiteX4" fmla="*/ 47708 w 202759"/>
                        <a:gd name="connsiteY4" fmla="*/ 437322 h 5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9" h="543339">
                          <a:moveTo>
                            <a:pt x="0" y="0"/>
                          </a:moveTo>
                          <a:cubicBezTo>
                            <a:pt x="73549" y="85476"/>
                            <a:pt x="147099" y="170953"/>
                            <a:pt x="174929" y="254442"/>
                          </a:cubicBezTo>
                          <a:cubicBezTo>
                            <a:pt x="202759" y="337931"/>
                            <a:pt x="190832" y="458525"/>
                            <a:pt x="166978" y="500932"/>
                          </a:cubicBezTo>
                          <a:cubicBezTo>
                            <a:pt x="143124" y="543339"/>
                            <a:pt x="51683" y="519485"/>
                            <a:pt x="31805" y="508883"/>
                          </a:cubicBezTo>
                          <a:cubicBezTo>
                            <a:pt x="11927" y="498281"/>
                            <a:pt x="29817" y="467801"/>
                            <a:pt x="47708" y="43732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7" name="Forme libre 86"/>
                    <p:cNvSpPr/>
                    <p:nvPr/>
                  </p:nvSpPr>
                  <p:spPr>
                    <a:xfrm>
                      <a:off x="6484735" y="2348880"/>
                      <a:ext cx="210709" cy="675861"/>
                    </a:xfrm>
                    <a:custGeom>
                      <a:avLst/>
                      <a:gdLst>
                        <a:gd name="connsiteX0" fmla="*/ 91440 w 210709"/>
                        <a:gd name="connsiteY0" fmla="*/ 675861 h 675861"/>
                        <a:gd name="connsiteX1" fmla="*/ 19878 w 210709"/>
                        <a:gd name="connsiteY1" fmla="*/ 469127 h 675861"/>
                        <a:gd name="connsiteX2" fmla="*/ 210709 w 210709"/>
                        <a:gd name="connsiteY2" fmla="*/ 0 h 675861"/>
                      </a:gdLst>
                      <a:ahLst/>
                      <a:cxnLst>
                        <a:cxn ang="0">
                          <a:pos x="connsiteX0" y="connsiteY0"/>
                        </a:cxn>
                        <a:cxn ang="0">
                          <a:pos x="connsiteX1" y="connsiteY1"/>
                        </a:cxn>
                        <a:cxn ang="0">
                          <a:pos x="connsiteX2" y="connsiteY2"/>
                        </a:cxn>
                      </a:cxnLst>
                      <a:rect l="l" t="t" r="r" b="b"/>
                      <a:pathLst>
                        <a:path w="210709" h="675861">
                          <a:moveTo>
                            <a:pt x="91440" y="675861"/>
                          </a:moveTo>
                          <a:cubicBezTo>
                            <a:pt x="45720" y="628815"/>
                            <a:pt x="0" y="581770"/>
                            <a:pt x="19878" y="469127"/>
                          </a:cubicBezTo>
                          <a:cubicBezTo>
                            <a:pt x="39756" y="356484"/>
                            <a:pt x="125232" y="178242"/>
                            <a:pt x="210709"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8" name="Forme libre 87"/>
                    <p:cNvSpPr/>
                    <p:nvPr/>
                  </p:nvSpPr>
                  <p:spPr>
                    <a:xfrm>
                      <a:off x="6544369" y="2340564"/>
                      <a:ext cx="270345" cy="1105231"/>
                    </a:xfrm>
                    <a:custGeom>
                      <a:avLst/>
                      <a:gdLst>
                        <a:gd name="connsiteX0" fmla="*/ 270345 w 270345"/>
                        <a:gd name="connsiteY0" fmla="*/ 1105231 h 1105231"/>
                        <a:gd name="connsiteX1" fmla="*/ 55660 w 270345"/>
                        <a:gd name="connsiteY1" fmla="*/ 898497 h 1105231"/>
                        <a:gd name="connsiteX2" fmla="*/ 206734 w 270345"/>
                        <a:gd name="connsiteY2" fmla="*/ 421419 h 1105231"/>
                        <a:gd name="connsiteX3" fmla="*/ 0 w 270345"/>
                        <a:gd name="connsiteY3" fmla="*/ 0 h 1105231"/>
                      </a:gdLst>
                      <a:ahLst/>
                      <a:cxnLst>
                        <a:cxn ang="0">
                          <a:pos x="connsiteX0" y="connsiteY0"/>
                        </a:cxn>
                        <a:cxn ang="0">
                          <a:pos x="connsiteX1" y="connsiteY1"/>
                        </a:cxn>
                        <a:cxn ang="0">
                          <a:pos x="connsiteX2" y="connsiteY2"/>
                        </a:cxn>
                        <a:cxn ang="0">
                          <a:pos x="connsiteX3" y="connsiteY3"/>
                        </a:cxn>
                      </a:cxnLst>
                      <a:rect l="l" t="t" r="r" b="b"/>
                      <a:pathLst>
                        <a:path w="270345" h="1105231">
                          <a:moveTo>
                            <a:pt x="270345" y="1105231"/>
                          </a:moveTo>
                          <a:cubicBezTo>
                            <a:pt x="168303" y="1058848"/>
                            <a:pt x="66262" y="1012466"/>
                            <a:pt x="55660" y="898497"/>
                          </a:cubicBezTo>
                          <a:cubicBezTo>
                            <a:pt x="45058" y="784528"/>
                            <a:pt x="216011" y="571168"/>
                            <a:pt x="206734" y="421419"/>
                          </a:cubicBezTo>
                          <a:cubicBezTo>
                            <a:pt x="197457" y="271670"/>
                            <a:pt x="98728" y="135835"/>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9" name="Forme libre 88"/>
                    <p:cNvSpPr/>
                    <p:nvPr/>
                  </p:nvSpPr>
                  <p:spPr>
                    <a:xfrm>
                      <a:off x="4716016" y="2420888"/>
                      <a:ext cx="238540" cy="930302"/>
                    </a:xfrm>
                    <a:custGeom>
                      <a:avLst/>
                      <a:gdLst>
                        <a:gd name="connsiteX0" fmla="*/ 135173 w 238540"/>
                        <a:gd name="connsiteY0" fmla="*/ 930302 h 930302"/>
                        <a:gd name="connsiteX1" fmla="*/ 143124 w 238540"/>
                        <a:gd name="connsiteY1" fmla="*/ 707666 h 930302"/>
                        <a:gd name="connsiteX2" fmla="*/ 15903 w 238540"/>
                        <a:gd name="connsiteY2" fmla="*/ 580445 h 930302"/>
                        <a:gd name="connsiteX3" fmla="*/ 238540 w 238540"/>
                        <a:gd name="connsiteY3" fmla="*/ 0 h 930302"/>
                      </a:gdLst>
                      <a:ahLst/>
                      <a:cxnLst>
                        <a:cxn ang="0">
                          <a:pos x="connsiteX0" y="connsiteY0"/>
                        </a:cxn>
                        <a:cxn ang="0">
                          <a:pos x="connsiteX1" y="connsiteY1"/>
                        </a:cxn>
                        <a:cxn ang="0">
                          <a:pos x="connsiteX2" y="connsiteY2"/>
                        </a:cxn>
                        <a:cxn ang="0">
                          <a:pos x="connsiteX3" y="connsiteY3"/>
                        </a:cxn>
                      </a:cxnLst>
                      <a:rect l="l" t="t" r="r" b="b"/>
                      <a:pathLst>
                        <a:path w="238540" h="930302">
                          <a:moveTo>
                            <a:pt x="135173" y="930302"/>
                          </a:moveTo>
                          <a:cubicBezTo>
                            <a:pt x="149087" y="848139"/>
                            <a:pt x="163002" y="765976"/>
                            <a:pt x="143124" y="707666"/>
                          </a:cubicBezTo>
                          <a:cubicBezTo>
                            <a:pt x="123246" y="649356"/>
                            <a:pt x="0" y="698389"/>
                            <a:pt x="15903" y="580445"/>
                          </a:cubicBezTo>
                          <a:cubicBezTo>
                            <a:pt x="31806" y="462501"/>
                            <a:pt x="135173" y="231250"/>
                            <a:pt x="23854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0" name="Forme libre 89"/>
                    <p:cNvSpPr/>
                    <p:nvPr/>
                  </p:nvSpPr>
                  <p:spPr>
                    <a:xfrm>
                      <a:off x="4572000" y="2269002"/>
                      <a:ext cx="397565" cy="771277"/>
                    </a:xfrm>
                    <a:custGeom>
                      <a:avLst/>
                      <a:gdLst>
                        <a:gd name="connsiteX0" fmla="*/ 87464 w 397565"/>
                        <a:gd name="connsiteY0" fmla="*/ 771277 h 771277"/>
                        <a:gd name="connsiteX1" fmla="*/ 174928 w 397565"/>
                        <a:gd name="connsiteY1" fmla="*/ 659959 h 771277"/>
                        <a:gd name="connsiteX2" fmla="*/ 15902 w 397565"/>
                        <a:gd name="connsiteY2" fmla="*/ 485030 h 771277"/>
                        <a:gd name="connsiteX3" fmla="*/ 79513 w 397565"/>
                        <a:gd name="connsiteY3" fmla="*/ 230588 h 771277"/>
                        <a:gd name="connsiteX4" fmla="*/ 397565 w 397565"/>
                        <a:gd name="connsiteY4" fmla="*/ 0 h 77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5" h="771277">
                          <a:moveTo>
                            <a:pt x="87464" y="771277"/>
                          </a:moveTo>
                          <a:cubicBezTo>
                            <a:pt x="137159" y="739472"/>
                            <a:pt x="186855" y="707667"/>
                            <a:pt x="174928" y="659959"/>
                          </a:cubicBezTo>
                          <a:cubicBezTo>
                            <a:pt x="163001" y="612251"/>
                            <a:pt x="31804" y="556592"/>
                            <a:pt x="15902" y="485030"/>
                          </a:cubicBezTo>
                          <a:cubicBezTo>
                            <a:pt x="0" y="413468"/>
                            <a:pt x="15903" y="311426"/>
                            <a:pt x="79513" y="230588"/>
                          </a:cubicBezTo>
                          <a:cubicBezTo>
                            <a:pt x="143123" y="149750"/>
                            <a:pt x="270344" y="74875"/>
                            <a:pt x="397565"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1" name="Forme libre 90"/>
                    <p:cNvSpPr/>
                    <p:nvPr/>
                  </p:nvSpPr>
                  <p:spPr>
                    <a:xfrm>
                      <a:off x="4779180" y="1537482"/>
                      <a:ext cx="270344" cy="564543"/>
                    </a:xfrm>
                    <a:custGeom>
                      <a:avLst/>
                      <a:gdLst>
                        <a:gd name="connsiteX0" fmla="*/ 127221 w 270344"/>
                        <a:gd name="connsiteY0" fmla="*/ 564543 h 564543"/>
                        <a:gd name="connsiteX1" fmla="*/ 23854 w 270344"/>
                        <a:gd name="connsiteY1" fmla="*/ 333955 h 564543"/>
                        <a:gd name="connsiteX2" fmla="*/ 270344 w 270344"/>
                        <a:gd name="connsiteY2" fmla="*/ 0 h 564543"/>
                      </a:gdLst>
                      <a:ahLst/>
                      <a:cxnLst>
                        <a:cxn ang="0">
                          <a:pos x="connsiteX0" y="connsiteY0"/>
                        </a:cxn>
                        <a:cxn ang="0">
                          <a:pos x="connsiteX1" y="connsiteY1"/>
                        </a:cxn>
                        <a:cxn ang="0">
                          <a:pos x="connsiteX2" y="connsiteY2"/>
                        </a:cxn>
                      </a:cxnLst>
                      <a:rect l="l" t="t" r="r" b="b"/>
                      <a:pathLst>
                        <a:path w="270344" h="564543">
                          <a:moveTo>
                            <a:pt x="127221" y="564543"/>
                          </a:moveTo>
                          <a:cubicBezTo>
                            <a:pt x="63610" y="496294"/>
                            <a:pt x="0" y="428045"/>
                            <a:pt x="23854" y="333955"/>
                          </a:cubicBezTo>
                          <a:cubicBezTo>
                            <a:pt x="47708" y="239865"/>
                            <a:pt x="159026" y="119932"/>
                            <a:pt x="27034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2" name="Forme libre 91"/>
                    <p:cNvSpPr/>
                    <p:nvPr/>
                  </p:nvSpPr>
                  <p:spPr>
                    <a:xfrm>
                      <a:off x="5940152" y="750303"/>
                      <a:ext cx="296848" cy="389614"/>
                    </a:xfrm>
                    <a:custGeom>
                      <a:avLst/>
                      <a:gdLst>
                        <a:gd name="connsiteX0" fmla="*/ 0 w 296848"/>
                        <a:gd name="connsiteY0" fmla="*/ 0 h 389614"/>
                        <a:gd name="connsiteX1" fmla="*/ 214685 w 296848"/>
                        <a:gd name="connsiteY1" fmla="*/ 55659 h 389614"/>
                        <a:gd name="connsiteX2" fmla="*/ 294198 w 296848"/>
                        <a:gd name="connsiteY2" fmla="*/ 238539 h 389614"/>
                        <a:gd name="connsiteX3" fmla="*/ 198782 w 296848"/>
                        <a:gd name="connsiteY3" fmla="*/ 389614 h 389614"/>
                      </a:gdLst>
                      <a:ahLst/>
                      <a:cxnLst>
                        <a:cxn ang="0">
                          <a:pos x="connsiteX0" y="connsiteY0"/>
                        </a:cxn>
                        <a:cxn ang="0">
                          <a:pos x="connsiteX1" y="connsiteY1"/>
                        </a:cxn>
                        <a:cxn ang="0">
                          <a:pos x="connsiteX2" y="connsiteY2"/>
                        </a:cxn>
                        <a:cxn ang="0">
                          <a:pos x="connsiteX3" y="connsiteY3"/>
                        </a:cxn>
                      </a:cxnLst>
                      <a:rect l="l" t="t" r="r" b="b"/>
                      <a:pathLst>
                        <a:path w="296848" h="389614">
                          <a:moveTo>
                            <a:pt x="0" y="0"/>
                          </a:moveTo>
                          <a:cubicBezTo>
                            <a:pt x="82826" y="7951"/>
                            <a:pt x="165652" y="15903"/>
                            <a:pt x="214685" y="55659"/>
                          </a:cubicBezTo>
                          <a:cubicBezTo>
                            <a:pt x="263718" y="95415"/>
                            <a:pt x="296848" y="182880"/>
                            <a:pt x="294198" y="238539"/>
                          </a:cubicBezTo>
                          <a:cubicBezTo>
                            <a:pt x="291548" y="294198"/>
                            <a:pt x="245165" y="341906"/>
                            <a:pt x="198782" y="3896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3" name="Forme libre 92"/>
                    <p:cNvSpPr/>
                    <p:nvPr/>
                  </p:nvSpPr>
                  <p:spPr>
                    <a:xfrm rot="20366747">
                      <a:off x="5192648" y="1724583"/>
                      <a:ext cx="588396" cy="235888"/>
                    </a:xfrm>
                    <a:custGeom>
                      <a:avLst/>
                      <a:gdLst>
                        <a:gd name="connsiteX0" fmla="*/ 588396 w 588396"/>
                        <a:gd name="connsiteY0" fmla="*/ 13252 h 235888"/>
                        <a:gd name="connsiteX1" fmla="*/ 254441 w 588396"/>
                        <a:gd name="connsiteY1" fmla="*/ 37106 h 235888"/>
                        <a:gd name="connsiteX2" fmla="*/ 0 w 588396"/>
                        <a:gd name="connsiteY2" fmla="*/ 235888 h 235888"/>
                      </a:gdLst>
                      <a:ahLst/>
                      <a:cxnLst>
                        <a:cxn ang="0">
                          <a:pos x="connsiteX0" y="connsiteY0"/>
                        </a:cxn>
                        <a:cxn ang="0">
                          <a:pos x="connsiteX1" y="connsiteY1"/>
                        </a:cxn>
                        <a:cxn ang="0">
                          <a:pos x="connsiteX2" y="connsiteY2"/>
                        </a:cxn>
                      </a:cxnLst>
                      <a:rect l="l" t="t" r="r" b="b"/>
                      <a:pathLst>
                        <a:path w="588396" h="235888">
                          <a:moveTo>
                            <a:pt x="588396" y="13252"/>
                          </a:moveTo>
                          <a:cubicBezTo>
                            <a:pt x="470451" y="6626"/>
                            <a:pt x="352507" y="0"/>
                            <a:pt x="254441" y="37106"/>
                          </a:cubicBezTo>
                          <a:cubicBezTo>
                            <a:pt x="156375" y="74212"/>
                            <a:pt x="78187" y="155050"/>
                            <a:pt x="0" y="23588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4" name="Forme libre 93"/>
                    <p:cNvSpPr/>
                    <p:nvPr/>
                  </p:nvSpPr>
                  <p:spPr>
                    <a:xfrm>
                      <a:off x="5445764" y="1394359"/>
                      <a:ext cx="200108" cy="189506"/>
                    </a:xfrm>
                    <a:custGeom>
                      <a:avLst/>
                      <a:gdLst>
                        <a:gd name="connsiteX0" fmla="*/ 1325 w 200108"/>
                        <a:gd name="connsiteY0" fmla="*/ 0 h 189506"/>
                        <a:gd name="connsiteX1" fmla="*/ 33131 w 200108"/>
                        <a:gd name="connsiteY1" fmla="*/ 159026 h 189506"/>
                        <a:gd name="connsiteX2" fmla="*/ 200108 w 200108"/>
                        <a:gd name="connsiteY2" fmla="*/ 182880 h 189506"/>
                      </a:gdLst>
                      <a:ahLst/>
                      <a:cxnLst>
                        <a:cxn ang="0">
                          <a:pos x="connsiteX0" y="connsiteY0"/>
                        </a:cxn>
                        <a:cxn ang="0">
                          <a:pos x="connsiteX1" y="connsiteY1"/>
                        </a:cxn>
                        <a:cxn ang="0">
                          <a:pos x="connsiteX2" y="connsiteY2"/>
                        </a:cxn>
                      </a:cxnLst>
                      <a:rect l="l" t="t" r="r" b="b"/>
                      <a:pathLst>
                        <a:path w="200108" h="189506">
                          <a:moveTo>
                            <a:pt x="1325" y="0"/>
                          </a:moveTo>
                          <a:cubicBezTo>
                            <a:pt x="662" y="64273"/>
                            <a:pt x="0" y="128546"/>
                            <a:pt x="33131" y="159026"/>
                          </a:cubicBezTo>
                          <a:cubicBezTo>
                            <a:pt x="66262" y="189506"/>
                            <a:pt x="133185" y="186193"/>
                            <a:pt x="200108" y="18288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5" name="Forme libre 94"/>
                    <p:cNvSpPr/>
                    <p:nvPr/>
                  </p:nvSpPr>
                  <p:spPr>
                    <a:xfrm>
                      <a:off x="5061939" y="1137158"/>
                      <a:ext cx="302149" cy="707666"/>
                    </a:xfrm>
                    <a:custGeom>
                      <a:avLst/>
                      <a:gdLst>
                        <a:gd name="connsiteX0" fmla="*/ 0 w 302149"/>
                        <a:gd name="connsiteY0" fmla="*/ 707666 h 707666"/>
                        <a:gd name="connsiteX1" fmla="*/ 278295 w 302149"/>
                        <a:gd name="connsiteY1" fmla="*/ 413468 h 707666"/>
                        <a:gd name="connsiteX2" fmla="*/ 143123 w 302149"/>
                        <a:gd name="connsiteY2" fmla="*/ 0 h 707666"/>
                      </a:gdLst>
                      <a:ahLst/>
                      <a:cxnLst>
                        <a:cxn ang="0">
                          <a:pos x="connsiteX0" y="connsiteY0"/>
                        </a:cxn>
                        <a:cxn ang="0">
                          <a:pos x="connsiteX1" y="connsiteY1"/>
                        </a:cxn>
                        <a:cxn ang="0">
                          <a:pos x="connsiteX2" y="connsiteY2"/>
                        </a:cxn>
                      </a:cxnLst>
                      <a:rect l="l" t="t" r="r" b="b"/>
                      <a:pathLst>
                        <a:path w="302149" h="707666">
                          <a:moveTo>
                            <a:pt x="0" y="707666"/>
                          </a:moveTo>
                          <a:cubicBezTo>
                            <a:pt x="127220" y="619539"/>
                            <a:pt x="254441" y="531412"/>
                            <a:pt x="278295" y="413468"/>
                          </a:cubicBezTo>
                          <a:cubicBezTo>
                            <a:pt x="302149" y="295524"/>
                            <a:pt x="222636" y="147762"/>
                            <a:pt x="14312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6" name="Forme libre 95"/>
                    <p:cNvSpPr/>
                    <p:nvPr/>
                  </p:nvSpPr>
                  <p:spPr>
                    <a:xfrm>
                      <a:off x="5145819" y="609600"/>
                      <a:ext cx="602974" cy="424070"/>
                    </a:xfrm>
                    <a:custGeom>
                      <a:avLst/>
                      <a:gdLst>
                        <a:gd name="connsiteX0" fmla="*/ 181555 w 602974"/>
                        <a:gd name="connsiteY0" fmla="*/ 424070 h 424070"/>
                        <a:gd name="connsiteX1" fmla="*/ 70237 w 602974"/>
                        <a:gd name="connsiteY1" fmla="*/ 50358 h 424070"/>
                        <a:gd name="connsiteX2" fmla="*/ 602974 w 602974"/>
                        <a:gd name="connsiteY2" fmla="*/ 121920 h 424070"/>
                      </a:gdLst>
                      <a:ahLst/>
                      <a:cxnLst>
                        <a:cxn ang="0">
                          <a:pos x="connsiteX0" y="connsiteY0"/>
                        </a:cxn>
                        <a:cxn ang="0">
                          <a:pos x="connsiteX1" y="connsiteY1"/>
                        </a:cxn>
                        <a:cxn ang="0">
                          <a:pos x="connsiteX2" y="connsiteY2"/>
                        </a:cxn>
                      </a:cxnLst>
                      <a:rect l="l" t="t" r="r" b="b"/>
                      <a:pathLst>
                        <a:path w="602974" h="424070">
                          <a:moveTo>
                            <a:pt x="181555" y="424070"/>
                          </a:moveTo>
                          <a:cubicBezTo>
                            <a:pt x="90777" y="262393"/>
                            <a:pt x="0" y="100716"/>
                            <a:pt x="70237" y="50358"/>
                          </a:cubicBezTo>
                          <a:cubicBezTo>
                            <a:pt x="140474" y="0"/>
                            <a:pt x="371724" y="60960"/>
                            <a:pt x="602974" y="12192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74" name="Forme libre 73"/>
                <p:cNvSpPr/>
                <p:nvPr/>
              </p:nvSpPr>
              <p:spPr>
                <a:xfrm>
                  <a:off x="5220072"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5" name="Forme libre 74"/>
                <p:cNvSpPr/>
                <p:nvPr/>
              </p:nvSpPr>
              <p:spPr>
                <a:xfrm rot="21306159" flipH="1">
                  <a:off x="5868144" y="2132856"/>
                  <a:ext cx="360040" cy="72008"/>
                </a:xfrm>
                <a:custGeom>
                  <a:avLst/>
                  <a:gdLst>
                    <a:gd name="connsiteX0" fmla="*/ 0 w 203200"/>
                    <a:gd name="connsiteY0" fmla="*/ 92192 h 92192"/>
                    <a:gd name="connsiteX1" fmla="*/ 101600 w 203200"/>
                    <a:gd name="connsiteY1" fmla="*/ 1881 h 92192"/>
                    <a:gd name="connsiteX2" fmla="*/ 203200 w 203200"/>
                    <a:gd name="connsiteY2" fmla="*/ 80903 h 92192"/>
                  </a:gdLst>
                  <a:ahLst/>
                  <a:cxnLst>
                    <a:cxn ang="0">
                      <a:pos x="connsiteX0" y="connsiteY0"/>
                    </a:cxn>
                    <a:cxn ang="0">
                      <a:pos x="connsiteX1" y="connsiteY1"/>
                    </a:cxn>
                    <a:cxn ang="0">
                      <a:pos x="connsiteX2" y="connsiteY2"/>
                    </a:cxn>
                  </a:cxnLst>
                  <a:rect l="l" t="t" r="r" b="b"/>
                  <a:pathLst>
                    <a:path w="203200" h="92192">
                      <a:moveTo>
                        <a:pt x="0" y="92192"/>
                      </a:moveTo>
                      <a:cubicBezTo>
                        <a:pt x="33866" y="47977"/>
                        <a:pt x="67733" y="3762"/>
                        <a:pt x="101600" y="1881"/>
                      </a:cubicBezTo>
                      <a:cubicBezTo>
                        <a:pt x="135467" y="0"/>
                        <a:pt x="169333" y="40451"/>
                        <a:pt x="203200" y="8090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70" name="Groupe 116"/>
              <p:cNvGrpSpPr/>
              <p:nvPr/>
            </p:nvGrpSpPr>
            <p:grpSpPr>
              <a:xfrm rot="381936">
                <a:off x="5322849" y="4255193"/>
                <a:ext cx="648072" cy="591058"/>
                <a:chOff x="7380312" y="2721443"/>
                <a:chExt cx="648072" cy="591058"/>
              </a:xfrm>
            </p:grpSpPr>
            <p:sp>
              <p:nvSpPr>
                <p:cNvPr id="71" name="Forme libre 70"/>
                <p:cNvSpPr/>
                <p:nvPr/>
              </p:nvSpPr>
              <p:spPr>
                <a:xfrm flipH="1">
                  <a:off x="7517007"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72" name="Forme libre 71"/>
                <p:cNvSpPr/>
                <p:nvPr/>
              </p:nvSpPr>
              <p:spPr>
                <a:xfrm>
                  <a:off x="7380312" y="2721443"/>
                  <a:ext cx="511377" cy="591058"/>
                </a:xfrm>
                <a:custGeom>
                  <a:avLst/>
                  <a:gdLst>
                    <a:gd name="connsiteX0" fmla="*/ 875145 w 1387763"/>
                    <a:gd name="connsiteY0" fmla="*/ 1055255 h 2149764"/>
                    <a:gd name="connsiteX1" fmla="*/ 85436 w 1387763"/>
                    <a:gd name="connsiteY1" fmla="*/ 805873 h 2149764"/>
                    <a:gd name="connsiteX2" fmla="*/ 362527 w 1387763"/>
                    <a:gd name="connsiteY2" fmla="*/ 223982 h 2149764"/>
                    <a:gd name="connsiteX3" fmla="*/ 1387763 w 1387763"/>
                    <a:gd name="connsiteY3" fmla="*/ 2149764 h 2149764"/>
                  </a:gdLst>
                  <a:ahLst/>
                  <a:cxnLst>
                    <a:cxn ang="0">
                      <a:pos x="connsiteX0" y="connsiteY0"/>
                    </a:cxn>
                    <a:cxn ang="0">
                      <a:pos x="connsiteX1" y="connsiteY1"/>
                    </a:cxn>
                    <a:cxn ang="0">
                      <a:pos x="connsiteX2" y="connsiteY2"/>
                    </a:cxn>
                    <a:cxn ang="0">
                      <a:pos x="connsiteX3" y="connsiteY3"/>
                    </a:cxn>
                  </a:cxnLst>
                  <a:rect l="l" t="t" r="r" b="b"/>
                  <a:pathLst>
                    <a:path w="1387763" h="2149764">
                      <a:moveTo>
                        <a:pt x="875145" y="1055255"/>
                      </a:moveTo>
                      <a:cubicBezTo>
                        <a:pt x="523008" y="999837"/>
                        <a:pt x="170872" y="944419"/>
                        <a:pt x="85436" y="805873"/>
                      </a:cubicBezTo>
                      <a:cubicBezTo>
                        <a:pt x="0" y="667328"/>
                        <a:pt x="145472" y="0"/>
                        <a:pt x="362527" y="223982"/>
                      </a:cubicBezTo>
                      <a:cubicBezTo>
                        <a:pt x="579582" y="447964"/>
                        <a:pt x="983672" y="1298864"/>
                        <a:pt x="1387763" y="214976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sp>
          <p:nvSpPr>
            <p:cNvPr id="60" name="Forme libre 59"/>
            <p:cNvSpPr/>
            <p:nvPr/>
          </p:nvSpPr>
          <p:spPr>
            <a:xfrm rot="227236">
              <a:off x="2020176" y="3918570"/>
              <a:ext cx="79170" cy="304229"/>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5" name="Croix 104"/>
          <p:cNvSpPr/>
          <p:nvPr/>
        </p:nvSpPr>
        <p:spPr>
          <a:xfrm rot="615605">
            <a:off x="2106985" y="6000440"/>
            <a:ext cx="125726" cy="125726"/>
          </a:xfrm>
          <a:prstGeom prst="plus">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7" name="Tableau 106"/>
          <p:cNvGraphicFramePr>
            <a:graphicFrameLocks noGrp="1"/>
          </p:cNvGraphicFramePr>
          <p:nvPr>
            <p:extLst>
              <p:ext uri="{D42A27DB-BD31-4B8C-83A1-F6EECF244321}">
                <p14:modId xmlns:p14="http://schemas.microsoft.com/office/powerpoint/2010/main" val="2956300277"/>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DONNÉES</a:t>
                      </a:r>
                    </a:p>
                  </a:txBody>
                  <a:tcPr anchor="ctr">
                    <a:solidFill>
                      <a:srgbClr val="EEF8FB"/>
                    </a:solidFill>
                  </a:tcPr>
                </a:tc>
                <a:tc>
                  <a:txBody>
                    <a:bodyPr/>
                    <a:lstStyle/>
                    <a:p>
                      <a:pPr algn="ctr"/>
                      <a:r>
                        <a:rPr lang="fr-FR" sz="1000" b="1" dirty="0"/>
                        <a:t>ORGANISATION</a:t>
                      </a:r>
                      <a:r>
                        <a:rPr lang="fr-FR" sz="1000" b="1" baseline="0" dirty="0"/>
                        <a:t> ET ANALYSE DES DONNÉES</a:t>
                      </a:r>
                      <a:endParaRPr lang="fr-FR" sz="1000" b="1" dirty="0"/>
                    </a:p>
                  </a:txBody>
                  <a:tcPr anchor="ctr">
                    <a:solidFill>
                      <a:srgbClr val="D2EDF6"/>
                    </a:solidFill>
                  </a:tcPr>
                </a:tc>
                <a:tc>
                  <a:txBody>
                    <a:bodyPr/>
                    <a:lstStyle/>
                    <a:p>
                      <a:pPr algn="ctr"/>
                      <a:r>
                        <a:rPr lang="fr-FR" sz="1000" dirty="0"/>
                        <a:t>PLAN D’ACTION</a:t>
                      </a:r>
                    </a:p>
                  </a:txBody>
                  <a:tcPr anchor="ctr"/>
                </a:tc>
                <a:extLst>
                  <a:ext uri="{0D108BD9-81ED-4DB2-BD59-A6C34878D82A}">
                    <a16:rowId xmlns:a16="http://schemas.microsoft.com/office/drawing/2014/main" val="3889522398"/>
                  </a:ext>
                </a:extLst>
              </a:tr>
            </a:tbl>
          </a:graphicData>
        </a:graphic>
      </p:graphicFrame>
    </p:spTree>
    <p:extLst>
      <p:ext uri="{BB962C8B-B14F-4D97-AF65-F5344CB8AC3E}">
        <p14:creationId xmlns:p14="http://schemas.microsoft.com/office/powerpoint/2010/main" val="1265841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Bouton d'action : Précédent 8">
            <a:hlinkClick r:id="rId3" action="ppaction://hlinksldjump" highlightClick="1"/>
          </p:cNvPr>
          <p:cNvSpPr/>
          <p:nvPr/>
        </p:nvSpPr>
        <p:spPr>
          <a:xfrm>
            <a:off x="274118"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rId4" action="ppaction://hlinksldjump"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 name="ZoneTexte 4"/>
          <p:cNvSpPr txBox="1"/>
          <p:nvPr/>
        </p:nvSpPr>
        <p:spPr>
          <a:xfrm>
            <a:off x="3738979" y="388432"/>
            <a:ext cx="4714043" cy="400110"/>
          </a:xfrm>
          <a:prstGeom prst="rect">
            <a:avLst/>
          </a:prstGeom>
          <a:no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000" dirty="0">
                <a:solidFill>
                  <a:schemeClr val="tx1"/>
                </a:solidFill>
                <a:effectLst>
                  <a:outerShdw blurRad="38100" dist="38100" dir="2700000" algn="tl">
                    <a:srgbClr val="000000">
                      <a:alpha val="43137"/>
                    </a:srgbClr>
                  </a:outerShdw>
                </a:effectLst>
              </a:rPr>
              <a:t>AVIS PHARMACEUTIQUE </a:t>
            </a:r>
          </a:p>
        </p:txBody>
      </p:sp>
      <p:pic>
        <p:nvPicPr>
          <p:cNvPr id="11"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68" y="422186"/>
            <a:ext cx="847997" cy="3326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163506846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651446775"/>
              </p:ext>
            </p:extLst>
          </p:nvPr>
        </p:nvGraphicFramePr>
        <p:xfrm>
          <a:off x="287352" y="907991"/>
          <a:ext cx="11617297" cy="5257249"/>
        </p:xfrm>
        <a:graphic>
          <a:graphicData uri="http://schemas.openxmlformats.org/drawingml/2006/table">
            <a:tbl>
              <a:tblPr firstRow="1" bandRow="1"/>
              <a:tblGrid>
                <a:gridCol w="2149016">
                  <a:extLst>
                    <a:ext uri="{9D8B030D-6E8A-4147-A177-3AD203B41FA5}">
                      <a16:colId xmlns:a16="http://schemas.microsoft.com/office/drawing/2014/main" val="3763669159"/>
                    </a:ext>
                  </a:extLst>
                </a:gridCol>
                <a:gridCol w="2981147">
                  <a:extLst>
                    <a:ext uri="{9D8B030D-6E8A-4147-A177-3AD203B41FA5}">
                      <a16:colId xmlns:a16="http://schemas.microsoft.com/office/drawing/2014/main" val="2107943417"/>
                    </a:ext>
                  </a:extLst>
                </a:gridCol>
                <a:gridCol w="1269035">
                  <a:extLst>
                    <a:ext uri="{9D8B030D-6E8A-4147-A177-3AD203B41FA5}">
                      <a16:colId xmlns:a16="http://schemas.microsoft.com/office/drawing/2014/main" val="1632170503"/>
                    </a:ext>
                  </a:extLst>
                </a:gridCol>
                <a:gridCol w="5218099">
                  <a:extLst>
                    <a:ext uri="{9D8B030D-6E8A-4147-A177-3AD203B41FA5}">
                      <a16:colId xmlns:a16="http://schemas.microsoft.com/office/drawing/2014/main" val="3125215408"/>
                    </a:ext>
                  </a:extLst>
                </a:gridCol>
              </a:tblGrid>
              <a:tr h="511301">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PROBLEMES IDENTIFIES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DESCRIPTION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TRAITEMENT(S) INCRIMINE(S)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100" b="1" dirty="0">
                          <a:effectLst/>
                          <a:latin typeface="Marianne" panose="02000000000000000000" pitchFamily="2" charset="0"/>
                          <a:ea typeface="Calibri" panose="020F0502020204030204" pitchFamily="34" charset="0"/>
                          <a:cs typeface="Times New Roman" panose="02020603050405020304" pitchFamily="18" charset="0"/>
                        </a:rPr>
                        <a:t>INTERVENTION PHARMACEUTIQUE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EEAF6"/>
                    </a:solidFill>
                  </a:tcPr>
                </a:tc>
                <a:extLst>
                  <a:ext uri="{0D108BD9-81ED-4DB2-BD59-A6C34878D82A}">
                    <a16:rowId xmlns:a16="http://schemas.microsoft.com/office/drawing/2014/main" val="51592701"/>
                  </a:ext>
                </a:extLst>
              </a:tr>
              <a:tr h="270595">
                <a:tc gridSpan="4">
                  <a:txBody>
                    <a:bodyPr/>
                    <a:lstStyle/>
                    <a:p>
                      <a:pPr algn="ctr">
                        <a:lnSpc>
                          <a:spcPct val="107000"/>
                        </a:lnSpc>
                        <a:spcAft>
                          <a:spcPts val="0"/>
                        </a:spcAft>
                      </a:pPr>
                      <a:r>
                        <a:rPr lang="fr-FR" sz="1200" b="1" i="0" dirty="0">
                          <a:effectLst/>
                          <a:latin typeface="Marianne" panose="02000000000000000000" pitchFamily="2" charset="0"/>
                          <a:ea typeface="Calibri" panose="020F0502020204030204" pitchFamily="34" charset="0"/>
                          <a:cs typeface="Times New Roman" panose="02020603050405020304" pitchFamily="18" charset="0"/>
                        </a:rPr>
                        <a:t>Propositions prioritaires</a:t>
                      </a:r>
                      <a:endParaRPr lang="fr-F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F3FA"/>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92094046"/>
                  </a:ext>
                </a:extLst>
              </a:tr>
              <a:tr h="2333124">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Effets indésirables/intolérances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Charge anticholinergique</a:t>
                      </a:r>
                      <a:r>
                        <a:rPr lang="fr-FR" sz="1200" b="1"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élevée chez une patiente arrivée </a:t>
                      </a:r>
                      <a:r>
                        <a:rPr lang="fr-FR" sz="1200" i="1" dirty="0">
                          <a:effectLst/>
                          <a:latin typeface="Calibri" panose="020F0502020204030204" pitchFamily="34" charset="0"/>
                          <a:ea typeface="Calibri" panose="020F0502020204030204" pitchFamily="34" charset="0"/>
                          <a:cs typeface="Calibri" panose="020F0502020204030204" pitchFamily="34" charset="0"/>
                        </a:rPr>
                        <a:t>post</a:t>
                      </a:r>
                      <a:r>
                        <a:rPr lang="fr-FR" sz="1200" dirty="0">
                          <a:effectLst/>
                          <a:latin typeface="Calibri" panose="020F0502020204030204" pitchFamily="34" charset="0"/>
                          <a:ea typeface="Calibri" panose="020F0502020204030204" pitchFamily="34" charset="0"/>
                          <a:cs typeface="Calibri" panose="020F0502020204030204" pitchFamily="34" charset="0"/>
                        </a:rPr>
                        <a:t> chute avec un syndrome confusionnel et agitation : amitriptyline, alimémazine, solifénacine.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Marianne" panose="02000000000000000000" pitchFamily="2" charset="0"/>
                          <a:ea typeface="Calibri" panose="020F0502020204030204" pitchFamily="34" charset="0"/>
                          <a:cs typeface="Calibri" panose="020F0502020204030204" pitchFamily="34" charset="0"/>
                        </a:rPr>
                        <a:t>→</a:t>
                      </a:r>
                      <a:r>
                        <a:rPr lang="fr-FR" sz="1200" dirty="0">
                          <a:effectLst/>
                          <a:latin typeface="Calibri" panose="020F0502020204030204" pitchFamily="34" charset="0"/>
                          <a:ea typeface="Calibri" panose="020F0502020204030204" pitchFamily="34" charset="0"/>
                          <a:cs typeface="Calibri" panose="020F0502020204030204" pitchFamily="34" charset="0"/>
                        </a:rPr>
                        <a:t> Traitements inadaptés personne âgée.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Amitriptyline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Alimémazine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Solifénacine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Substitution/échange</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800"/>
                        <a:buFont typeface="Symbol" panose="05050102010706020507" pitchFamily="18" charset="2"/>
                        <a:buChar char=""/>
                      </a:pPr>
                      <a:r>
                        <a:rPr lang="fr-FR" sz="1200" u="none" dirty="0">
                          <a:effectLst/>
                          <a:latin typeface="Calibri" panose="020F0502020204030204" pitchFamily="34" charset="0"/>
                          <a:ea typeface="Calibri" panose="020F0502020204030204" pitchFamily="34" charset="0"/>
                          <a:cs typeface="Calibri" panose="020F0502020204030204" pitchFamily="34" charset="0"/>
                        </a:rPr>
                        <a:t>Syndrome dépressif : relais amitriptyline par miansérine, qui possède aussi des propriétés hypnotiques (difficultés d’endormissement exprimées par la patiente). Sujet âgé : une posologie réduite de moitié peut suffire, à introduire progressivement.</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800"/>
                        <a:buFont typeface="Symbol" panose="05050102010706020507" pitchFamily="18" charset="2"/>
                        <a:buChar char=""/>
                      </a:pPr>
                      <a:r>
                        <a:rPr lang="fr-FR" sz="1200" u="none" dirty="0">
                          <a:effectLst/>
                          <a:latin typeface="Calibri" panose="020F0502020204030204" pitchFamily="34" charset="0"/>
                          <a:ea typeface="Calibri" panose="020F0502020204030204" pitchFamily="34" charset="0"/>
                          <a:cs typeface="Calibri" panose="020F0502020204030204" pitchFamily="34" charset="0"/>
                        </a:rPr>
                        <a:t>Troubles endormissements : substitution alimémazine par mélatonine 2 mg gélule, 1 gélule au coucher en 1</a:t>
                      </a:r>
                      <a:r>
                        <a:rPr lang="fr-FR" sz="1200" u="none" baseline="30000" dirty="0">
                          <a:effectLst/>
                          <a:latin typeface="Calibri" panose="020F0502020204030204" pitchFamily="34" charset="0"/>
                          <a:ea typeface="Calibri" panose="020F0502020204030204" pitchFamily="34" charset="0"/>
                          <a:cs typeface="Calibri" panose="020F0502020204030204" pitchFamily="34" charset="0"/>
                        </a:rPr>
                        <a:t>ère</a:t>
                      </a:r>
                      <a:r>
                        <a:rPr lang="fr-FR" sz="1200" u="none" dirty="0">
                          <a:effectLst/>
                          <a:latin typeface="Calibri" panose="020F0502020204030204" pitchFamily="34" charset="0"/>
                          <a:ea typeface="Calibri" panose="020F0502020204030204" pitchFamily="34" charset="0"/>
                          <a:cs typeface="Calibri" panose="020F0502020204030204" pitchFamily="34" charset="0"/>
                        </a:rPr>
                        <a:t> intention. Si insuffisant, possibilité de traiter l’insomnie par du zolpidem 10 mg cpr, 0,5 cpr au coucher, 4 semaines maximum (demi-dose sujet âgé).</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800"/>
                        <a:buFont typeface="Symbol" panose="05050102010706020507" pitchFamily="18" charset="2"/>
                        <a:buChar char=""/>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 solifénacine pour réduire la charge anticholinergique. Prise pour pollakiurie nocturne, mais bol de thé noir tous les soirs. MHD : arrêt thé le soir et répartition boissons.</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84879002"/>
                  </a:ext>
                </a:extLst>
              </a:tr>
              <a:tr h="75353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Effets indésirables/intolérances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Photosensibilisation, après exposition solaire et initiation alimémazine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Alimémazine ++</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(Amitriptyline, Oméprazole)</a:t>
                      </a: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 alimémazine, arrêt amitriptyline, oméprazole en cours de décroissance (photosensibilisants).</a:t>
                      </a:r>
                    </a:p>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MHD : protections solaires, éviter soleil.</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91771880"/>
                  </a:ext>
                </a:extLst>
              </a:tr>
              <a:tr h="1360989">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Effets indésirables/intolérances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Monitorage à suivre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Troubles digestifs (NV) coïncidant avec l’administration de metformine (malgré modalités de prise adéquates et posologie adaptée à la fonction rénale). NB : diminution CKD au cours des derniers mois. HbA1</a:t>
                      </a:r>
                      <a:r>
                        <a:rPr lang="fr-FR" sz="1200" kern="12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5,5% &lt;&lt; </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rPr>
                        <a:t>cible HAS &lt; 7%</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pour une personne âgée vigoureuse.</a:t>
                      </a: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Metformine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(Trimébutine)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Arrêt metformine et trimébutine</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u="none" dirty="0">
                          <a:effectLst/>
                          <a:latin typeface="Calibri" panose="020F0502020204030204" pitchFamily="34" charset="0"/>
                          <a:ea typeface="Calibri" panose="020F0502020204030204" pitchFamily="34" charset="0"/>
                          <a:cs typeface="Calibri" panose="020F0502020204030204" pitchFamily="34" charset="0"/>
                        </a:rPr>
                        <a:t>Considérer un arrêt de la metformine et suivre l’HbA1</a:t>
                      </a:r>
                      <a:r>
                        <a:rPr lang="fr-FR" sz="1200" u="none" baseline="-25000" dirty="0">
                          <a:effectLst/>
                          <a:latin typeface="Calibri" panose="020F0502020204030204" pitchFamily="34" charset="0"/>
                          <a:ea typeface="Calibri" panose="020F0502020204030204" pitchFamily="34" charset="0"/>
                          <a:cs typeface="Calibri" panose="020F0502020204030204" pitchFamily="34" charset="0"/>
                        </a:rPr>
                        <a:t>C</a:t>
                      </a: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 dans 3 mois.</a:t>
                      </a:r>
                    </a:p>
                    <a:p>
                      <a:pPr marL="324000" indent="-171450" algn="just">
                        <a:lnSpc>
                          <a:spcPct val="107000"/>
                        </a:lnSpc>
                        <a:spcAft>
                          <a:spcPts val="0"/>
                        </a:spcAft>
                        <a:buFont typeface="Arial" panose="020B0604020202020204" pitchFamily="34" charset="0"/>
                        <a:buChar char="•"/>
                      </a:pP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Si &lt; 7% : simple suivi trimestriel ou semestriel de l’HbA1</a:t>
                      </a:r>
                      <a:r>
                        <a:rPr lang="fr-FR" sz="1200" u="none" baseline="-25000" dirty="0">
                          <a:effectLst/>
                          <a:latin typeface="Calibri" panose="020F0502020204030204" pitchFamily="34" charset="0"/>
                          <a:ea typeface="Calibri" panose="020F0502020204030204" pitchFamily="34" charset="0"/>
                          <a:cs typeface="Calibri" panose="020F0502020204030204" pitchFamily="34" charset="0"/>
                        </a:rPr>
                        <a:t>C</a:t>
                      </a:r>
                      <a:endParaRPr lang="fr-FR" sz="1200" u="none" baseline="0" dirty="0">
                        <a:effectLst/>
                        <a:latin typeface="Calibri" panose="020F0502020204030204" pitchFamily="34" charset="0"/>
                        <a:ea typeface="Calibri" panose="020F0502020204030204" pitchFamily="34" charset="0"/>
                        <a:cs typeface="Calibri" panose="020F0502020204030204" pitchFamily="34" charset="0"/>
                      </a:endParaRPr>
                    </a:p>
                    <a:p>
                      <a:pPr marL="324000" indent="-171450" algn="just">
                        <a:lnSpc>
                          <a:spcPct val="107000"/>
                        </a:lnSpc>
                        <a:spcAft>
                          <a:spcPts val="0"/>
                        </a:spcAft>
                        <a:buFont typeface="Arial" panose="020B0604020202020204" pitchFamily="34" charset="0"/>
                        <a:buChar char="•"/>
                      </a:pP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S</a:t>
                      </a:r>
                      <a:r>
                        <a:rPr lang="fr-FR" sz="1200" u="none" dirty="0">
                          <a:effectLst/>
                          <a:latin typeface="Calibri" panose="020F0502020204030204" pitchFamily="34" charset="0"/>
                          <a:ea typeface="Calibri" panose="020F0502020204030204" pitchFamily="34" charset="0"/>
                          <a:cs typeface="Calibri" panose="020F0502020204030204" pitchFamily="34" charset="0"/>
                        </a:rPr>
                        <a:t>i l’objectif thérapeutique est dépassé (&gt; 7%) : envisager</a:t>
                      </a: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 l’instauration d’une gliflozine</a:t>
                      </a:r>
                      <a:r>
                        <a:rPr lang="fr-FR" sz="1200" u="none" dirty="0">
                          <a:effectLst/>
                          <a:latin typeface="Calibri" panose="020F0502020204030204" pitchFamily="34" charset="0"/>
                          <a:ea typeface="Calibri" panose="020F0502020204030204" pitchFamily="34" charset="0"/>
                          <a:cs typeface="Calibri" panose="020F0502020204030204" pitchFamily="34" charset="0"/>
                        </a:rPr>
                        <a:t> </a:t>
                      </a:r>
                      <a:r>
                        <a:rPr lang="fr-FR" sz="1200" u="non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(GLP1 non recommandés, car anorexigènes)</a:t>
                      </a:r>
                    </a:p>
                    <a:p>
                      <a:pPr marL="0" indent="0" algn="just">
                        <a:lnSpc>
                          <a:spcPct val="107000"/>
                        </a:lnSpc>
                        <a:spcAft>
                          <a:spcPts val="0"/>
                        </a:spcAft>
                        <a:buFont typeface="Arial" panose="020B0604020202020204" pitchFamily="34" charset="0"/>
                        <a:buNone/>
                      </a:pPr>
                      <a:r>
                        <a:rPr lang="fr-FR" sz="1200" u="non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Cette mesure devrait </a:t>
                      </a:r>
                      <a:r>
                        <a:rPr lang="fr-FR" sz="1200" u="none" dirty="0">
                          <a:effectLst/>
                          <a:latin typeface="Calibri" panose="020F0502020204030204" pitchFamily="34" charset="0"/>
                          <a:ea typeface="Calibri" panose="020F0502020204030204" pitchFamily="34" charset="0"/>
                          <a:cs typeface="Calibri" panose="020F0502020204030204" pitchFamily="34" charset="0"/>
                        </a:rPr>
                        <a:t>permettre d’arrêter la trimébutine (prescrite contre les troubles digestifs)</a:t>
                      </a:r>
                      <a:r>
                        <a:rPr lang="fr-FR" sz="1200" u="none" baseline="0" dirty="0">
                          <a:effectLst/>
                          <a:latin typeface="Calibri" panose="020F0502020204030204" pitchFamily="34" charset="0"/>
                          <a:ea typeface="Calibri" panose="020F0502020204030204" pitchFamily="34" charset="0"/>
                          <a:cs typeface="Calibri" panose="020F0502020204030204" pitchFamily="34" charset="0"/>
                        </a:rPr>
                        <a:t>.</a:t>
                      </a:r>
                      <a:endParaRPr lang="fr-FR"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527" marR="655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93239594"/>
                  </a:ext>
                </a:extLst>
              </a:tr>
            </a:tbl>
          </a:graphicData>
        </a:graphic>
      </p:graphicFrame>
    </p:spTree>
    <p:extLst>
      <p:ext uri="{BB962C8B-B14F-4D97-AF65-F5344CB8AC3E}">
        <p14:creationId xmlns:p14="http://schemas.microsoft.com/office/powerpoint/2010/main" val="4000150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3738979" y="388432"/>
            <a:ext cx="4714043" cy="400110"/>
          </a:xfrm>
          <a:prstGeom prst="rect">
            <a:avLst/>
          </a:prstGeom>
          <a:no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000" dirty="0">
                <a:solidFill>
                  <a:schemeClr val="tx1"/>
                </a:solidFill>
                <a:effectLst>
                  <a:outerShdw blurRad="38100" dist="38100" dir="2700000" algn="tl">
                    <a:srgbClr val="000000">
                      <a:alpha val="43137"/>
                    </a:srgbClr>
                  </a:outerShdw>
                </a:effectLst>
              </a:rPr>
              <a:t>AVIS PHARMACEUTIQUE </a:t>
            </a:r>
          </a:p>
        </p:txBody>
      </p:sp>
      <p:pic>
        <p:nvPicPr>
          <p:cNvPr id="11"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68" y="422186"/>
            <a:ext cx="847997" cy="3326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4245962848"/>
              </p:ext>
            </p:extLst>
          </p:nvPr>
        </p:nvGraphicFramePr>
        <p:xfrm>
          <a:off x="120073" y="869762"/>
          <a:ext cx="11988800" cy="5409311"/>
        </p:xfrm>
        <a:graphic>
          <a:graphicData uri="http://schemas.openxmlformats.org/drawingml/2006/table">
            <a:tbl>
              <a:tblPr firstRow="1" bandRow="1"/>
              <a:tblGrid>
                <a:gridCol w="1551709">
                  <a:extLst>
                    <a:ext uri="{9D8B030D-6E8A-4147-A177-3AD203B41FA5}">
                      <a16:colId xmlns:a16="http://schemas.microsoft.com/office/drawing/2014/main" val="1177716757"/>
                    </a:ext>
                  </a:extLst>
                </a:gridCol>
                <a:gridCol w="3269673">
                  <a:extLst>
                    <a:ext uri="{9D8B030D-6E8A-4147-A177-3AD203B41FA5}">
                      <a16:colId xmlns:a16="http://schemas.microsoft.com/office/drawing/2014/main" val="103861747"/>
                    </a:ext>
                  </a:extLst>
                </a:gridCol>
                <a:gridCol w="1311563">
                  <a:extLst>
                    <a:ext uri="{9D8B030D-6E8A-4147-A177-3AD203B41FA5}">
                      <a16:colId xmlns:a16="http://schemas.microsoft.com/office/drawing/2014/main" val="3093845682"/>
                    </a:ext>
                  </a:extLst>
                </a:gridCol>
                <a:gridCol w="5855855">
                  <a:extLst>
                    <a:ext uri="{9D8B030D-6E8A-4147-A177-3AD203B41FA5}">
                      <a16:colId xmlns:a16="http://schemas.microsoft.com/office/drawing/2014/main" val="1539779754"/>
                    </a:ext>
                  </a:extLst>
                </a:gridCol>
              </a:tblGrid>
              <a:tr h="183524">
                <a:tc gridSpan="4">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Autres propositions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F3FA"/>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92953190"/>
                  </a:ext>
                </a:extLst>
              </a:tr>
              <a:tr h="1152109">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Non-conformité aux référentiels ou contre-indication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Médicament non indiqué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L’usage d’IPP pour prévenir les complications digestives hautes des anticoagulants oraux reste injustifié selon les dernières recommandations.</a:t>
                      </a: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Oméprazole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Arrêt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Envisager un sevrage progressif de l’oméprazole. Un bilan phosphocalcique/vitamine D et un dosage de la magnésémie (pouvant être abaissés par un traitement par IPP au long cours) devraient être réalisés. Prévenir la patiente que des troubles digestifs type douleurs épigastriques, reflux, nausées, ballonnements, diarrhées ou constipation peuvent survenir au cours du sevrage.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02850977"/>
                  </a:ext>
                </a:extLst>
              </a:tr>
              <a:tr h="76522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Monitorage à suivre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Réévaluation de la stratégie de prise en charge, en prévention</a:t>
                      </a:r>
                      <a:r>
                        <a:rPr lang="fr-FR" sz="1200" baseline="0" dirty="0">
                          <a:effectLst/>
                          <a:latin typeface="Calibri" panose="020F0502020204030204" pitchFamily="34" charset="0"/>
                          <a:ea typeface="Calibri" panose="020F0502020204030204" pitchFamily="34" charset="0"/>
                          <a:cs typeface="Calibri" panose="020F0502020204030204" pitchFamily="34" charset="0"/>
                        </a:rPr>
                        <a:t> primaire,</a:t>
                      </a:r>
                      <a:r>
                        <a:rPr lang="fr-FR" sz="1200" dirty="0">
                          <a:effectLst/>
                          <a:latin typeface="Calibri" panose="020F0502020204030204" pitchFamily="34" charset="0"/>
                          <a:ea typeface="Calibri" panose="020F0502020204030204" pitchFamily="34" charset="0"/>
                          <a:cs typeface="Calibri" panose="020F0502020204030204" pitchFamily="34" charset="0"/>
                        </a:rPr>
                        <a:t> de la dyslipidémie de</a:t>
                      </a:r>
                      <a:r>
                        <a:rPr lang="fr-FR" sz="1200" baseline="0" dirty="0">
                          <a:effectLst/>
                          <a:latin typeface="Calibri" panose="020F0502020204030204" pitchFamily="34" charset="0"/>
                          <a:ea typeface="Calibri" panose="020F0502020204030204" pitchFamily="34" charset="0"/>
                          <a:cs typeface="Calibri" panose="020F0502020204030204" pitchFamily="34" charset="0"/>
                        </a:rPr>
                        <a:t> cette patiente à haut risque CV </a:t>
                      </a:r>
                      <a:r>
                        <a:rPr lang="fr-FR" sz="1200" dirty="0">
                          <a:effectLst/>
                          <a:latin typeface="Calibri" panose="020F0502020204030204" pitchFamily="34" charset="0"/>
                          <a:ea typeface="Calibri" panose="020F0502020204030204" pitchFamily="34" charset="0"/>
                          <a:cs typeface="Calibri" panose="020F0502020204030204" pitchFamily="34" charset="0"/>
                        </a:rPr>
                        <a:t>(âge + objectifs thérapeutiques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Rosuvastatine / ézétimibe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Suivi thérapeutique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Patiente à risque CV très élevé, LDL</a:t>
                      </a:r>
                      <a:r>
                        <a:rPr lang="fr-FR" sz="1200" baseline="-25000" dirty="0">
                          <a:effectLst/>
                          <a:latin typeface="Calibri" panose="020F0502020204030204" pitchFamily="34" charset="0"/>
                          <a:ea typeface="Calibri" panose="020F0502020204030204" pitchFamily="34" charset="0"/>
                          <a:cs typeface="Calibri" panose="020F0502020204030204" pitchFamily="34" charset="0"/>
                        </a:rPr>
                        <a:t>C</a:t>
                      </a:r>
                      <a:r>
                        <a:rPr lang="fr-FR" sz="1200" dirty="0">
                          <a:effectLst/>
                          <a:latin typeface="Calibri" panose="020F0502020204030204" pitchFamily="34" charset="0"/>
                          <a:ea typeface="Calibri" panose="020F0502020204030204" pitchFamily="34" charset="0"/>
                          <a:cs typeface="Calibri" panose="020F0502020204030204" pitchFamily="34" charset="0"/>
                        </a:rPr>
                        <a:t> &gt; objectifs, ASAT et ALAT dans les VN, pas de douleurs musculaires. Avis cardio conseillé pour réévaluer la bithérapie hypocholestérolémiante, en regard de son taux cible et de son âge.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8270577"/>
                  </a:ext>
                </a:extLst>
              </a:tr>
              <a:tr h="57178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Indication non traitée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Vaccinations à mettre à jour à son retour au domicile.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Vaccination DTP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Ajout (prescription nouvelle)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Vaccination DTP à réaliser.</a:t>
                      </a: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Grippe annuelle et COVID selon recommandations.</a:t>
                      </a: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76631092"/>
                  </a:ext>
                </a:extLst>
              </a:tr>
              <a:tr h="57178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Indication non traitée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Patiente âgée, ayant chuté, sans supplémentation vitaminique.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Vitamine D</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Ajout (prescription nouvelle)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Prévoir une supplémentation en vitamine D (cholécalciférol) à dose préventive,</a:t>
                      </a:r>
                      <a:r>
                        <a:rPr lang="fr-FR" sz="1200" baseline="0"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chez cette patiente âgée, ayant chuté, dans le but de prévenir les fractures.</a:t>
                      </a: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06415542"/>
                  </a:ext>
                </a:extLst>
              </a:tr>
              <a:tr h="571787">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Monitorage à suivre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Perte 2 kg en 1 mois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Metformine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Avis nutritionniste à prendre devant perte de 2 kg en 1 mois : mis sur le compte des troubles digestifs liés à la prise de metformine. Si persistance de la</a:t>
                      </a:r>
                      <a:r>
                        <a:rPr lang="fr-FR" sz="1200" baseline="0" dirty="0">
                          <a:effectLst/>
                          <a:latin typeface="Calibri" panose="020F0502020204030204" pitchFamily="34" charset="0"/>
                          <a:ea typeface="Calibri" panose="020F0502020204030204" pitchFamily="34" charset="0"/>
                          <a:cs typeface="Calibri" panose="020F0502020204030204" pitchFamily="34" charset="0"/>
                        </a:rPr>
                        <a:t> </a:t>
                      </a:r>
                      <a:r>
                        <a:rPr lang="fr-FR" sz="1200" dirty="0">
                          <a:effectLst/>
                          <a:latin typeface="Calibri" panose="020F0502020204030204" pitchFamily="34" charset="0"/>
                          <a:ea typeface="Calibri" panose="020F0502020204030204" pitchFamily="34" charset="0"/>
                          <a:cs typeface="Calibri" panose="020F0502020204030204" pitchFamily="34" charset="0"/>
                        </a:rPr>
                        <a:t>diminution de l’appétit, compléments nutritionnels oraux à envisager.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84" marR="675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12317396"/>
                  </a:ext>
                </a:extLst>
              </a:tr>
              <a:tr h="958668">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Monitorage à suivre</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 normale haute au cours de l’hospitalisation (140/80 mmHg)</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Périndopril</a:t>
                      </a:r>
                    </a:p>
                    <a:p>
                      <a:pPr algn="ct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Aténolol</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Suivi thérapeutique</a:t>
                      </a: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Avis cardio à prendre, si persistance d’une TA haute au domicile et devant la tendance à l’hyperkaliémie, envisager l’ajout d’un demi Cp d’hydrochlorothiazide (en considérant les objectifs tensionnels d’une personne âgée de + 80 ans). </a:t>
                      </a:r>
                    </a:p>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Suivi tensionnel</a:t>
                      </a:r>
                      <a:r>
                        <a:rPr lang="fr-FR" sz="120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et de la kaliémie recommandés.</a:t>
                      </a:r>
                      <a:endPar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07596945"/>
                  </a:ext>
                </a:extLst>
              </a:tr>
              <a:tr h="497531">
                <a:tc>
                  <a:txBody>
                    <a:bodyPr/>
                    <a:lstStyle/>
                    <a:p>
                      <a:pPr>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Monitorage à suivre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Prévoir contrôle de la fonction rénale à 1 mois au vu de la baisse du DFG (-30mL/min sur les 14 derniers mois)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endPar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Calibri" panose="020F0502020204030204" pitchFamily="34" charset="0"/>
                        </a:rPr>
                        <a:t>Suivi thérapeutique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69714458"/>
                  </a:ext>
                </a:extLst>
              </a:tr>
            </a:tbl>
          </a:graphicData>
        </a:graphic>
      </p:graphicFrame>
      <p:sp>
        <p:nvSpPr>
          <p:cNvPr id="9" name="Bouton d'action : Précédent 8">
            <a:hlinkClick r:id="rId4" action="ppaction://hlinksldjump" highlightClick="1"/>
          </p:cNvPr>
          <p:cNvSpPr/>
          <p:nvPr/>
        </p:nvSpPr>
        <p:spPr>
          <a:xfrm>
            <a:off x="274118"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rId5" action="ppaction://hlinksldjump"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59589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Espace réservé du contenu 2"/>
          <p:cNvSpPr>
            <a:spLocks noGrp="1"/>
          </p:cNvSpPr>
          <p:nvPr>
            <p:ph idx="1"/>
          </p:nvPr>
        </p:nvSpPr>
        <p:spPr>
          <a:xfrm>
            <a:off x="838201" y="2001672"/>
            <a:ext cx="10515599" cy="1451392"/>
          </a:xfrm>
        </p:spPr>
        <p:txBody>
          <a:bodyPr anchor="ctr">
            <a:normAutofit/>
          </a:bodyPr>
          <a:lstStyle/>
          <a:p>
            <a:pPr marL="0" indent="0">
              <a:lnSpc>
                <a:spcPct val="120000"/>
              </a:lnSpc>
              <a:buNone/>
            </a:pPr>
            <a:r>
              <a:rPr lang="fr-FR" sz="2600" dirty="0"/>
              <a:t>A quels professionnels peut être confiée l’expertise pharmaceutique clinique (une ou plusieurs réponses possibles) :</a:t>
            </a:r>
          </a:p>
        </p:txBody>
      </p:sp>
      <p:sp>
        <p:nvSpPr>
          <p:cNvPr id="6"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2</a:t>
            </a:r>
            <a:endParaRPr sz="7200" dirty="0"/>
          </a:p>
        </p:txBody>
      </p:sp>
      <p:sp>
        <p:nvSpPr>
          <p:cNvPr id="117" name="Google Shape;1114;p54"/>
          <p:cNvSpPr/>
          <p:nvPr/>
        </p:nvSpPr>
        <p:spPr>
          <a:xfrm>
            <a:off x="10571100" y="1003532"/>
            <a:ext cx="529524" cy="529524"/>
          </a:xfrm>
          <a:custGeom>
            <a:avLst/>
            <a:gdLst/>
            <a:ahLst/>
            <a:cxnLst/>
            <a:rect l="l" t="t" r="r" b="b"/>
            <a:pathLst>
              <a:path w="7602" h="7602" extrusionOk="0">
                <a:moveTo>
                  <a:pt x="2648" y="1"/>
                </a:moveTo>
                <a:cubicBezTo>
                  <a:pt x="2420" y="1"/>
                  <a:pt x="2237" y="183"/>
                  <a:pt x="2237" y="434"/>
                </a:cubicBezTo>
                <a:lnTo>
                  <a:pt x="2237" y="1804"/>
                </a:lnTo>
                <a:cubicBezTo>
                  <a:pt x="2237" y="2032"/>
                  <a:pt x="2032" y="2215"/>
                  <a:pt x="1804" y="2215"/>
                </a:cubicBezTo>
                <a:lnTo>
                  <a:pt x="434" y="2215"/>
                </a:lnTo>
                <a:cubicBezTo>
                  <a:pt x="206" y="2215"/>
                  <a:pt x="0" y="2420"/>
                  <a:pt x="0" y="2648"/>
                </a:cubicBezTo>
                <a:lnTo>
                  <a:pt x="0" y="4954"/>
                </a:lnTo>
                <a:cubicBezTo>
                  <a:pt x="0" y="5182"/>
                  <a:pt x="206" y="5387"/>
                  <a:pt x="434" y="5387"/>
                </a:cubicBezTo>
                <a:lnTo>
                  <a:pt x="1804" y="5387"/>
                </a:lnTo>
                <a:cubicBezTo>
                  <a:pt x="2032" y="5387"/>
                  <a:pt x="2237" y="5570"/>
                  <a:pt x="2237" y="5798"/>
                </a:cubicBezTo>
                <a:lnTo>
                  <a:pt x="2237" y="7168"/>
                </a:lnTo>
                <a:cubicBezTo>
                  <a:pt x="2237" y="7419"/>
                  <a:pt x="2420" y="7601"/>
                  <a:pt x="2648" y="7601"/>
                </a:cubicBezTo>
                <a:lnTo>
                  <a:pt x="4976" y="7601"/>
                </a:lnTo>
                <a:cubicBezTo>
                  <a:pt x="5205" y="7601"/>
                  <a:pt x="5387" y="7419"/>
                  <a:pt x="5387" y="7168"/>
                </a:cubicBezTo>
                <a:lnTo>
                  <a:pt x="5387" y="5798"/>
                </a:lnTo>
                <a:cubicBezTo>
                  <a:pt x="5387" y="5570"/>
                  <a:pt x="5570" y="5387"/>
                  <a:pt x="5798" y="5387"/>
                </a:cubicBezTo>
                <a:lnTo>
                  <a:pt x="7190" y="5387"/>
                </a:lnTo>
                <a:cubicBezTo>
                  <a:pt x="7419" y="5387"/>
                  <a:pt x="7601" y="5182"/>
                  <a:pt x="7601" y="4954"/>
                </a:cubicBezTo>
                <a:lnTo>
                  <a:pt x="7601" y="2648"/>
                </a:lnTo>
                <a:cubicBezTo>
                  <a:pt x="7601" y="2420"/>
                  <a:pt x="7419" y="2215"/>
                  <a:pt x="7190" y="2215"/>
                </a:cubicBezTo>
                <a:lnTo>
                  <a:pt x="5798" y="2215"/>
                </a:lnTo>
                <a:cubicBezTo>
                  <a:pt x="5570" y="2215"/>
                  <a:pt x="5387" y="2032"/>
                  <a:pt x="5387" y="1804"/>
                </a:cubicBezTo>
                <a:lnTo>
                  <a:pt x="5387" y="434"/>
                </a:lnTo>
                <a:cubicBezTo>
                  <a:pt x="5387" y="183"/>
                  <a:pt x="5205" y="1"/>
                  <a:pt x="497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Bouton d’action : Suivant 15">
            <a:hlinkClick r:id="rId6" action="ppaction://hlinksldjump" highlightClick="1"/>
          </p:cNvPr>
          <p:cNvSpPr/>
          <p:nvPr/>
        </p:nvSpPr>
        <p:spPr>
          <a:xfrm>
            <a:off x="6342952" y="5748774"/>
            <a:ext cx="591248" cy="591248"/>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7" name="Bouton d'action : Précédent 16">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Picture 2" descr="https://www.omeditpacacorse.fr/wp-content/uploads/2018/05/Logo-omedi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name="CheckBox1" r:id="rId1" imgW="7000920" imgH="438120"/>
        </mc:Choice>
        <mc:Fallback>
          <p:control name="CheckBox1" r:id="rId1" imgW="7000920" imgH="438120">
            <p:pic>
              <p:nvPicPr>
                <p:cNvPr id="2" name="CheckBox1"/>
                <p:cNvPicPr preferRelativeResize="0">
                  <a:picLocks noChangeArrowheads="1" noChangeShapeType="1"/>
                </p:cNvPicPr>
                <p:nvPr/>
              </p:nvPicPr>
              <p:blipFill>
                <a:blip r:embed="rId9"/>
                <a:srcRect/>
                <a:stretch>
                  <a:fillRect/>
                </a:stretch>
              </p:blipFill>
              <p:spPr bwMode="auto">
                <a:xfrm>
                  <a:off x="1600200" y="3378200"/>
                  <a:ext cx="6997700" cy="431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4971960" imgH="324000"/>
        </mc:Choice>
        <mc:Fallback>
          <p:control name="CheckBox2" r:id="rId2" imgW="4971960" imgH="324000">
            <p:pic>
              <p:nvPicPr>
                <p:cNvPr id="4" name="CheckBox2"/>
                <p:cNvPicPr preferRelativeResize="0">
                  <a:picLocks noChangeArrowheads="1" noChangeShapeType="1"/>
                </p:cNvPicPr>
                <p:nvPr/>
              </p:nvPicPr>
              <p:blipFill>
                <a:blip r:embed="rId10"/>
                <a:srcRect/>
                <a:stretch>
                  <a:fillRect/>
                </a:stretch>
              </p:blipFill>
              <p:spPr bwMode="auto">
                <a:xfrm>
                  <a:off x="1600200" y="3873500"/>
                  <a:ext cx="4965700" cy="317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8744040" imgH="343080"/>
        </mc:Choice>
        <mc:Fallback>
          <p:control name="CheckBox3" r:id="rId3" imgW="8744040" imgH="343080">
            <p:pic>
              <p:nvPicPr>
                <p:cNvPr id="5" name="CheckBox3"/>
                <p:cNvPicPr preferRelativeResize="0">
                  <a:picLocks noChangeArrowheads="1" noChangeShapeType="1"/>
                </p:cNvPicPr>
                <p:nvPr/>
              </p:nvPicPr>
              <p:blipFill>
                <a:blip r:embed="rId11"/>
                <a:srcRect/>
                <a:stretch>
                  <a:fillRect/>
                </a:stretch>
              </p:blipFill>
              <p:spPr bwMode="auto">
                <a:xfrm>
                  <a:off x="1600200" y="4254500"/>
                  <a:ext cx="8737600" cy="3429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4" r:id="rId4" imgW="9058320" imgH="399960"/>
        </mc:Choice>
        <mc:Fallback>
          <p:control name="CheckBox4" r:id="rId4" imgW="9058320" imgH="399960">
            <p:pic>
              <p:nvPicPr>
                <p:cNvPr id="7" name="CheckBox4"/>
                <p:cNvPicPr preferRelativeResize="0">
                  <a:picLocks noChangeArrowheads="1" noChangeShapeType="1"/>
                </p:cNvPicPr>
                <p:nvPr/>
              </p:nvPicPr>
              <p:blipFill>
                <a:blip r:embed="rId12"/>
                <a:srcRect/>
                <a:stretch>
                  <a:fillRect/>
                </a:stretch>
              </p:blipFill>
              <p:spPr bwMode="auto">
                <a:xfrm>
                  <a:off x="1600200" y="4635500"/>
                  <a:ext cx="9055100" cy="393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82603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hlinkClick r:id="rId2" action="ppaction://hlinksldjump"/>
          </p:cNvPr>
          <p:cNvSpPr/>
          <p:nvPr/>
        </p:nvSpPr>
        <p:spPr>
          <a:xfrm>
            <a:off x="6102428" y="142043"/>
            <a:ext cx="6089573" cy="6715958"/>
          </a:xfrm>
          <a:prstGeom prst="rect">
            <a:avLst/>
          </a:prstGeom>
          <a:solidFill>
            <a:srgbClr val="FF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hlinkClick r:id="rId2" action="ppaction://hlinksldjump"/>
          </p:cNvPr>
          <p:cNvSpPr/>
          <p:nvPr/>
        </p:nvSpPr>
        <p:spPr>
          <a:xfrm>
            <a:off x="-1" y="142043"/>
            <a:ext cx="6098960" cy="6715957"/>
          </a:xfrm>
          <a:prstGeom prst="rect">
            <a:avLst/>
          </a:prstGeom>
          <a:solidFill>
            <a:srgbClr val="F7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310920" y="385883"/>
            <a:ext cx="7570161" cy="461665"/>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a:solidFill>
                  <a:schemeClr val="tx1"/>
                </a:solidFill>
              </a:rPr>
              <a:t>PARTAGE ET EXPLOITATION DE L’AVIS</a:t>
            </a:r>
          </a:p>
        </p:txBody>
      </p:sp>
      <p:pic>
        <p:nvPicPr>
          <p:cNvPr id="13"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084" y="424803"/>
            <a:ext cx="978592" cy="383825"/>
          </a:xfrm>
          <a:prstGeom prst="rect">
            <a:avLst/>
          </a:prstGeom>
          <a:noFill/>
          <a:extLst>
            <a:ext uri="{909E8E84-426E-40DD-AFC4-6F175D3DCCD1}">
              <a14:hiddenFill xmlns:a14="http://schemas.microsoft.com/office/drawing/2010/main">
                <a:solidFill>
                  <a:srgbClr val="FFFFFF"/>
                </a:solidFill>
              </a14:hiddenFill>
            </a:ext>
          </a:extLst>
        </p:spPr>
      </p:pic>
      <p:grpSp>
        <p:nvGrpSpPr>
          <p:cNvPr id="160" name="Groupe 159"/>
          <p:cNvGrpSpPr/>
          <p:nvPr/>
        </p:nvGrpSpPr>
        <p:grpSpPr>
          <a:xfrm>
            <a:off x="3586215" y="978143"/>
            <a:ext cx="5019571" cy="646331"/>
            <a:chOff x="3625521" y="978143"/>
            <a:chExt cx="5019571" cy="646331"/>
          </a:xfrm>
        </p:grpSpPr>
        <p:sp>
          <p:nvSpPr>
            <p:cNvPr id="5" name="Rectangle 4"/>
            <p:cNvSpPr/>
            <p:nvPr/>
          </p:nvSpPr>
          <p:spPr>
            <a:xfrm>
              <a:off x="6138265" y="978143"/>
              <a:ext cx="2506827" cy="646331"/>
            </a:xfrm>
            <a:prstGeom prst="rect">
              <a:avLst/>
            </a:prstGeom>
          </p:spPr>
          <p:txBody>
            <a:bodyPr wrap="square">
              <a:spAutoFit/>
            </a:bodyPr>
            <a:lstStyle/>
            <a:p>
              <a:pPr lvl="0"/>
              <a:r>
                <a:rPr lang="fr-FR" dirty="0">
                  <a:latin typeface="Reem Kufi"/>
                  <a:ea typeface="Reem Kufi"/>
                  <a:cs typeface="Reem Kufi"/>
                  <a:sym typeface="Reem Kufi"/>
                </a:rPr>
                <a:t>Dr. Pierre GABALINE</a:t>
              </a:r>
            </a:p>
            <a:p>
              <a:pPr lvl="0"/>
              <a:r>
                <a:rPr lang="fr-FR" dirty="0">
                  <a:latin typeface="Reem Kufi"/>
                  <a:ea typeface="Reem Kufi"/>
                  <a:cs typeface="Reem Kufi"/>
                  <a:sym typeface="Reem Kufi"/>
                </a:rPr>
                <a:t>Gériatre</a:t>
              </a:r>
            </a:p>
          </p:txBody>
        </p:sp>
        <p:sp>
          <p:nvSpPr>
            <p:cNvPr id="159" name="Rectangle 158"/>
            <p:cNvSpPr/>
            <p:nvPr/>
          </p:nvSpPr>
          <p:spPr>
            <a:xfrm>
              <a:off x="3625521" y="978143"/>
              <a:ext cx="2512744" cy="646331"/>
            </a:xfrm>
            <a:prstGeom prst="rect">
              <a:avLst/>
            </a:prstGeom>
          </p:spPr>
          <p:txBody>
            <a:bodyPr wrap="square">
              <a:spAutoFit/>
            </a:bodyPr>
            <a:lstStyle/>
            <a:p>
              <a:pPr lvl="0" algn="r"/>
              <a:r>
                <a:rPr lang="fr-FR" dirty="0">
                  <a:latin typeface="Reem Kufi"/>
                  <a:ea typeface="Reem Kufi"/>
                  <a:cs typeface="Reem Kufi"/>
                  <a:sym typeface="Reem Kufi"/>
                </a:rPr>
                <a:t>Dr. Jean TASTIC</a:t>
              </a:r>
            </a:p>
            <a:p>
              <a:pPr lvl="0" algn="r"/>
              <a:r>
                <a:rPr lang="fr-FR" dirty="0">
                  <a:latin typeface="Reem Kufi"/>
                  <a:ea typeface="Reem Kufi"/>
                  <a:cs typeface="Reem Kufi"/>
                  <a:sym typeface="Reem Kufi"/>
                </a:rPr>
                <a:t>Pharmacien</a:t>
              </a:r>
            </a:p>
          </p:txBody>
        </p:sp>
      </p:grpSp>
      <p:sp>
        <p:nvSpPr>
          <p:cNvPr id="162" name="ZoneTexte 161"/>
          <p:cNvSpPr txBox="1"/>
          <p:nvPr/>
        </p:nvSpPr>
        <p:spPr>
          <a:xfrm>
            <a:off x="6263954" y="2756105"/>
            <a:ext cx="2827806" cy="523220"/>
          </a:xfrm>
          <a:prstGeom prst="rect">
            <a:avLst/>
          </a:prstGeom>
          <a:noFill/>
        </p:spPr>
        <p:txBody>
          <a:bodyPr wrap="square" rtlCol="0">
            <a:spAutoFit/>
          </a:bodyPr>
          <a:lstStyle/>
          <a:p>
            <a:r>
              <a:rPr lang="fr-FR" sz="1400" dirty="0"/>
              <a:t>Je suis d’accord avec l’ensemble de vos remarques.</a:t>
            </a:r>
          </a:p>
        </p:txBody>
      </p:sp>
      <p:sp>
        <p:nvSpPr>
          <p:cNvPr id="164" name="ZoneTexte 163"/>
          <p:cNvSpPr txBox="1"/>
          <p:nvPr/>
        </p:nvSpPr>
        <p:spPr>
          <a:xfrm>
            <a:off x="6257932" y="4207413"/>
            <a:ext cx="2716729" cy="954107"/>
          </a:xfrm>
          <a:prstGeom prst="rect">
            <a:avLst/>
          </a:prstGeom>
          <a:noFill/>
        </p:spPr>
        <p:txBody>
          <a:bodyPr wrap="square" rtlCol="0">
            <a:spAutoFit/>
          </a:bodyPr>
          <a:lstStyle/>
          <a:p>
            <a:r>
              <a:rPr lang="fr-FR" sz="1400" dirty="0"/>
              <a:t>Merci, je vous laisse modifier l’ordonnance pour la metformine ? Je m’occupe du reste.</a:t>
            </a:r>
          </a:p>
        </p:txBody>
      </p:sp>
      <p:sp>
        <p:nvSpPr>
          <p:cNvPr id="166" name="Rectangle 165"/>
          <p:cNvSpPr/>
          <p:nvPr/>
        </p:nvSpPr>
        <p:spPr>
          <a:xfrm>
            <a:off x="6261060" y="6089610"/>
            <a:ext cx="1205808" cy="307777"/>
          </a:xfrm>
          <a:prstGeom prst="rect">
            <a:avLst/>
          </a:prstGeom>
          <a:noFill/>
        </p:spPr>
        <p:txBody>
          <a:bodyPr wrap="square" rtlCol="0">
            <a:spAutoFit/>
          </a:bodyPr>
          <a:lstStyle/>
          <a:p>
            <a:r>
              <a:rPr lang="fr-FR" sz="1400" dirty="0"/>
              <a:t>A bientôt ! </a:t>
            </a:r>
          </a:p>
        </p:txBody>
      </p:sp>
      <p:sp>
        <p:nvSpPr>
          <p:cNvPr id="161" name="ZoneTexte 160"/>
          <p:cNvSpPr txBox="1"/>
          <p:nvPr/>
        </p:nvSpPr>
        <p:spPr>
          <a:xfrm>
            <a:off x="1161525" y="2030451"/>
            <a:ext cx="4774501" cy="523220"/>
          </a:xfrm>
          <a:prstGeom prst="rect">
            <a:avLst/>
          </a:prstGeom>
          <a:noFill/>
        </p:spPr>
        <p:txBody>
          <a:bodyPr wrap="square" rtlCol="0">
            <a:spAutoFit/>
          </a:bodyPr>
          <a:lstStyle/>
          <a:p>
            <a:pPr algn="r"/>
            <a:r>
              <a:rPr lang="fr-FR" sz="1400" dirty="0"/>
              <a:t>Cher collègue,</a:t>
            </a:r>
          </a:p>
          <a:p>
            <a:pPr algn="r"/>
            <a:r>
              <a:rPr lang="fr-FR" sz="1400" dirty="0"/>
              <a:t>Voici mes propositions. Qu’en pensez-vous ?</a:t>
            </a:r>
          </a:p>
        </p:txBody>
      </p:sp>
      <p:sp>
        <p:nvSpPr>
          <p:cNvPr id="163" name="ZoneTexte 162"/>
          <p:cNvSpPr txBox="1"/>
          <p:nvPr/>
        </p:nvSpPr>
        <p:spPr>
          <a:xfrm>
            <a:off x="3680536" y="3481759"/>
            <a:ext cx="2255490" cy="523220"/>
          </a:xfrm>
          <a:prstGeom prst="rect">
            <a:avLst/>
          </a:prstGeom>
          <a:noFill/>
        </p:spPr>
        <p:txBody>
          <a:bodyPr wrap="square" rtlCol="0">
            <a:spAutoFit/>
          </a:bodyPr>
          <a:lstStyle/>
          <a:p>
            <a:pPr algn="r"/>
            <a:r>
              <a:rPr lang="fr-FR" sz="1400" dirty="0"/>
              <a:t>Parfait, </a:t>
            </a:r>
            <a:r>
              <a:rPr lang="fr-FR" sz="1400"/>
              <a:t>je vais </a:t>
            </a:r>
            <a:r>
              <a:rPr lang="fr-FR" sz="1400" dirty="0"/>
              <a:t>les expliquer à la patiente.</a:t>
            </a:r>
          </a:p>
        </p:txBody>
      </p:sp>
      <p:sp>
        <p:nvSpPr>
          <p:cNvPr id="165" name="ZoneTexte 164"/>
          <p:cNvSpPr txBox="1"/>
          <p:nvPr/>
        </p:nvSpPr>
        <p:spPr>
          <a:xfrm>
            <a:off x="3680536" y="5363954"/>
            <a:ext cx="2255490" cy="523220"/>
          </a:xfrm>
          <a:prstGeom prst="rect">
            <a:avLst/>
          </a:prstGeom>
          <a:noFill/>
        </p:spPr>
        <p:txBody>
          <a:bodyPr wrap="square" rtlCol="0">
            <a:spAutoFit/>
          </a:bodyPr>
          <a:lstStyle/>
          <a:p>
            <a:pPr algn="r"/>
            <a:r>
              <a:rPr lang="fr-FR" sz="1400" dirty="0"/>
              <a:t>Oui, je ferai un RATC</a:t>
            </a:r>
            <a:r>
              <a:rPr lang="fr-FR" sz="1400" baseline="30000" dirty="0"/>
              <a:t>*</a:t>
            </a:r>
            <a:r>
              <a:rPr lang="fr-FR" sz="1400" dirty="0"/>
              <a:t>.</a:t>
            </a:r>
          </a:p>
          <a:p>
            <a:pPr algn="r"/>
            <a:r>
              <a:rPr lang="fr-FR" sz="1400" dirty="0"/>
              <a:t>A bientôt.</a:t>
            </a:r>
          </a:p>
        </p:txBody>
      </p:sp>
      <p:graphicFrame>
        <p:nvGraphicFramePr>
          <p:cNvPr id="21" name="Tableau 20"/>
          <p:cNvGraphicFramePr>
            <a:graphicFrameLocks noGrp="1"/>
          </p:cNvGraphicFramePr>
          <p:nvPr>
            <p:extLst>
              <p:ext uri="{D42A27DB-BD31-4B8C-83A1-F6EECF244321}">
                <p14:modId xmlns:p14="http://schemas.microsoft.com/office/powerpoint/2010/main" val="198675593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pSp>
        <p:nvGrpSpPr>
          <p:cNvPr id="22" name="Groupe 21"/>
          <p:cNvGrpSpPr/>
          <p:nvPr/>
        </p:nvGrpSpPr>
        <p:grpSpPr>
          <a:xfrm>
            <a:off x="9337110" y="3326949"/>
            <a:ext cx="1706962" cy="3578675"/>
            <a:chOff x="4499992" y="188640"/>
            <a:chExt cx="2881322" cy="6040740"/>
          </a:xfrm>
          <a:effectLst>
            <a:outerShdw blurRad="63500" sx="102000" sy="102000" algn="ctr" rotWithShape="0">
              <a:prstClr val="black">
                <a:alpha val="40000"/>
              </a:prstClr>
            </a:outerShdw>
          </a:effectLst>
        </p:grpSpPr>
        <p:sp>
          <p:nvSpPr>
            <p:cNvPr id="23" name="Forme libre 22"/>
            <p:cNvSpPr/>
            <p:nvPr/>
          </p:nvSpPr>
          <p:spPr>
            <a:xfrm>
              <a:off x="5227320" y="3230880"/>
              <a:ext cx="1706880" cy="2934424"/>
            </a:xfrm>
            <a:custGeom>
              <a:avLst/>
              <a:gdLst>
                <a:gd name="connsiteX0" fmla="*/ 0 w 1706880"/>
                <a:gd name="connsiteY0" fmla="*/ 2804160 h 2804160"/>
                <a:gd name="connsiteX1" fmla="*/ 1706880 w 1706880"/>
                <a:gd name="connsiteY1" fmla="*/ 2804160 h 2804160"/>
                <a:gd name="connsiteX2" fmla="*/ 1524000 w 1706880"/>
                <a:gd name="connsiteY2" fmla="*/ 0 h 2804160"/>
                <a:gd name="connsiteX3" fmla="*/ 76200 w 1706880"/>
                <a:gd name="connsiteY3" fmla="*/ 15240 h 2804160"/>
                <a:gd name="connsiteX4" fmla="*/ 0 w 1706880"/>
                <a:gd name="connsiteY4" fmla="*/ 2804160 h 280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2804160">
                  <a:moveTo>
                    <a:pt x="0" y="2804160"/>
                  </a:moveTo>
                  <a:lnTo>
                    <a:pt x="1706880" y="2804160"/>
                  </a:lnTo>
                  <a:lnTo>
                    <a:pt x="1524000" y="0"/>
                  </a:lnTo>
                  <a:lnTo>
                    <a:pt x="76200" y="15240"/>
                  </a:lnTo>
                  <a:lnTo>
                    <a:pt x="0" y="2804160"/>
                  </a:lnTo>
                  <a:close/>
                </a:path>
              </a:pathLst>
            </a:cu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23"/>
            <p:cNvSpPr/>
            <p:nvPr/>
          </p:nvSpPr>
          <p:spPr>
            <a:xfrm>
              <a:off x="5580112" y="2564904"/>
              <a:ext cx="904508" cy="883920"/>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5" name="Groupe 24"/>
            <p:cNvGrpSpPr/>
            <p:nvPr/>
          </p:nvGrpSpPr>
          <p:grpSpPr>
            <a:xfrm>
              <a:off x="5004048" y="188640"/>
              <a:ext cx="1948543" cy="2774291"/>
              <a:chOff x="4716016" y="2276872"/>
              <a:chExt cx="1948543" cy="2774291"/>
            </a:xfrm>
          </p:grpSpPr>
          <p:sp>
            <p:nvSpPr>
              <p:cNvPr id="39" name="Forme libre 38"/>
              <p:cNvSpPr/>
              <p:nvPr/>
            </p:nvSpPr>
            <p:spPr>
              <a:xfrm>
                <a:off x="4860032" y="2708920"/>
                <a:ext cx="1656184" cy="2342243"/>
              </a:xfrm>
              <a:custGeom>
                <a:avLst/>
                <a:gdLst>
                  <a:gd name="connsiteX0" fmla="*/ 76200 w 1690914"/>
                  <a:gd name="connsiteY0" fmla="*/ 1014185 h 2342243"/>
                  <a:gd name="connsiteX1" fmla="*/ 130629 w 1690914"/>
                  <a:gd name="connsiteY1" fmla="*/ 1710871 h 2342243"/>
                  <a:gd name="connsiteX2" fmla="*/ 609600 w 1690914"/>
                  <a:gd name="connsiteY2" fmla="*/ 2233385 h 2342243"/>
                  <a:gd name="connsiteX3" fmla="*/ 1077686 w 1690914"/>
                  <a:gd name="connsiteY3" fmla="*/ 2255157 h 2342243"/>
                  <a:gd name="connsiteX4" fmla="*/ 1502229 w 1690914"/>
                  <a:gd name="connsiteY4" fmla="*/ 1710871 h 2342243"/>
                  <a:gd name="connsiteX5" fmla="*/ 1578429 w 1690914"/>
                  <a:gd name="connsiteY5" fmla="*/ 905328 h 2342243"/>
                  <a:gd name="connsiteX6" fmla="*/ 1513114 w 1690914"/>
                  <a:gd name="connsiteY6" fmla="*/ 230414 h 2342243"/>
                  <a:gd name="connsiteX7" fmla="*/ 511629 w 1690914"/>
                  <a:gd name="connsiteY7" fmla="*/ 34471 h 2342243"/>
                  <a:gd name="connsiteX8" fmla="*/ 76200 w 1690914"/>
                  <a:gd name="connsiteY8" fmla="*/ 437242 h 2342243"/>
                  <a:gd name="connsiteX9" fmla="*/ 76200 w 1690914"/>
                  <a:gd name="connsiteY9" fmla="*/ 1014185 h 234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914" h="2342243">
                    <a:moveTo>
                      <a:pt x="76200" y="1014185"/>
                    </a:moveTo>
                    <a:cubicBezTo>
                      <a:pt x="85271" y="1226456"/>
                      <a:pt x="41729" y="1507671"/>
                      <a:pt x="130629" y="1710871"/>
                    </a:cubicBezTo>
                    <a:cubicBezTo>
                      <a:pt x="219529" y="1914071"/>
                      <a:pt x="451757" y="2142671"/>
                      <a:pt x="609600" y="2233385"/>
                    </a:cubicBezTo>
                    <a:cubicBezTo>
                      <a:pt x="767443" y="2324099"/>
                      <a:pt x="928915" y="2342243"/>
                      <a:pt x="1077686" y="2255157"/>
                    </a:cubicBezTo>
                    <a:cubicBezTo>
                      <a:pt x="1226457" y="2168071"/>
                      <a:pt x="1418772" y="1935842"/>
                      <a:pt x="1502229" y="1710871"/>
                    </a:cubicBezTo>
                    <a:cubicBezTo>
                      <a:pt x="1585686" y="1485900"/>
                      <a:pt x="1576615" y="1152071"/>
                      <a:pt x="1578429" y="905328"/>
                    </a:cubicBezTo>
                    <a:cubicBezTo>
                      <a:pt x="1580243" y="658585"/>
                      <a:pt x="1690914" y="375557"/>
                      <a:pt x="1513114" y="230414"/>
                    </a:cubicBezTo>
                    <a:cubicBezTo>
                      <a:pt x="1335314" y="85271"/>
                      <a:pt x="751115" y="0"/>
                      <a:pt x="511629" y="34471"/>
                    </a:cubicBezTo>
                    <a:cubicBezTo>
                      <a:pt x="272143" y="68942"/>
                      <a:pt x="152400" y="273956"/>
                      <a:pt x="76200" y="437242"/>
                    </a:cubicBezTo>
                    <a:cubicBezTo>
                      <a:pt x="0" y="600528"/>
                      <a:pt x="67129" y="801914"/>
                      <a:pt x="76200" y="1014185"/>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Forme libre 39"/>
              <p:cNvSpPr/>
              <p:nvPr/>
            </p:nvSpPr>
            <p:spPr>
              <a:xfrm>
                <a:off x="4716016" y="2276872"/>
                <a:ext cx="1948543" cy="1645557"/>
              </a:xfrm>
              <a:custGeom>
                <a:avLst/>
                <a:gdLst>
                  <a:gd name="connsiteX0" fmla="*/ 957943 w 1948543"/>
                  <a:gd name="connsiteY0" fmla="*/ 988785 h 1645557"/>
                  <a:gd name="connsiteX1" fmla="*/ 522514 w 1948543"/>
                  <a:gd name="connsiteY1" fmla="*/ 869043 h 1645557"/>
                  <a:gd name="connsiteX2" fmla="*/ 370114 w 1948543"/>
                  <a:gd name="connsiteY2" fmla="*/ 1152071 h 1645557"/>
                  <a:gd name="connsiteX3" fmla="*/ 261257 w 1948543"/>
                  <a:gd name="connsiteY3" fmla="*/ 1282700 h 1645557"/>
                  <a:gd name="connsiteX4" fmla="*/ 217714 w 1948543"/>
                  <a:gd name="connsiteY4" fmla="*/ 1620157 h 1645557"/>
                  <a:gd name="connsiteX5" fmla="*/ 97971 w 1948543"/>
                  <a:gd name="connsiteY5" fmla="*/ 1130300 h 1645557"/>
                  <a:gd name="connsiteX6" fmla="*/ 97971 w 1948543"/>
                  <a:gd name="connsiteY6" fmla="*/ 1010557 h 1645557"/>
                  <a:gd name="connsiteX7" fmla="*/ 21771 w 1948543"/>
                  <a:gd name="connsiteY7" fmla="*/ 869043 h 1645557"/>
                  <a:gd name="connsiteX8" fmla="*/ 54428 w 1948543"/>
                  <a:gd name="connsiteY8" fmla="*/ 890814 h 1645557"/>
                  <a:gd name="connsiteX9" fmla="*/ 97971 w 1948543"/>
                  <a:gd name="connsiteY9" fmla="*/ 912585 h 1645557"/>
                  <a:gd name="connsiteX10" fmla="*/ 0 w 1948543"/>
                  <a:gd name="connsiteY10" fmla="*/ 629557 h 1645557"/>
                  <a:gd name="connsiteX11" fmla="*/ 97971 w 1948543"/>
                  <a:gd name="connsiteY11" fmla="*/ 792843 h 1645557"/>
                  <a:gd name="connsiteX12" fmla="*/ 32657 w 1948543"/>
                  <a:gd name="connsiteY12" fmla="*/ 542471 h 1645557"/>
                  <a:gd name="connsiteX13" fmla="*/ 87085 w 1948543"/>
                  <a:gd name="connsiteY13" fmla="*/ 400957 h 1645557"/>
                  <a:gd name="connsiteX14" fmla="*/ 87085 w 1948543"/>
                  <a:gd name="connsiteY14" fmla="*/ 488043 h 1645557"/>
                  <a:gd name="connsiteX15" fmla="*/ 108857 w 1948543"/>
                  <a:gd name="connsiteY15" fmla="*/ 509814 h 1645557"/>
                  <a:gd name="connsiteX16" fmla="*/ 261257 w 1948543"/>
                  <a:gd name="connsiteY16" fmla="*/ 74385 h 1645557"/>
                  <a:gd name="connsiteX17" fmla="*/ 293914 w 1948543"/>
                  <a:gd name="connsiteY17" fmla="*/ 313871 h 1645557"/>
                  <a:gd name="connsiteX18" fmla="*/ 489857 w 1948543"/>
                  <a:gd name="connsiteY18" fmla="*/ 509814 h 1645557"/>
                  <a:gd name="connsiteX19" fmla="*/ 413657 w 1948543"/>
                  <a:gd name="connsiteY19" fmla="*/ 422728 h 1645557"/>
                  <a:gd name="connsiteX20" fmla="*/ 272143 w 1948543"/>
                  <a:gd name="connsiteY20" fmla="*/ 281214 h 1645557"/>
                  <a:gd name="connsiteX21" fmla="*/ 359228 w 1948543"/>
                  <a:gd name="connsiteY21" fmla="*/ 30843 h 1645557"/>
                  <a:gd name="connsiteX22" fmla="*/ 424543 w 1948543"/>
                  <a:gd name="connsiteY22" fmla="*/ 183243 h 1645557"/>
                  <a:gd name="connsiteX23" fmla="*/ 631371 w 1948543"/>
                  <a:gd name="connsiteY23" fmla="*/ 270328 h 1645557"/>
                  <a:gd name="connsiteX24" fmla="*/ 489857 w 1948543"/>
                  <a:gd name="connsiteY24" fmla="*/ 30843 h 1645557"/>
                  <a:gd name="connsiteX25" fmla="*/ 674914 w 1948543"/>
                  <a:gd name="connsiteY25" fmla="*/ 85271 h 1645557"/>
                  <a:gd name="connsiteX26" fmla="*/ 1099457 w 1948543"/>
                  <a:gd name="connsiteY26" fmla="*/ 19957 h 1645557"/>
                  <a:gd name="connsiteX27" fmla="*/ 1502228 w 1948543"/>
                  <a:gd name="connsiteY27" fmla="*/ 172357 h 1645557"/>
                  <a:gd name="connsiteX28" fmla="*/ 1861457 w 1948543"/>
                  <a:gd name="connsiteY28" fmla="*/ 629557 h 1645557"/>
                  <a:gd name="connsiteX29" fmla="*/ 1763485 w 1948543"/>
                  <a:gd name="connsiteY29" fmla="*/ 433614 h 1645557"/>
                  <a:gd name="connsiteX30" fmla="*/ 1872343 w 1948543"/>
                  <a:gd name="connsiteY30" fmla="*/ 596900 h 1645557"/>
                  <a:gd name="connsiteX31" fmla="*/ 1905000 w 1948543"/>
                  <a:gd name="connsiteY31" fmla="*/ 520700 h 1645557"/>
                  <a:gd name="connsiteX32" fmla="*/ 1883228 w 1948543"/>
                  <a:gd name="connsiteY32" fmla="*/ 727528 h 1645557"/>
                  <a:gd name="connsiteX33" fmla="*/ 1937657 w 1948543"/>
                  <a:gd name="connsiteY33" fmla="*/ 607785 h 1645557"/>
                  <a:gd name="connsiteX34" fmla="*/ 1817914 w 1948543"/>
                  <a:gd name="connsiteY34" fmla="*/ 1141185 h 1645557"/>
                  <a:gd name="connsiteX35" fmla="*/ 1698171 w 1948543"/>
                  <a:gd name="connsiteY35" fmla="*/ 1598385 h 1645557"/>
                  <a:gd name="connsiteX36" fmla="*/ 1665514 w 1948543"/>
                  <a:gd name="connsiteY36" fmla="*/ 1369785 h 1645557"/>
                  <a:gd name="connsiteX37" fmla="*/ 1567543 w 1948543"/>
                  <a:gd name="connsiteY37" fmla="*/ 1184728 h 1645557"/>
                  <a:gd name="connsiteX38" fmla="*/ 1567543 w 1948543"/>
                  <a:gd name="connsiteY38" fmla="*/ 1043214 h 1645557"/>
                  <a:gd name="connsiteX39" fmla="*/ 1458685 w 1948543"/>
                  <a:gd name="connsiteY39" fmla="*/ 912585 h 1645557"/>
                  <a:gd name="connsiteX40" fmla="*/ 957943 w 1948543"/>
                  <a:gd name="connsiteY40" fmla="*/ 988785 h 16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48543" h="1645557">
                    <a:moveTo>
                      <a:pt x="957943" y="988785"/>
                    </a:moveTo>
                    <a:cubicBezTo>
                      <a:pt x="801915" y="981528"/>
                      <a:pt x="620486" y="841829"/>
                      <a:pt x="522514" y="869043"/>
                    </a:cubicBezTo>
                    <a:cubicBezTo>
                      <a:pt x="424543" y="896257"/>
                      <a:pt x="413657" y="1083128"/>
                      <a:pt x="370114" y="1152071"/>
                    </a:cubicBezTo>
                    <a:cubicBezTo>
                      <a:pt x="326571" y="1221014"/>
                      <a:pt x="286657" y="1204686"/>
                      <a:pt x="261257" y="1282700"/>
                    </a:cubicBezTo>
                    <a:cubicBezTo>
                      <a:pt x="235857" y="1360714"/>
                      <a:pt x="244928" y="1645557"/>
                      <a:pt x="217714" y="1620157"/>
                    </a:cubicBezTo>
                    <a:cubicBezTo>
                      <a:pt x="190500" y="1594757"/>
                      <a:pt x="117928" y="1231900"/>
                      <a:pt x="97971" y="1130300"/>
                    </a:cubicBezTo>
                    <a:cubicBezTo>
                      <a:pt x="78014" y="1028700"/>
                      <a:pt x="110671" y="1054100"/>
                      <a:pt x="97971" y="1010557"/>
                    </a:cubicBezTo>
                    <a:cubicBezTo>
                      <a:pt x="85271" y="967014"/>
                      <a:pt x="29028" y="889000"/>
                      <a:pt x="21771" y="869043"/>
                    </a:cubicBezTo>
                    <a:cubicBezTo>
                      <a:pt x="14514" y="849086"/>
                      <a:pt x="41728" y="883557"/>
                      <a:pt x="54428" y="890814"/>
                    </a:cubicBezTo>
                    <a:cubicBezTo>
                      <a:pt x="67128" y="898071"/>
                      <a:pt x="107042" y="956128"/>
                      <a:pt x="97971" y="912585"/>
                    </a:cubicBezTo>
                    <a:cubicBezTo>
                      <a:pt x="88900" y="869042"/>
                      <a:pt x="0" y="649514"/>
                      <a:pt x="0" y="629557"/>
                    </a:cubicBezTo>
                    <a:cubicBezTo>
                      <a:pt x="0" y="609600"/>
                      <a:pt x="92528" y="807357"/>
                      <a:pt x="97971" y="792843"/>
                    </a:cubicBezTo>
                    <a:cubicBezTo>
                      <a:pt x="103414" y="778329"/>
                      <a:pt x="34471" y="607785"/>
                      <a:pt x="32657" y="542471"/>
                    </a:cubicBezTo>
                    <a:cubicBezTo>
                      <a:pt x="30843" y="477157"/>
                      <a:pt x="78014" y="410028"/>
                      <a:pt x="87085" y="400957"/>
                    </a:cubicBezTo>
                    <a:cubicBezTo>
                      <a:pt x="96156" y="391886"/>
                      <a:pt x="83456" y="469900"/>
                      <a:pt x="87085" y="488043"/>
                    </a:cubicBezTo>
                    <a:cubicBezTo>
                      <a:pt x="90714" y="506186"/>
                      <a:pt x="79828" y="578757"/>
                      <a:pt x="108857" y="509814"/>
                    </a:cubicBezTo>
                    <a:cubicBezTo>
                      <a:pt x="137886" y="440871"/>
                      <a:pt x="230414" y="107042"/>
                      <a:pt x="261257" y="74385"/>
                    </a:cubicBezTo>
                    <a:cubicBezTo>
                      <a:pt x="292100" y="41728"/>
                      <a:pt x="255814" y="241300"/>
                      <a:pt x="293914" y="313871"/>
                    </a:cubicBezTo>
                    <a:cubicBezTo>
                      <a:pt x="332014" y="386442"/>
                      <a:pt x="469900" y="491671"/>
                      <a:pt x="489857" y="509814"/>
                    </a:cubicBezTo>
                    <a:cubicBezTo>
                      <a:pt x="509814" y="527957"/>
                      <a:pt x="449943" y="460828"/>
                      <a:pt x="413657" y="422728"/>
                    </a:cubicBezTo>
                    <a:cubicBezTo>
                      <a:pt x="377371" y="384628"/>
                      <a:pt x="281215" y="346528"/>
                      <a:pt x="272143" y="281214"/>
                    </a:cubicBezTo>
                    <a:cubicBezTo>
                      <a:pt x="263072" y="215900"/>
                      <a:pt x="333828" y="47172"/>
                      <a:pt x="359228" y="30843"/>
                    </a:cubicBezTo>
                    <a:cubicBezTo>
                      <a:pt x="384628" y="14515"/>
                      <a:pt x="379186" y="143329"/>
                      <a:pt x="424543" y="183243"/>
                    </a:cubicBezTo>
                    <a:cubicBezTo>
                      <a:pt x="469900" y="223157"/>
                      <a:pt x="620485" y="295728"/>
                      <a:pt x="631371" y="270328"/>
                    </a:cubicBezTo>
                    <a:cubicBezTo>
                      <a:pt x="642257" y="244928"/>
                      <a:pt x="482600" y="61686"/>
                      <a:pt x="489857" y="30843"/>
                    </a:cubicBezTo>
                    <a:cubicBezTo>
                      <a:pt x="497114" y="0"/>
                      <a:pt x="573314" y="87085"/>
                      <a:pt x="674914" y="85271"/>
                    </a:cubicBezTo>
                    <a:cubicBezTo>
                      <a:pt x="776514" y="83457"/>
                      <a:pt x="961571" y="5443"/>
                      <a:pt x="1099457" y="19957"/>
                    </a:cubicBezTo>
                    <a:cubicBezTo>
                      <a:pt x="1237343" y="34471"/>
                      <a:pt x="1375228" y="70757"/>
                      <a:pt x="1502228" y="172357"/>
                    </a:cubicBezTo>
                    <a:cubicBezTo>
                      <a:pt x="1629228" y="273957"/>
                      <a:pt x="1817914" y="586014"/>
                      <a:pt x="1861457" y="629557"/>
                    </a:cubicBezTo>
                    <a:cubicBezTo>
                      <a:pt x="1905000" y="673100"/>
                      <a:pt x="1761671" y="439057"/>
                      <a:pt x="1763485" y="433614"/>
                    </a:cubicBezTo>
                    <a:cubicBezTo>
                      <a:pt x="1765299" y="428171"/>
                      <a:pt x="1848757" y="582386"/>
                      <a:pt x="1872343" y="596900"/>
                    </a:cubicBezTo>
                    <a:cubicBezTo>
                      <a:pt x="1895929" y="611414"/>
                      <a:pt x="1903186" y="498929"/>
                      <a:pt x="1905000" y="520700"/>
                    </a:cubicBezTo>
                    <a:cubicBezTo>
                      <a:pt x="1906814" y="542471"/>
                      <a:pt x="1877785" y="713014"/>
                      <a:pt x="1883228" y="727528"/>
                    </a:cubicBezTo>
                    <a:cubicBezTo>
                      <a:pt x="1888671" y="742042"/>
                      <a:pt x="1948543" y="538842"/>
                      <a:pt x="1937657" y="607785"/>
                    </a:cubicBezTo>
                    <a:cubicBezTo>
                      <a:pt x="1926771" y="676728"/>
                      <a:pt x="1857828" y="976085"/>
                      <a:pt x="1817914" y="1141185"/>
                    </a:cubicBezTo>
                    <a:cubicBezTo>
                      <a:pt x="1778000" y="1306285"/>
                      <a:pt x="1723571" y="1560285"/>
                      <a:pt x="1698171" y="1598385"/>
                    </a:cubicBezTo>
                    <a:cubicBezTo>
                      <a:pt x="1672771" y="1636485"/>
                      <a:pt x="1687285" y="1438728"/>
                      <a:pt x="1665514" y="1369785"/>
                    </a:cubicBezTo>
                    <a:cubicBezTo>
                      <a:pt x="1643743" y="1300842"/>
                      <a:pt x="1583872" y="1239157"/>
                      <a:pt x="1567543" y="1184728"/>
                    </a:cubicBezTo>
                    <a:cubicBezTo>
                      <a:pt x="1551214" y="1130299"/>
                      <a:pt x="1585686" y="1088571"/>
                      <a:pt x="1567543" y="1043214"/>
                    </a:cubicBezTo>
                    <a:cubicBezTo>
                      <a:pt x="1549400" y="997857"/>
                      <a:pt x="1567542" y="921657"/>
                      <a:pt x="1458685" y="912585"/>
                    </a:cubicBezTo>
                    <a:cubicBezTo>
                      <a:pt x="1349828" y="903514"/>
                      <a:pt x="1113971" y="996042"/>
                      <a:pt x="957943" y="988785"/>
                    </a:cubicBezTo>
                    <a:close/>
                  </a:path>
                </a:pathLst>
              </a:cu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1" name="Groupe 40"/>
              <p:cNvGrpSpPr/>
              <p:nvPr/>
            </p:nvGrpSpPr>
            <p:grpSpPr>
              <a:xfrm>
                <a:off x="4868844" y="2348880"/>
                <a:ext cx="1647372" cy="1240971"/>
                <a:chOff x="947057" y="2286000"/>
                <a:chExt cx="1647372" cy="1240971"/>
              </a:xfrm>
            </p:grpSpPr>
            <p:sp>
              <p:nvSpPr>
                <p:cNvPr id="56" name="Forme libre 55"/>
                <p:cNvSpPr/>
                <p:nvPr/>
              </p:nvSpPr>
              <p:spPr>
                <a:xfrm>
                  <a:off x="1155700" y="2307771"/>
                  <a:ext cx="662214" cy="881743"/>
                </a:xfrm>
                <a:custGeom>
                  <a:avLst/>
                  <a:gdLst>
                    <a:gd name="connsiteX0" fmla="*/ 52614 w 662214"/>
                    <a:gd name="connsiteY0" fmla="*/ 0 h 881743"/>
                    <a:gd name="connsiteX1" fmla="*/ 85271 w 662214"/>
                    <a:gd name="connsiteY1" fmla="*/ 293915 h 881743"/>
                    <a:gd name="connsiteX2" fmla="*/ 564243 w 662214"/>
                    <a:gd name="connsiteY2" fmla="*/ 533400 h 881743"/>
                    <a:gd name="connsiteX3" fmla="*/ 662214 w 662214"/>
                    <a:gd name="connsiteY3" fmla="*/ 881743 h 881743"/>
                  </a:gdLst>
                  <a:ahLst/>
                  <a:cxnLst>
                    <a:cxn ang="0">
                      <a:pos x="connsiteX0" y="connsiteY0"/>
                    </a:cxn>
                    <a:cxn ang="0">
                      <a:pos x="connsiteX1" y="connsiteY1"/>
                    </a:cxn>
                    <a:cxn ang="0">
                      <a:pos x="connsiteX2" y="connsiteY2"/>
                    </a:cxn>
                    <a:cxn ang="0">
                      <a:pos x="connsiteX3" y="connsiteY3"/>
                    </a:cxn>
                  </a:cxnLst>
                  <a:rect l="l" t="t" r="r" b="b"/>
                  <a:pathLst>
                    <a:path w="662214" h="881743">
                      <a:moveTo>
                        <a:pt x="52614" y="0"/>
                      </a:moveTo>
                      <a:cubicBezTo>
                        <a:pt x="26307" y="102507"/>
                        <a:pt x="0" y="205015"/>
                        <a:pt x="85271" y="293915"/>
                      </a:cubicBezTo>
                      <a:cubicBezTo>
                        <a:pt x="170542" y="382815"/>
                        <a:pt x="468086" y="435429"/>
                        <a:pt x="564243" y="533400"/>
                      </a:cubicBezTo>
                      <a:cubicBezTo>
                        <a:pt x="660400" y="631371"/>
                        <a:pt x="661307" y="756557"/>
                        <a:pt x="662214" y="881743"/>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7" name="Forme libre 56"/>
                <p:cNvSpPr/>
                <p:nvPr/>
              </p:nvSpPr>
              <p:spPr>
                <a:xfrm>
                  <a:off x="1828800" y="2286000"/>
                  <a:ext cx="449943" cy="903514"/>
                </a:xfrm>
                <a:custGeom>
                  <a:avLst/>
                  <a:gdLst>
                    <a:gd name="connsiteX0" fmla="*/ 0 w 449943"/>
                    <a:gd name="connsiteY0" fmla="*/ 903514 h 903514"/>
                    <a:gd name="connsiteX1" fmla="*/ 326571 w 449943"/>
                    <a:gd name="connsiteY1" fmla="*/ 707571 h 903514"/>
                    <a:gd name="connsiteX2" fmla="*/ 413657 w 449943"/>
                    <a:gd name="connsiteY2" fmla="*/ 337457 h 903514"/>
                    <a:gd name="connsiteX3" fmla="*/ 108857 w 449943"/>
                    <a:gd name="connsiteY3" fmla="*/ 0 h 903514"/>
                  </a:gdLst>
                  <a:ahLst/>
                  <a:cxnLst>
                    <a:cxn ang="0">
                      <a:pos x="connsiteX0" y="connsiteY0"/>
                    </a:cxn>
                    <a:cxn ang="0">
                      <a:pos x="connsiteX1" y="connsiteY1"/>
                    </a:cxn>
                    <a:cxn ang="0">
                      <a:pos x="connsiteX2" y="connsiteY2"/>
                    </a:cxn>
                    <a:cxn ang="0">
                      <a:pos x="connsiteX3" y="connsiteY3"/>
                    </a:cxn>
                  </a:cxnLst>
                  <a:rect l="l" t="t" r="r" b="b"/>
                  <a:pathLst>
                    <a:path w="449943" h="903514">
                      <a:moveTo>
                        <a:pt x="0" y="903514"/>
                      </a:moveTo>
                      <a:cubicBezTo>
                        <a:pt x="128814" y="852714"/>
                        <a:pt x="257628" y="801914"/>
                        <a:pt x="326571" y="707571"/>
                      </a:cubicBezTo>
                      <a:cubicBezTo>
                        <a:pt x="395514" y="613228"/>
                        <a:pt x="449943" y="455386"/>
                        <a:pt x="413657" y="337457"/>
                      </a:cubicBezTo>
                      <a:cubicBezTo>
                        <a:pt x="377371" y="219529"/>
                        <a:pt x="243114" y="109764"/>
                        <a:pt x="1088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8" name="Forme libre 57"/>
                <p:cNvSpPr/>
                <p:nvPr/>
              </p:nvSpPr>
              <p:spPr>
                <a:xfrm>
                  <a:off x="1084943" y="2503714"/>
                  <a:ext cx="667657" cy="685800"/>
                </a:xfrm>
                <a:custGeom>
                  <a:avLst/>
                  <a:gdLst>
                    <a:gd name="connsiteX0" fmla="*/ 667657 w 667657"/>
                    <a:gd name="connsiteY0" fmla="*/ 685800 h 685800"/>
                    <a:gd name="connsiteX1" fmla="*/ 362857 w 667657"/>
                    <a:gd name="connsiteY1" fmla="*/ 533400 h 685800"/>
                    <a:gd name="connsiteX2" fmla="*/ 58057 w 667657"/>
                    <a:gd name="connsiteY2" fmla="*/ 348343 h 685800"/>
                    <a:gd name="connsiteX3" fmla="*/ 14514 w 667657"/>
                    <a:gd name="connsiteY3" fmla="*/ 0 h 685800"/>
                  </a:gdLst>
                  <a:ahLst/>
                  <a:cxnLst>
                    <a:cxn ang="0">
                      <a:pos x="connsiteX0" y="connsiteY0"/>
                    </a:cxn>
                    <a:cxn ang="0">
                      <a:pos x="connsiteX1" y="connsiteY1"/>
                    </a:cxn>
                    <a:cxn ang="0">
                      <a:pos x="connsiteX2" y="connsiteY2"/>
                    </a:cxn>
                    <a:cxn ang="0">
                      <a:pos x="connsiteX3" y="connsiteY3"/>
                    </a:cxn>
                  </a:cxnLst>
                  <a:rect l="l" t="t" r="r" b="b"/>
                  <a:pathLst>
                    <a:path w="667657" h="685800">
                      <a:moveTo>
                        <a:pt x="667657" y="685800"/>
                      </a:moveTo>
                      <a:cubicBezTo>
                        <a:pt x="566057" y="637721"/>
                        <a:pt x="464457" y="589643"/>
                        <a:pt x="362857" y="533400"/>
                      </a:cubicBezTo>
                      <a:cubicBezTo>
                        <a:pt x="261257" y="477157"/>
                        <a:pt x="116114" y="437243"/>
                        <a:pt x="58057" y="348343"/>
                      </a:cubicBezTo>
                      <a:cubicBezTo>
                        <a:pt x="0" y="259443"/>
                        <a:pt x="7257" y="129721"/>
                        <a:pt x="14514"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9" name="Forme libre 58"/>
                <p:cNvSpPr/>
                <p:nvPr/>
              </p:nvSpPr>
              <p:spPr>
                <a:xfrm>
                  <a:off x="947057" y="2841171"/>
                  <a:ext cx="315686" cy="315686"/>
                </a:xfrm>
                <a:custGeom>
                  <a:avLst/>
                  <a:gdLst>
                    <a:gd name="connsiteX0" fmla="*/ 315686 w 315686"/>
                    <a:gd name="connsiteY0" fmla="*/ 315686 h 315686"/>
                    <a:gd name="connsiteX1" fmla="*/ 97972 w 315686"/>
                    <a:gd name="connsiteY1" fmla="*/ 228600 h 315686"/>
                    <a:gd name="connsiteX2" fmla="*/ 0 w 315686"/>
                    <a:gd name="connsiteY2" fmla="*/ 0 h 315686"/>
                  </a:gdLst>
                  <a:ahLst/>
                  <a:cxnLst>
                    <a:cxn ang="0">
                      <a:pos x="connsiteX0" y="connsiteY0"/>
                    </a:cxn>
                    <a:cxn ang="0">
                      <a:pos x="connsiteX1" y="connsiteY1"/>
                    </a:cxn>
                    <a:cxn ang="0">
                      <a:pos x="connsiteX2" y="connsiteY2"/>
                    </a:cxn>
                  </a:cxnLst>
                  <a:rect l="l" t="t" r="r" b="b"/>
                  <a:pathLst>
                    <a:path w="315686" h="315686">
                      <a:moveTo>
                        <a:pt x="315686" y="315686"/>
                      </a:moveTo>
                      <a:cubicBezTo>
                        <a:pt x="233136" y="298450"/>
                        <a:pt x="150586" y="281214"/>
                        <a:pt x="97972" y="228600"/>
                      </a:cubicBezTo>
                      <a:cubicBezTo>
                        <a:pt x="45358" y="175986"/>
                        <a:pt x="22679" y="87993"/>
                        <a:pt x="0"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0" name="Forme libre 59"/>
                <p:cNvSpPr/>
                <p:nvPr/>
              </p:nvSpPr>
              <p:spPr>
                <a:xfrm>
                  <a:off x="2307771" y="2721429"/>
                  <a:ext cx="279400" cy="413657"/>
                </a:xfrm>
                <a:custGeom>
                  <a:avLst/>
                  <a:gdLst>
                    <a:gd name="connsiteX0" fmla="*/ 0 w 279400"/>
                    <a:gd name="connsiteY0" fmla="*/ 413657 h 413657"/>
                    <a:gd name="connsiteX1" fmla="*/ 239486 w 279400"/>
                    <a:gd name="connsiteY1" fmla="*/ 195942 h 413657"/>
                    <a:gd name="connsiteX2" fmla="*/ 239486 w 279400"/>
                    <a:gd name="connsiteY2" fmla="*/ 0 h 413657"/>
                  </a:gdLst>
                  <a:ahLst/>
                  <a:cxnLst>
                    <a:cxn ang="0">
                      <a:pos x="connsiteX0" y="connsiteY0"/>
                    </a:cxn>
                    <a:cxn ang="0">
                      <a:pos x="connsiteX1" y="connsiteY1"/>
                    </a:cxn>
                    <a:cxn ang="0">
                      <a:pos x="connsiteX2" y="connsiteY2"/>
                    </a:cxn>
                  </a:cxnLst>
                  <a:rect l="l" t="t" r="r" b="b"/>
                  <a:pathLst>
                    <a:path w="279400" h="413657">
                      <a:moveTo>
                        <a:pt x="0" y="413657"/>
                      </a:moveTo>
                      <a:cubicBezTo>
                        <a:pt x="99786" y="339271"/>
                        <a:pt x="199572" y="264885"/>
                        <a:pt x="239486" y="195942"/>
                      </a:cubicBezTo>
                      <a:cubicBezTo>
                        <a:pt x="279400" y="126999"/>
                        <a:pt x="259443" y="63499"/>
                        <a:pt x="239486"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1" name="Forme libre 60"/>
                <p:cNvSpPr/>
                <p:nvPr/>
              </p:nvSpPr>
              <p:spPr>
                <a:xfrm>
                  <a:off x="2373086" y="3178629"/>
                  <a:ext cx="221343" cy="348342"/>
                </a:xfrm>
                <a:custGeom>
                  <a:avLst/>
                  <a:gdLst>
                    <a:gd name="connsiteX0" fmla="*/ 0 w 221343"/>
                    <a:gd name="connsiteY0" fmla="*/ 0 h 348342"/>
                    <a:gd name="connsiteX1" fmla="*/ 185057 w 221343"/>
                    <a:gd name="connsiteY1" fmla="*/ 141514 h 348342"/>
                    <a:gd name="connsiteX2" fmla="*/ 217714 w 221343"/>
                    <a:gd name="connsiteY2" fmla="*/ 348342 h 348342"/>
                  </a:gdLst>
                  <a:ahLst/>
                  <a:cxnLst>
                    <a:cxn ang="0">
                      <a:pos x="connsiteX0" y="connsiteY0"/>
                    </a:cxn>
                    <a:cxn ang="0">
                      <a:pos x="connsiteX1" y="connsiteY1"/>
                    </a:cxn>
                    <a:cxn ang="0">
                      <a:pos x="connsiteX2" y="connsiteY2"/>
                    </a:cxn>
                  </a:cxnLst>
                  <a:rect l="l" t="t" r="r" b="b"/>
                  <a:pathLst>
                    <a:path w="221343" h="348342">
                      <a:moveTo>
                        <a:pt x="0" y="0"/>
                      </a:moveTo>
                      <a:cubicBezTo>
                        <a:pt x="74385" y="41728"/>
                        <a:pt x="148771" y="83457"/>
                        <a:pt x="185057" y="141514"/>
                      </a:cubicBezTo>
                      <a:cubicBezTo>
                        <a:pt x="221343" y="199571"/>
                        <a:pt x="219528" y="273956"/>
                        <a:pt x="217714" y="348342"/>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42" name="Forme libre 41"/>
              <p:cNvSpPr/>
              <p:nvPr/>
            </p:nvSpPr>
            <p:spPr>
              <a:xfrm rot="881952">
                <a:off x="5315214" y="2302571"/>
                <a:ext cx="738414" cy="903514"/>
              </a:xfrm>
              <a:custGeom>
                <a:avLst/>
                <a:gdLst>
                  <a:gd name="connsiteX0" fmla="*/ 0 w 738414"/>
                  <a:gd name="connsiteY0" fmla="*/ 0 h 903514"/>
                  <a:gd name="connsiteX1" fmla="*/ 141514 w 738414"/>
                  <a:gd name="connsiteY1" fmla="*/ 272142 h 903514"/>
                  <a:gd name="connsiteX2" fmla="*/ 664028 w 738414"/>
                  <a:gd name="connsiteY2" fmla="*/ 468085 h 903514"/>
                  <a:gd name="connsiteX3" fmla="*/ 587828 w 738414"/>
                  <a:gd name="connsiteY3" fmla="*/ 903514 h 903514"/>
                </a:gdLst>
                <a:ahLst/>
                <a:cxnLst>
                  <a:cxn ang="0">
                    <a:pos x="connsiteX0" y="connsiteY0"/>
                  </a:cxn>
                  <a:cxn ang="0">
                    <a:pos x="connsiteX1" y="connsiteY1"/>
                  </a:cxn>
                  <a:cxn ang="0">
                    <a:pos x="connsiteX2" y="connsiteY2"/>
                  </a:cxn>
                  <a:cxn ang="0">
                    <a:pos x="connsiteX3" y="connsiteY3"/>
                  </a:cxn>
                </a:cxnLst>
                <a:rect l="l" t="t" r="r" b="b"/>
                <a:pathLst>
                  <a:path w="738414" h="903514">
                    <a:moveTo>
                      <a:pt x="0" y="0"/>
                    </a:moveTo>
                    <a:cubicBezTo>
                      <a:pt x="15421" y="97064"/>
                      <a:pt x="30843" y="194128"/>
                      <a:pt x="141514" y="272142"/>
                    </a:cubicBezTo>
                    <a:cubicBezTo>
                      <a:pt x="252185" y="350156"/>
                      <a:pt x="589642" y="362856"/>
                      <a:pt x="664028" y="468085"/>
                    </a:cubicBezTo>
                    <a:cubicBezTo>
                      <a:pt x="738414" y="573314"/>
                      <a:pt x="663121" y="738414"/>
                      <a:pt x="587828" y="90351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3" name="Groupe 42"/>
              <p:cNvGrpSpPr/>
              <p:nvPr/>
            </p:nvGrpSpPr>
            <p:grpSpPr>
              <a:xfrm>
                <a:off x="5292080" y="3717032"/>
                <a:ext cx="792088" cy="144016"/>
                <a:chOff x="1979712" y="3573016"/>
                <a:chExt cx="792088" cy="144016"/>
              </a:xfrm>
            </p:grpSpPr>
            <p:sp>
              <p:nvSpPr>
                <p:cNvPr id="54" name="Organigramme : Connecteur 53"/>
                <p:cNvSpPr/>
                <p:nvPr/>
              </p:nvSpPr>
              <p:spPr>
                <a:xfrm>
                  <a:off x="1979712"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Organigramme : Connecteur 54"/>
                <p:cNvSpPr/>
                <p:nvPr/>
              </p:nvSpPr>
              <p:spPr>
                <a:xfrm>
                  <a:off x="2627784" y="3573016"/>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4" name="Forme libre 43"/>
              <p:cNvSpPr/>
              <p:nvPr/>
            </p:nvSpPr>
            <p:spPr>
              <a:xfrm>
                <a:off x="5556651" y="3861048"/>
                <a:ext cx="167477" cy="432048"/>
              </a:xfrm>
              <a:custGeom>
                <a:avLst/>
                <a:gdLst>
                  <a:gd name="connsiteX0" fmla="*/ 185057 w 239485"/>
                  <a:gd name="connsiteY0" fmla="*/ 0 h 511629"/>
                  <a:gd name="connsiteX1" fmla="*/ 0 w 239485"/>
                  <a:gd name="connsiteY1" fmla="*/ 511629 h 511629"/>
                  <a:gd name="connsiteX2" fmla="*/ 239485 w 239485"/>
                  <a:gd name="connsiteY2" fmla="*/ 511629 h 511629"/>
                </a:gdLst>
                <a:ahLst/>
                <a:cxnLst>
                  <a:cxn ang="0">
                    <a:pos x="connsiteX0" y="connsiteY0"/>
                  </a:cxn>
                  <a:cxn ang="0">
                    <a:pos x="connsiteX1" y="connsiteY1"/>
                  </a:cxn>
                  <a:cxn ang="0">
                    <a:pos x="connsiteX2" y="connsiteY2"/>
                  </a:cxn>
                </a:cxnLst>
                <a:rect l="l" t="t" r="r" b="b"/>
                <a:pathLst>
                  <a:path w="239485" h="511629">
                    <a:moveTo>
                      <a:pt x="185057" y="0"/>
                    </a:moveTo>
                    <a:lnTo>
                      <a:pt x="0" y="511629"/>
                    </a:lnTo>
                    <a:lnTo>
                      <a:pt x="239485" y="511629"/>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45" name="Forme libre 44"/>
              <p:cNvSpPr/>
              <p:nvPr/>
            </p:nvSpPr>
            <p:spPr>
              <a:xfrm>
                <a:off x="5328896" y="4509120"/>
                <a:ext cx="718457" cy="243115"/>
              </a:xfrm>
              <a:custGeom>
                <a:avLst/>
                <a:gdLst>
                  <a:gd name="connsiteX0" fmla="*/ 0 w 718457"/>
                  <a:gd name="connsiteY0" fmla="*/ 21772 h 243115"/>
                  <a:gd name="connsiteX1" fmla="*/ 304800 w 718457"/>
                  <a:gd name="connsiteY1" fmla="*/ 239486 h 243115"/>
                  <a:gd name="connsiteX2" fmla="*/ 718457 w 718457"/>
                  <a:gd name="connsiteY2" fmla="*/ 0 h 243115"/>
                </a:gdLst>
                <a:ahLst/>
                <a:cxnLst>
                  <a:cxn ang="0">
                    <a:pos x="connsiteX0" y="connsiteY0"/>
                  </a:cxn>
                  <a:cxn ang="0">
                    <a:pos x="connsiteX1" y="connsiteY1"/>
                  </a:cxn>
                  <a:cxn ang="0">
                    <a:pos x="connsiteX2" y="connsiteY2"/>
                  </a:cxn>
                </a:cxnLst>
                <a:rect l="l" t="t" r="r" b="b"/>
                <a:pathLst>
                  <a:path w="718457" h="243115">
                    <a:moveTo>
                      <a:pt x="0" y="21772"/>
                    </a:moveTo>
                    <a:cubicBezTo>
                      <a:pt x="92528" y="132443"/>
                      <a:pt x="185057" y="243115"/>
                      <a:pt x="304800" y="239486"/>
                    </a:cubicBezTo>
                    <a:cubicBezTo>
                      <a:pt x="424543" y="235857"/>
                      <a:pt x="571500" y="117928"/>
                      <a:pt x="718457"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 name="Forme libre 45"/>
              <p:cNvSpPr/>
              <p:nvPr/>
            </p:nvSpPr>
            <p:spPr>
              <a:xfrm rot="20748783">
                <a:off x="5138178" y="3579649"/>
                <a:ext cx="223003" cy="52920"/>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rot="699829" flipH="1">
                <a:off x="5941673" y="3578687"/>
                <a:ext cx="283898" cy="54844"/>
              </a:xfrm>
              <a:custGeom>
                <a:avLst/>
                <a:gdLst>
                  <a:gd name="connsiteX0" fmla="*/ 0 w 478971"/>
                  <a:gd name="connsiteY0" fmla="*/ 59871 h 92528"/>
                  <a:gd name="connsiteX1" fmla="*/ 185057 w 478971"/>
                  <a:gd name="connsiteY1" fmla="*/ 5443 h 92528"/>
                  <a:gd name="connsiteX2" fmla="*/ 478971 w 478971"/>
                  <a:gd name="connsiteY2" fmla="*/ 92528 h 92528"/>
                </a:gdLst>
                <a:ahLst/>
                <a:cxnLst>
                  <a:cxn ang="0">
                    <a:pos x="connsiteX0" y="connsiteY0"/>
                  </a:cxn>
                  <a:cxn ang="0">
                    <a:pos x="connsiteX1" y="connsiteY1"/>
                  </a:cxn>
                  <a:cxn ang="0">
                    <a:pos x="connsiteX2" y="connsiteY2"/>
                  </a:cxn>
                </a:cxnLst>
                <a:rect l="l" t="t" r="r" b="b"/>
                <a:pathLst>
                  <a:path w="478971" h="92528">
                    <a:moveTo>
                      <a:pt x="0" y="59871"/>
                    </a:moveTo>
                    <a:cubicBezTo>
                      <a:pt x="52614" y="29935"/>
                      <a:pt x="105229" y="0"/>
                      <a:pt x="185057" y="5443"/>
                    </a:cubicBezTo>
                    <a:cubicBezTo>
                      <a:pt x="264885" y="10886"/>
                      <a:pt x="371928" y="51707"/>
                      <a:pt x="478971" y="92528"/>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8" name="Groupe 47"/>
              <p:cNvGrpSpPr/>
              <p:nvPr/>
            </p:nvGrpSpPr>
            <p:grpSpPr>
              <a:xfrm>
                <a:off x="4788024" y="3789040"/>
                <a:ext cx="216024" cy="362928"/>
                <a:chOff x="6884306" y="880765"/>
                <a:chExt cx="117110" cy="196749"/>
              </a:xfrm>
            </p:grpSpPr>
            <p:sp>
              <p:nvSpPr>
                <p:cNvPr id="52" name="Ellipse 51"/>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Forme libre 52"/>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49" name="Groupe 48"/>
              <p:cNvGrpSpPr/>
              <p:nvPr/>
            </p:nvGrpSpPr>
            <p:grpSpPr>
              <a:xfrm rot="580055" flipH="1">
                <a:off x="6300192" y="3789040"/>
                <a:ext cx="216024" cy="362928"/>
                <a:chOff x="6884306" y="880765"/>
                <a:chExt cx="117110" cy="196749"/>
              </a:xfrm>
            </p:grpSpPr>
            <p:sp>
              <p:nvSpPr>
                <p:cNvPr id="50" name="Ellipse 49"/>
                <p:cNvSpPr/>
                <p:nvPr/>
              </p:nvSpPr>
              <p:spPr>
                <a:xfrm rot="20825504" flipH="1">
                  <a:off x="6884306" y="880765"/>
                  <a:ext cx="117110" cy="196749"/>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Forme libre 50"/>
                <p:cNvSpPr/>
                <p:nvPr/>
              </p:nvSpPr>
              <p:spPr>
                <a:xfrm rot="21294464">
                  <a:off x="6900576" y="908380"/>
                  <a:ext cx="65143" cy="114958"/>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grpSp>
          <p:nvGrpSpPr>
            <p:cNvPr id="26" name="Groupe 25"/>
            <p:cNvGrpSpPr/>
            <p:nvPr/>
          </p:nvGrpSpPr>
          <p:grpSpPr>
            <a:xfrm>
              <a:off x="4499992" y="2924942"/>
              <a:ext cx="1368152" cy="3304438"/>
              <a:chOff x="4153728" y="4623223"/>
              <a:chExt cx="924745" cy="2627642"/>
            </a:xfrm>
          </p:grpSpPr>
          <p:sp>
            <p:nvSpPr>
              <p:cNvPr id="36" name="Forme libre 35"/>
              <p:cNvSpPr/>
              <p:nvPr/>
            </p:nvSpPr>
            <p:spPr>
              <a:xfrm>
                <a:off x="4153728" y="4623223"/>
                <a:ext cx="924745" cy="2627642"/>
              </a:xfrm>
              <a:custGeom>
                <a:avLst/>
                <a:gdLst>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570016 w 1353787"/>
                  <a:gd name="connsiteY13" fmla="*/ 4251366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275117"/>
                  <a:gd name="connsiteX1" fmla="*/ 1140031 w 1353787"/>
                  <a:gd name="connsiteY1" fmla="*/ 106878 h 4275117"/>
                  <a:gd name="connsiteX2" fmla="*/ 1033153 w 1353787"/>
                  <a:gd name="connsiteY2" fmla="*/ 142504 h 4275117"/>
                  <a:gd name="connsiteX3" fmla="*/ 712520 w 1353787"/>
                  <a:gd name="connsiteY3" fmla="*/ 225631 h 4275117"/>
                  <a:gd name="connsiteX4" fmla="*/ 285008 w 1353787"/>
                  <a:gd name="connsiteY4" fmla="*/ 356260 h 4275117"/>
                  <a:gd name="connsiteX5" fmla="*/ 142504 w 1353787"/>
                  <a:gd name="connsiteY5" fmla="*/ 1140031 h 4275117"/>
                  <a:gd name="connsiteX6" fmla="*/ 35626 w 1353787"/>
                  <a:gd name="connsiteY6" fmla="*/ 2066306 h 4275117"/>
                  <a:gd name="connsiteX7" fmla="*/ 35626 w 1353787"/>
                  <a:gd name="connsiteY7" fmla="*/ 2422566 h 4275117"/>
                  <a:gd name="connsiteX8" fmla="*/ 0 w 1353787"/>
                  <a:gd name="connsiteY8" fmla="*/ 2909454 h 4275117"/>
                  <a:gd name="connsiteX9" fmla="*/ 35626 w 1353787"/>
                  <a:gd name="connsiteY9" fmla="*/ 3360717 h 4275117"/>
                  <a:gd name="connsiteX10" fmla="*/ 71252 w 1353787"/>
                  <a:gd name="connsiteY10" fmla="*/ 3942608 h 4275117"/>
                  <a:gd name="connsiteX11" fmla="*/ 308759 w 1353787"/>
                  <a:gd name="connsiteY11" fmla="*/ 3823854 h 4275117"/>
                  <a:gd name="connsiteX12" fmla="*/ 581891 w 1353787"/>
                  <a:gd name="connsiteY12" fmla="*/ 3800104 h 4275117"/>
                  <a:gd name="connsiteX13" fmla="*/ 682037 w 1353787"/>
                  <a:gd name="connsiteY13" fmla="*/ 3802079 h 4275117"/>
                  <a:gd name="connsiteX14" fmla="*/ 629392 w 1353787"/>
                  <a:gd name="connsiteY14" fmla="*/ 4275117 h 4275117"/>
                  <a:gd name="connsiteX15" fmla="*/ 771896 w 1353787"/>
                  <a:gd name="connsiteY15" fmla="*/ 4156363 h 4275117"/>
                  <a:gd name="connsiteX16" fmla="*/ 985652 w 1353787"/>
                  <a:gd name="connsiteY16" fmla="*/ 3740727 h 4275117"/>
                  <a:gd name="connsiteX17" fmla="*/ 1140031 w 1353787"/>
                  <a:gd name="connsiteY17" fmla="*/ 3158836 h 4275117"/>
                  <a:gd name="connsiteX18" fmla="*/ 1235034 w 1353787"/>
                  <a:gd name="connsiteY18" fmla="*/ 2838202 h 4275117"/>
                  <a:gd name="connsiteX19" fmla="*/ 1306286 w 1353787"/>
                  <a:gd name="connsiteY19" fmla="*/ 2398815 h 4275117"/>
                  <a:gd name="connsiteX20" fmla="*/ 1353787 w 1353787"/>
                  <a:gd name="connsiteY20" fmla="*/ 1959428 h 4275117"/>
                  <a:gd name="connsiteX21" fmla="*/ 1306286 w 1353787"/>
                  <a:gd name="connsiteY21" fmla="*/ 1353787 h 4275117"/>
                  <a:gd name="connsiteX22" fmla="*/ 1211283 w 1353787"/>
                  <a:gd name="connsiteY22" fmla="*/ 273132 h 4275117"/>
                  <a:gd name="connsiteX23" fmla="*/ 1175657 w 1353787"/>
                  <a:gd name="connsiteY23" fmla="*/ 0 h 4275117"/>
                  <a:gd name="connsiteX0" fmla="*/ 1175657 w 1353787"/>
                  <a:gd name="connsiteY0" fmla="*/ 0 h 4156363"/>
                  <a:gd name="connsiteX1" fmla="*/ 1140031 w 1353787"/>
                  <a:gd name="connsiteY1" fmla="*/ 106878 h 4156363"/>
                  <a:gd name="connsiteX2" fmla="*/ 1033153 w 1353787"/>
                  <a:gd name="connsiteY2" fmla="*/ 142504 h 4156363"/>
                  <a:gd name="connsiteX3" fmla="*/ 712520 w 1353787"/>
                  <a:gd name="connsiteY3" fmla="*/ 225631 h 4156363"/>
                  <a:gd name="connsiteX4" fmla="*/ 285008 w 1353787"/>
                  <a:gd name="connsiteY4" fmla="*/ 356260 h 4156363"/>
                  <a:gd name="connsiteX5" fmla="*/ 142504 w 1353787"/>
                  <a:gd name="connsiteY5" fmla="*/ 1140031 h 4156363"/>
                  <a:gd name="connsiteX6" fmla="*/ 35626 w 1353787"/>
                  <a:gd name="connsiteY6" fmla="*/ 2066306 h 4156363"/>
                  <a:gd name="connsiteX7" fmla="*/ 35626 w 1353787"/>
                  <a:gd name="connsiteY7" fmla="*/ 2422566 h 4156363"/>
                  <a:gd name="connsiteX8" fmla="*/ 0 w 1353787"/>
                  <a:gd name="connsiteY8" fmla="*/ 2909454 h 4156363"/>
                  <a:gd name="connsiteX9" fmla="*/ 35626 w 1353787"/>
                  <a:gd name="connsiteY9" fmla="*/ 3360717 h 4156363"/>
                  <a:gd name="connsiteX10" fmla="*/ 71252 w 1353787"/>
                  <a:gd name="connsiteY10" fmla="*/ 3942608 h 4156363"/>
                  <a:gd name="connsiteX11" fmla="*/ 308759 w 1353787"/>
                  <a:gd name="connsiteY11" fmla="*/ 3823854 h 4156363"/>
                  <a:gd name="connsiteX12" fmla="*/ 581891 w 1353787"/>
                  <a:gd name="connsiteY12" fmla="*/ 3800104 h 4156363"/>
                  <a:gd name="connsiteX13" fmla="*/ 682037 w 1353787"/>
                  <a:gd name="connsiteY13" fmla="*/ 3802079 h 4156363"/>
                  <a:gd name="connsiteX14" fmla="*/ 802520 w 1353787"/>
                  <a:gd name="connsiteY14" fmla="*/ 3801868 h 4156363"/>
                  <a:gd name="connsiteX15" fmla="*/ 771896 w 1353787"/>
                  <a:gd name="connsiteY15" fmla="*/ 4156363 h 4156363"/>
                  <a:gd name="connsiteX16" fmla="*/ 985652 w 1353787"/>
                  <a:gd name="connsiteY16" fmla="*/ 3740727 h 4156363"/>
                  <a:gd name="connsiteX17" fmla="*/ 1140031 w 1353787"/>
                  <a:gd name="connsiteY17" fmla="*/ 3158836 h 4156363"/>
                  <a:gd name="connsiteX18" fmla="*/ 1235034 w 1353787"/>
                  <a:gd name="connsiteY18" fmla="*/ 2838202 h 4156363"/>
                  <a:gd name="connsiteX19" fmla="*/ 1306286 w 1353787"/>
                  <a:gd name="connsiteY19" fmla="*/ 2398815 h 4156363"/>
                  <a:gd name="connsiteX20" fmla="*/ 1353787 w 1353787"/>
                  <a:gd name="connsiteY20" fmla="*/ 1959428 h 4156363"/>
                  <a:gd name="connsiteX21" fmla="*/ 1306286 w 1353787"/>
                  <a:gd name="connsiteY21" fmla="*/ 1353787 h 4156363"/>
                  <a:gd name="connsiteX22" fmla="*/ 1211283 w 1353787"/>
                  <a:gd name="connsiteY22" fmla="*/ 273132 h 4156363"/>
                  <a:gd name="connsiteX23" fmla="*/ 1175657 w 1353787"/>
                  <a:gd name="connsiteY23" fmla="*/ 0 h 4156363"/>
                  <a:gd name="connsiteX0" fmla="*/ 1175657 w 1353787"/>
                  <a:gd name="connsiteY0" fmla="*/ 0 h 3942608"/>
                  <a:gd name="connsiteX1" fmla="*/ 1140031 w 1353787"/>
                  <a:gd name="connsiteY1" fmla="*/ 106878 h 3942608"/>
                  <a:gd name="connsiteX2" fmla="*/ 1033153 w 1353787"/>
                  <a:gd name="connsiteY2" fmla="*/ 142504 h 3942608"/>
                  <a:gd name="connsiteX3" fmla="*/ 712520 w 1353787"/>
                  <a:gd name="connsiteY3" fmla="*/ 225631 h 3942608"/>
                  <a:gd name="connsiteX4" fmla="*/ 285008 w 1353787"/>
                  <a:gd name="connsiteY4" fmla="*/ 356260 h 3942608"/>
                  <a:gd name="connsiteX5" fmla="*/ 142504 w 1353787"/>
                  <a:gd name="connsiteY5" fmla="*/ 1140031 h 3942608"/>
                  <a:gd name="connsiteX6" fmla="*/ 35626 w 1353787"/>
                  <a:gd name="connsiteY6" fmla="*/ 2066306 h 3942608"/>
                  <a:gd name="connsiteX7" fmla="*/ 35626 w 1353787"/>
                  <a:gd name="connsiteY7" fmla="*/ 2422566 h 3942608"/>
                  <a:gd name="connsiteX8" fmla="*/ 0 w 1353787"/>
                  <a:gd name="connsiteY8" fmla="*/ 2909454 h 3942608"/>
                  <a:gd name="connsiteX9" fmla="*/ 35626 w 1353787"/>
                  <a:gd name="connsiteY9" fmla="*/ 3360717 h 3942608"/>
                  <a:gd name="connsiteX10" fmla="*/ 71252 w 1353787"/>
                  <a:gd name="connsiteY10" fmla="*/ 3942608 h 3942608"/>
                  <a:gd name="connsiteX11" fmla="*/ 308759 w 1353787"/>
                  <a:gd name="connsiteY11" fmla="*/ 3823854 h 3942608"/>
                  <a:gd name="connsiteX12" fmla="*/ 581891 w 1353787"/>
                  <a:gd name="connsiteY12" fmla="*/ 3800104 h 3942608"/>
                  <a:gd name="connsiteX13" fmla="*/ 682037 w 1353787"/>
                  <a:gd name="connsiteY13" fmla="*/ 3802079 h 3942608"/>
                  <a:gd name="connsiteX14" fmla="*/ 802520 w 1353787"/>
                  <a:gd name="connsiteY14" fmla="*/ 3801868 h 3942608"/>
                  <a:gd name="connsiteX15" fmla="*/ 960298 w 1353787"/>
                  <a:gd name="connsiteY15" fmla="*/ 3796933 h 3942608"/>
                  <a:gd name="connsiteX16" fmla="*/ 985652 w 1353787"/>
                  <a:gd name="connsiteY16" fmla="*/ 3740727 h 3942608"/>
                  <a:gd name="connsiteX17" fmla="*/ 1140031 w 1353787"/>
                  <a:gd name="connsiteY17" fmla="*/ 3158836 h 3942608"/>
                  <a:gd name="connsiteX18" fmla="*/ 1235034 w 1353787"/>
                  <a:gd name="connsiteY18" fmla="*/ 2838202 h 3942608"/>
                  <a:gd name="connsiteX19" fmla="*/ 1306286 w 1353787"/>
                  <a:gd name="connsiteY19" fmla="*/ 2398815 h 3942608"/>
                  <a:gd name="connsiteX20" fmla="*/ 1353787 w 1353787"/>
                  <a:gd name="connsiteY20" fmla="*/ 1959428 h 3942608"/>
                  <a:gd name="connsiteX21" fmla="*/ 1306286 w 1353787"/>
                  <a:gd name="connsiteY21" fmla="*/ 1353787 h 3942608"/>
                  <a:gd name="connsiteX22" fmla="*/ 1211283 w 1353787"/>
                  <a:gd name="connsiteY22" fmla="*/ 273132 h 3942608"/>
                  <a:gd name="connsiteX23" fmla="*/ 1175657 w 1353787"/>
                  <a:gd name="connsiteY23" fmla="*/ 0 h 3942608"/>
                  <a:gd name="connsiteX0" fmla="*/ 1175657 w 1353787"/>
                  <a:gd name="connsiteY0" fmla="*/ 0 h 3846759"/>
                  <a:gd name="connsiteX1" fmla="*/ 1140031 w 1353787"/>
                  <a:gd name="connsiteY1" fmla="*/ 106878 h 3846759"/>
                  <a:gd name="connsiteX2" fmla="*/ 1033153 w 1353787"/>
                  <a:gd name="connsiteY2" fmla="*/ 142504 h 3846759"/>
                  <a:gd name="connsiteX3" fmla="*/ 712520 w 1353787"/>
                  <a:gd name="connsiteY3" fmla="*/ 225631 h 3846759"/>
                  <a:gd name="connsiteX4" fmla="*/ 285008 w 1353787"/>
                  <a:gd name="connsiteY4" fmla="*/ 356260 h 3846759"/>
                  <a:gd name="connsiteX5" fmla="*/ 142504 w 1353787"/>
                  <a:gd name="connsiteY5" fmla="*/ 1140031 h 3846759"/>
                  <a:gd name="connsiteX6" fmla="*/ 35626 w 1353787"/>
                  <a:gd name="connsiteY6" fmla="*/ 2066306 h 3846759"/>
                  <a:gd name="connsiteX7" fmla="*/ 35626 w 1353787"/>
                  <a:gd name="connsiteY7" fmla="*/ 2422566 h 3846759"/>
                  <a:gd name="connsiteX8" fmla="*/ 0 w 1353787"/>
                  <a:gd name="connsiteY8" fmla="*/ 2909454 h 3846759"/>
                  <a:gd name="connsiteX9" fmla="*/ 35626 w 1353787"/>
                  <a:gd name="connsiteY9" fmla="*/ 3360717 h 3846759"/>
                  <a:gd name="connsiteX10" fmla="*/ 86528 w 1353787"/>
                  <a:gd name="connsiteY10" fmla="*/ 3846759 h 3846759"/>
                  <a:gd name="connsiteX11" fmla="*/ 308759 w 1353787"/>
                  <a:gd name="connsiteY11" fmla="*/ 3823854 h 3846759"/>
                  <a:gd name="connsiteX12" fmla="*/ 581891 w 1353787"/>
                  <a:gd name="connsiteY12" fmla="*/ 3800104 h 3846759"/>
                  <a:gd name="connsiteX13" fmla="*/ 682037 w 1353787"/>
                  <a:gd name="connsiteY13" fmla="*/ 3802079 h 3846759"/>
                  <a:gd name="connsiteX14" fmla="*/ 802520 w 1353787"/>
                  <a:gd name="connsiteY14" fmla="*/ 3801868 h 3846759"/>
                  <a:gd name="connsiteX15" fmla="*/ 960298 w 1353787"/>
                  <a:gd name="connsiteY15" fmla="*/ 3796933 h 3846759"/>
                  <a:gd name="connsiteX16" fmla="*/ 985652 w 1353787"/>
                  <a:gd name="connsiteY16" fmla="*/ 3740727 h 3846759"/>
                  <a:gd name="connsiteX17" fmla="*/ 1140031 w 1353787"/>
                  <a:gd name="connsiteY17" fmla="*/ 3158836 h 3846759"/>
                  <a:gd name="connsiteX18" fmla="*/ 1235034 w 1353787"/>
                  <a:gd name="connsiteY18" fmla="*/ 2838202 h 3846759"/>
                  <a:gd name="connsiteX19" fmla="*/ 1306286 w 1353787"/>
                  <a:gd name="connsiteY19" fmla="*/ 2398815 h 3846759"/>
                  <a:gd name="connsiteX20" fmla="*/ 1353787 w 1353787"/>
                  <a:gd name="connsiteY20" fmla="*/ 1959428 h 3846759"/>
                  <a:gd name="connsiteX21" fmla="*/ 1306286 w 1353787"/>
                  <a:gd name="connsiteY21" fmla="*/ 1353787 h 3846759"/>
                  <a:gd name="connsiteX22" fmla="*/ 1211283 w 1353787"/>
                  <a:gd name="connsiteY22" fmla="*/ 273132 h 3846759"/>
                  <a:gd name="connsiteX23" fmla="*/ 1175657 w 1353787"/>
                  <a:gd name="connsiteY23" fmla="*/ 0 h 384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3787" h="3846759">
                    <a:moveTo>
                      <a:pt x="1175657" y="0"/>
                    </a:moveTo>
                    <a:lnTo>
                      <a:pt x="1140031" y="106878"/>
                    </a:lnTo>
                    <a:lnTo>
                      <a:pt x="1033153" y="142504"/>
                    </a:lnTo>
                    <a:lnTo>
                      <a:pt x="712520" y="225631"/>
                    </a:lnTo>
                    <a:lnTo>
                      <a:pt x="285008" y="356260"/>
                    </a:lnTo>
                    <a:lnTo>
                      <a:pt x="142504" y="1140031"/>
                    </a:lnTo>
                    <a:lnTo>
                      <a:pt x="35626" y="2066306"/>
                    </a:lnTo>
                    <a:lnTo>
                      <a:pt x="35626" y="2422566"/>
                    </a:lnTo>
                    <a:lnTo>
                      <a:pt x="0" y="2909454"/>
                    </a:lnTo>
                    <a:lnTo>
                      <a:pt x="35626" y="3360717"/>
                    </a:lnTo>
                    <a:lnTo>
                      <a:pt x="86528" y="3846759"/>
                    </a:lnTo>
                    <a:lnTo>
                      <a:pt x="308759" y="3823854"/>
                    </a:lnTo>
                    <a:lnTo>
                      <a:pt x="581891" y="3800104"/>
                    </a:lnTo>
                    <a:lnTo>
                      <a:pt x="682037" y="3802079"/>
                    </a:lnTo>
                    <a:lnTo>
                      <a:pt x="802520" y="3801868"/>
                    </a:lnTo>
                    <a:lnTo>
                      <a:pt x="960298" y="3796933"/>
                    </a:lnTo>
                    <a:lnTo>
                      <a:pt x="985652" y="3740727"/>
                    </a:lnTo>
                    <a:lnTo>
                      <a:pt x="1140031" y="3158836"/>
                    </a:lnTo>
                    <a:lnTo>
                      <a:pt x="1235034" y="2838202"/>
                    </a:lnTo>
                    <a:lnTo>
                      <a:pt x="1306286" y="2398815"/>
                    </a:lnTo>
                    <a:lnTo>
                      <a:pt x="1353787" y="1959428"/>
                    </a:lnTo>
                    <a:lnTo>
                      <a:pt x="1306286" y="1353787"/>
                    </a:lnTo>
                    <a:lnTo>
                      <a:pt x="1211283" y="273132"/>
                    </a:lnTo>
                    <a:lnTo>
                      <a:pt x="117565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orme libre 36"/>
              <p:cNvSpPr/>
              <p:nvPr/>
            </p:nvSpPr>
            <p:spPr>
              <a:xfrm>
                <a:off x="4355976" y="4869160"/>
                <a:ext cx="230624" cy="2360986"/>
              </a:xfrm>
              <a:custGeom>
                <a:avLst/>
                <a:gdLst>
                  <a:gd name="connsiteX0" fmla="*/ 0 w 337624"/>
                  <a:gd name="connsiteY0" fmla="*/ 0 h 3432517"/>
                  <a:gd name="connsiteX1" fmla="*/ 168812 w 337624"/>
                  <a:gd name="connsiteY1" fmla="*/ 520505 h 3432517"/>
                  <a:gd name="connsiteX2" fmla="*/ 253218 w 337624"/>
                  <a:gd name="connsiteY2" fmla="*/ 1252025 h 3432517"/>
                  <a:gd name="connsiteX3" fmla="*/ 337624 w 337624"/>
                  <a:gd name="connsiteY3" fmla="*/ 2532185 h 3432517"/>
                  <a:gd name="connsiteX4" fmla="*/ 281353 w 337624"/>
                  <a:gd name="connsiteY4" fmla="*/ 3432517 h 34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24" h="3432517">
                    <a:moveTo>
                      <a:pt x="0" y="0"/>
                    </a:moveTo>
                    <a:lnTo>
                      <a:pt x="168812" y="520505"/>
                    </a:lnTo>
                    <a:lnTo>
                      <a:pt x="253218" y="1252025"/>
                    </a:lnTo>
                    <a:lnTo>
                      <a:pt x="337624" y="2532185"/>
                    </a:lnTo>
                    <a:lnTo>
                      <a:pt x="281353" y="3432517"/>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38" name="Forme libre 37"/>
              <p:cNvSpPr/>
              <p:nvPr/>
            </p:nvSpPr>
            <p:spPr>
              <a:xfrm>
                <a:off x="4813277" y="4707604"/>
                <a:ext cx="257990" cy="1289952"/>
              </a:xfrm>
              <a:custGeom>
                <a:avLst/>
                <a:gdLst>
                  <a:gd name="connsiteX0" fmla="*/ 168965 w 377687"/>
                  <a:gd name="connsiteY0" fmla="*/ 0 h 1888435"/>
                  <a:gd name="connsiteX1" fmla="*/ 0 w 377687"/>
                  <a:gd name="connsiteY1" fmla="*/ 477079 h 1888435"/>
                  <a:gd name="connsiteX2" fmla="*/ 99391 w 377687"/>
                  <a:gd name="connsiteY2" fmla="*/ 665922 h 1888435"/>
                  <a:gd name="connsiteX3" fmla="*/ 19878 w 377687"/>
                  <a:gd name="connsiteY3" fmla="*/ 755374 h 1888435"/>
                  <a:gd name="connsiteX4" fmla="*/ 377687 w 377687"/>
                  <a:gd name="connsiteY4" fmla="*/ 1888435 h 188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87" h="1888435">
                    <a:moveTo>
                      <a:pt x="168965" y="0"/>
                    </a:moveTo>
                    <a:lnTo>
                      <a:pt x="0" y="477079"/>
                    </a:lnTo>
                    <a:lnTo>
                      <a:pt x="99391" y="665922"/>
                    </a:lnTo>
                    <a:lnTo>
                      <a:pt x="19878" y="755374"/>
                    </a:lnTo>
                    <a:lnTo>
                      <a:pt x="377687" y="1888435"/>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7" name="Groupe 26"/>
            <p:cNvGrpSpPr/>
            <p:nvPr/>
          </p:nvGrpSpPr>
          <p:grpSpPr>
            <a:xfrm>
              <a:off x="6228188" y="2924944"/>
              <a:ext cx="1153126" cy="3286849"/>
              <a:chOff x="6444209" y="2924944"/>
              <a:chExt cx="842592" cy="2665123"/>
            </a:xfrm>
          </p:grpSpPr>
          <p:sp>
            <p:nvSpPr>
              <p:cNvPr id="33" name="Forme libre 32"/>
              <p:cNvSpPr/>
              <p:nvPr/>
            </p:nvSpPr>
            <p:spPr>
              <a:xfrm>
                <a:off x="6444209" y="2924944"/>
                <a:ext cx="842592" cy="2665123"/>
              </a:xfrm>
              <a:custGeom>
                <a:avLst/>
                <a:gdLst>
                  <a:gd name="connsiteX0" fmla="*/ 29817 w 1232452"/>
                  <a:gd name="connsiteY0" fmla="*/ 0 h 4273826"/>
                  <a:gd name="connsiteX1" fmla="*/ 278295 w 1232452"/>
                  <a:gd name="connsiteY1" fmla="*/ 198783 h 4273826"/>
                  <a:gd name="connsiteX2" fmla="*/ 944217 w 1232452"/>
                  <a:gd name="connsiteY2" fmla="*/ 447261 h 4273826"/>
                  <a:gd name="connsiteX3" fmla="*/ 1033669 w 1232452"/>
                  <a:gd name="connsiteY3" fmla="*/ 864705 h 4273826"/>
                  <a:gd name="connsiteX4" fmla="*/ 1222513 w 1232452"/>
                  <a:gd name="connsiteY4" fmla="*/ 2176670 h 4273826"/>
                  <a:gd name="connsiteX5" fmla="*/ 1182756 w 1232452"/>
                  <a:gd name="connsiteY5" fmla="*/ 2554357 h 4273826"/>
                  <a:gd name="connsiteX6" fmla="*/ 1232452 w 1232452"/>
                  <a:gd name="connsiteY6" fmla="*/ 3220279 h 4273826"/>
                  <a:gd name="connsiteX7" fmla="*/ 1222513 w 1232452"/>
                  <a:gd name="connsiteY7" fmla="*/ 4005470 h 4273826"/>
                  <a:gd name="connsiteX8" fmla="*/ 1043608 w 1232452"/>
                  <a:gd name="connsiteY8" fmla="*/ 3925957 h 4273826"/>
                  <a:gd name="connsiteX9" fmla="*/ 834887 w 1232452"/>
                  <a:gd name="connsiteY9" fmla="*/ 3856383 h 4273826"/>
                  <a:gd name="connsiteX10" fmla="*/ 636104 w 1232452"/>
                  <a:gd name="connsiteY10" fmla="*/ 3896139 h 4273826"/>
                  <a:gd name="connsiteX11" fmla="*/ 556591 w 1232452"/>
                  <a:gd name="connsiteY11" fmla="*/ 3975653 h 4273826"/>
                  <a:gd name="connsiteX12" fmla="*/ 516834 w 1232452"/>
                  <a:gd name="connsiteY12" fmla="*/ 4273826 h 4273826"/>
                  <a:gd name="connsiteX13" fmla="*/ 238539 w 1232452"/>
                  <a:gd name="connsiteY13" fmla="*/ 3727174 h 4273826"/>
                  <a:gd name="connsiteX14" fmla="*/ 49695 w 1232452"/>
                  <a:gd name="connsiteY14" fmla="*/ 2186609 h 4273826"/>
                  <a:gd name="connsiteX15" fmla="*/ 0 w 1232452"/>
                  <a:gd name="connsiteY15" fmla="*/ 1391479 h 4273826"/>
                  <a:gd name="connsiteX16" fmla="*/ 29817 w 1232452"/>
                  <a:gd name="connsiteY16" fmla="*/ 0 h 4273826"/>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56591 w 1232452"/>
                  <a:gd name="connsiteY11" fmla="*/ 3975653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36104 w 1232452"/>
                  <a:gd name="connsiteY10" fmla="*/ 3896139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2452"/>
                  <a:gd name="connsiteY0" fmla="*/ 0 h 4005469"/>
                  <a:gd name="connsiteX1" fmla="*/ 278295 w 1232452"/>
                  <a:gd name="connsiteY1" fmla="*/ 198783 h 4005469"/>
                  <a:gd name="connsiteX2" fmla="*/ 944217 w 1232452"/>
                  <a:gd name="connsiteY2" fmla="*/ 447261 h 4005469"/>
                  <a:gd name="connsiteX3" fmla="*/ 1033669 w 1232452"/>
                  <a:gd name="connsiteY3" fmla="*/ 864705 h 4005469"/>
                  <a:gd name="connsiteX4" fmla="*/ 1222513 w 1232452"/>
                  <a:gd name="connsiteY4" fmla="*/ 2176670 h 4005469"/>
                  <a:gd name="connsiteX5" fmla="*/ 1182756 w 1232452"/>
                  <a:gd name="connsiteY5" fmla="*/ 2554357 h 4005469"/>
                  <a:gd name="connsiteX6" fmla="*/ 1232452 w 1232452"/>
                  <a:gd name="connsiteY6" fmla="*/ 3220279 h 4005469"/>
                  <a:gd name="connsiteX7" fmla="*/ 1222513 w 1232452"/>
                  <a:gd name="connsiteY7" fmla="*/ 4005470 h 4005469"/>
                  <a:gd name="connsiteX8" fmla="*/ 1043608 w 1232452"/>
                  <a:gd name="connsiteY8" fmla="*/ 3925957 h 4005469"/>
                  <a:gd name="connsiteX9" fmla="*/ 834887 w 1232452"/>
                  <a:gd name="connsiteY9" fmla="*/ 3856383 h 4005469"/>
                  <a:gd name="connsiteX10" fmla="*/ 652616 w 1232452"/>
                  <a:gd name="connsiteY10" fmla="*/ 3853382 h 4005469"/>
                  <a:gd name="connsiteX11" fmla="*/ 523563 w 1232452"/>
                  <a:gd name="connsiteY11" fmla="*/ 3871810 h 4005469"/>
                  <a:gd name="connsiteX12" fmla="*/ 318663 w 1232452"/>
                  <a:gd name="connsiteY12" fmla="*/ 3876776 h 4005469"/>
                  <a:gd name="connsiteX13" fmla="*/ 238539 w 1232452"/>
                  <a:gd name="connsiteY13" fmla="*/ 3727174 h 4005469"/>
                  <a:gd name="connsiteX14" fmla="*/ 49695 w 1232452"/>
                  <a:gd name="connsiteY14" fmla="*/ 2186609 h 4005469"/>
                  <a:gd name="connsiteX15" fmla="*/ 0 w 1232452"/>
                  <a:gd name="connsiteY15" fmla="*/ 1391479 h 4005469"/>
                  <a:gd name="connsiteX16" fmla="*/ 29817 w 1232452"/>
                  <a:gd name="connsiteY16" fmla="*/ 0 h 4005469"/>
                  <a:gd name="connsiteX0" fmla="*/ 29817 w 1233521"/>
                  <a:gd name="connsiteY0" fmla="*/ 0 h 3925957"/>
                  <a:gd name="connsiteX1" fmla="*/ 278295 w 1233521"/>
                  <a:gd name="connsiteY1" fmla="*/ 198783 h 3925957"/>
                  <a:gd name="connsiteX2" fmla="*/ 944217 w 1233521"/>
                  <a:gd name="connsiteY2" fmla="*/ 447261 h 3925957"/>
                  <a:gd name="connsiteX3" fmla="*/ 1033669 w 1233521"/>
                  <a:gd name="connsiteY3" fmla="*/ 864705 h 3925957"/>
                  <a:gd name="connsiteX4" fmla="*/ 1222513 w 1233521"/>
                  <a:gd name="connsiteY4" fmla="*/ 2176670 h 3925957"/>
                  <a:gd name="connsiteX5" fmla="*/ 1182756 w 1233521"/>
                  <a:gd name="connsiteY5" fmla="*/ 2554357 h 3925957"/>
                  <a:gd name="connsiteX6" fmla="*/ 1232452 w 1233521"/>
                  <a:gd name="connsiteY6" fmla="*/ 3220279 h 3925957"/>
                  <a:gd name="connsiteX7" fmla="*/ 1233521 w 1233521"/>
                  <a:gd name="connsiteY7" fmla="*/ 3901627 h 3925957"/>
                  <a:gd name="connsiteX8" fmla="*/ 1043608 w 1233521"/>
                  <a:gd name="connsiteY8" fmla="*/ 3925957 h 3925957"/>
                  <a:gd name="connsiteX9" fmla="*/ 834887 w 1233521"/>
                  <a:gd name="connsiteY9" fmla="*/ 3856383 h 3925957"/>
                  <a:gd name="connsiteX10" fmla="*/ 652616 w 1233521"/>
                  <a:gd name="connsiteY10" fmla="*/ 3853382 h 3925957"/>
                  <a:gd name="connsiteX11" fmla="*/ 523563 w 1233521"/>
                  <a:gd name="connsiteY11" fmla="*/ 3871810 h 3925957"/>
                  <a:gd name="connsiteX12" fmla="*/ 318663 w 1233521"/>
                  <a:gd name="connsiteY12" fmla="*/ 3876776 h 3925957"/>
                  <a:gd name="connsiteX13" fmla="*/ 238539 w 1233521"/>
                  <a:gd name="connsiteY13" fmla="*/ 3727174 h 3925957"/>
                  <a:gd name="connsiteX14" fmla="*/ 49695 w 1233521"/>
                  <a:gd name="connsiteY14" fmla="*/ 2186609 h 3925957"/>
                  <a:gd name="connsiteX15" fmla="*/ 0 w 1233521"/>
                  <a:gd name="connsiteY15" fmla="*/ 1391479 h 3925957"/>
                  <a:gd name="connsiteX16" fmla="*/ 29817 w 1233521"/>
                  <a:gd name="connsiteY16" fmla="*/ 0 h 3925957"/>
                  <a:gd name="connsiteX0" fmla="*/ 29817 w 1233521"/>
                  <a:gd name="connsiteY0" fmla="*/ 0 h 3901627"/>
                  <a:gd name="connsiteX1" fmla="*/ 278295 w 1233521"/>
                  <a:gd name="connsiteY1" fmla="*/ 198783 h 3901627"/>
                  <a:gd name="connsiteX2" fmla="*/ 944217 w 1233521"/>
                  <a:gd name="connsiteY2" fmla="*/ 447261 h 3901627"/>
                  <a:gd name="connsiteX3" fmla="*/ 1033669 w 1233521"/>
                  <a:gd name="connsiteY3" fmla="*/ 864705 h 3901627"/>
                  <a:gd name="connsiteX4" fmla="*/ 1222513 w 1233521"/>
                  <a:gd name="connsiteY4" fmla="*/ 2176670 h 3901627"/>
                  <a:gd name="connsiteX5" fmla="*/ 1182756 w 1233521"/>
                  <a:gd name="connsiteY5" fmla="*/ 2554357 h 3901627"/>
                  <a:gd name="connsiteX6" fmla="*/ 1232452 w 1233521"/>
                  <a:gd name="connsiteY6" fmla="*/ 3220279 h 3901627"/>
                  <a:gd name="connsiteX7" fmla="*/ 1233521 w 1233521"/>
                  <a:gd name="connsiteY7" fmla="*/ 3901627 h 3901627"/>
                  <a:gd name="connsiteX8" fmla="*/ 1038105 w 1233521"/>
                  <a:gd name="connsiteY8" fmla="*/ 3883197 h 3901627"/>
                  <a:gd name="connsiteX9" fmla="*/ 834887 w 1233521"/>
                  <a:gd name="connsiteY9" fmla="*/ 3856383 h 3901627"/>
                  <a:gd name="connsiteX10" fmla="*/ 652616 w 1233521"/>
                  <a:gd name="connsiteY10" fmla="*/ 3853382 h 3901627"/>
                  <a:gd name="connsiteX11" fmla="*/ 523563 w 1233521"/>
                  <a:gd name="connsiteY11" fmla="*/ 3871810 h 3901627"/>
                  <a:gd name="connsiteX12" fmla="*/ 318663 w 1233521"/>
                  <a:gd name="connsiteY12" fmla="*/ 3876776 h 3901627"/>
                  <a:gd name="connsiteX13" fmla="*/ 238539 w 1233521"/>
                  <a:gd name="connsiteY13" fmla="*/ 3727174 h 3901627"/>
                  <a:gd name="connsiteX14" fmla="*/ 49695 w 1233521"/>
                  <a:gd name="connsiteY14" fmla="*/ 2186609 h 3901627"/>
                  <a:gd name="connsiteX15" fmla="*/ 0 w 1233521"/>
                  <a:gd name="connsiteY15" fmla="*/ 1391479 h 3901627"/>
                  <a:gd name="connsiteX16" fmla="*/ 29817 w 1233521"/>
                  <a:gd name="connsiteY16" fmla="*/ 0 h 39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3521" h="3901627">
                    <a:moveTo>
                      <a:pt x="29817" y="0"/>
                    </a:moveTo>
                    <a:lnTo>
                      <a:pt x="278295" y="198783"/>
                    </a:lnTo>
                    <a:lnTo>
                      <a:pt x="944217" y="447261"/>
                    </a:lnTo>
                    <a:lnTo>
                      <a:pt x="1033669" y="864705"/>
                    </a:lnTo>
                    <a:lnTo>
                      <a:pt x="1222513" y="2176670"/>
                    </a:lnTo>
                    <a:lnTo>
                      <a:pt x="1182756" y="2554357"/>
                    </a:lnTo>
                    <a:lnTo>
                      <a:pt x="1232452" y="3220279"/>
                    </a:lnTo>
                    <a:cubicBezTo>
                      <a:pt x="1232808" y="3447395"/>
                      <a:pt x="1233165" y="3674511"/>
                      <a:pt x="1233521" y="3901627"/>
                    </a:cubicBezTo>
                    <a:lnTo>
                      <a:pt x="1038105" y="3883197"/>
                    </a:lnTo>
                    <a:lnTo>
                      <a:pt x="834887" y="3856383"/>
                    </a:lnTo>
                    <a:lnTo>
                      <a:pt x="652616" y="3853382"/>
                    </a:lnTo>
                    <a:lnTo>
                      <a:pt x="523563" y="3871810"/>
                    </a:lnTo>
                    <a:lnTo>
                      <a:pt x="318663" y="3876776"/>
                    </a:lnTo>
                    <a:lnTo>
                      <a:pt x="238539" y="3727174"/>
                    </a:lnTo>
                    <a:lnTo>
                      <a:pt x="49695" y="2186609"/>
                    </a:lnTo>
                    <a:lnTo>
                      <a:pt x="0" y="1391479"/>
                    </a:lnTo>
                    <a:lnTo>
                      <a:pt x="29817"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6479678" y="3070428"/>
                <a:ext cx="244412" cy="1378211"/>
              </a:xfrm>
              <a:custGeom>
                <a:avLst/>
                <a:gdLst>
                  <a:gd name="connsiteX0" fmla="*/ 228600 w 357809"/>
                  <a:gd name="connsiteY0" fmla="*/ 0 h 2017643"/>
                  <a:gd name="connsiteX1" fmla="*/ 357809 w 357809"/>
                  <a:gd name="connsiteY1" fmla="*/ 437321 h 2017643"/>
                  <a:gd name="connsiteX2" fmla="*/ 198783 w 357809"/>
                  <a:gd name="connsiteY2" fmla="*/ 596347 h 2017643"/>
                  <a:gd name="connsiteX3" fmla="*/ 337931 w 357809"/>
                  <a:gd name="connsiteY3" fmla="*/ 695739 h 2017643"/>
                  <a:gd name="connsiteX4" fmla="*/ 0 w 357809"/>
                  <a:gd name="connsiteY4" fmla="*/ 2017643 h 201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09" h="2017643">
                    <a:moveTo>
                      <a:pt x="228600" y="0"/>
                    </a:moveTo>
                    <a:lnTo>
                      <a:pt x="357809" y="437321"/>
                    </a:lnTo>
                    <a:lnTo>
                      <a:pt x="198783" y="596347"/>
                    </a:lnTo>
                    <a:lnTo>
                      <a:pt x="337931" y="695739"/>
                    </a:lnTo>
                    <a:lnTo>
                      <a:pt x="0" y="2017643"/>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5" name="Forme libre 34"/>
              <p:cNvSpPr/>
              <p:nvPr/>
            </p:nvSpPr>
            <p:spPr>
              <a:xfrm>
                <a:off x="6920977" y="3233369"/>
                <a:ext cx="176519" cy="2335491"/>
              </a:xfrm>
              <a:custGeom>
                <a:avLst/>
                <a:gdLst>
                  <a:gd name="connsiteX0" fmla="*/ 258417 w 258417"/>
                  <a:gd name="connsiteY0" fmla="*/ 0 h 3419061"/>
                  <a:gd name="connsiteX1" fmla="*/ 99391 w 258417"/>
                  <a:gd name="connsiteY1" fmla="*/ 844826 h 3419061"/>
                  <a:gd name="connsiteX2" fmla="*/ 0 w 258417"/>
                  <a:gd name="connsiteY2" fmla="*/ 1739348 h 3419061"/>
                  <a:gd name="connsiteX3" fmla="*/ 139148 w 258417"/>
                  <a:gd name="connsiteY3" fmla="*/ 2613991 h 3419061"/>
                  <a:gd name="connsiteX4" fmla="*/ 139148 w 258417"/>
                  <a:gd name="connsiteY4" fmla="*/ 3419061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3419061">
                    <a:moveTo>
                      <a:pt x="258417" y="0"/>
                    </a:moveTo>
                    <a:lnTo>
                      <a:pt x="99391" y="844826"/>
                    </a:lnTo>
                    <a:lnTo>
                      <a:pt x="0" y="1739348"/>
                    </a:lnTo>
                    <a:lnTo>
                      <a:pt x="139148" y="2613991"/>
                    </a:lnTo>
                    <a:lnTo>
                      <a:pt x="139148" y="3419061"/>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28" name="Organigramme : Connecteur 27"/>
            <p:cNvSpPr/>
            <p:nvPr/>
          </p:nvSpPr>
          <p:spPr>
            <a:xfrm>
              <a:off x="529208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Organigramme : Connecteur 28"/>
            <p:cNvSpPr/>
            <p:nvPr/>
          </p:nvSpPr>
          <p:spPr>
            <a:xfrm>
              <a:off x="6012160" y="1412776"/>
              <a:ext cx="576064" cy="57606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0" name="Connecteur droit 29"/>
            <p:cNvCxnSpPr>
              <a:stCxn id="28" idx="6"/>
              <a:endCxn id="29" idx="2"/>
            </p:cNvCxnSpPr>
            <p:nvPr/>
          </p:nvCxnSpPr>
          <p:spPr>
            <a:xfrm>
              <a:off x="5868144" y="1700808"/>
              <a:ext cx="144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29" idx="6"/>
              <a:endCxn id="50" idx="1"/>
            </p:cNvCxnSpPr>
            <p:nvPr/>
          </p:nvCxnSpPr>
          <p:spPr>
            <a:xfrm>
              <a:off x="6588224" y="1700808"/>
              <a:ext cx="86749" cy="336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52" idx="1"/>
              <a:endCxn id="28" idx="2"/>
            </p:cNvCxnSpPr>
            <p:nvPr/>
          </p:nvCxnSpPr>
          <p:spPr>
            <a:xfrm flipV="1">
              <a:off x="5229850" y="1700808"/>
              <a:ext cx="62230" cy="3933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Bouton d'action : Précédent 6">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116" name="Groupe 115"/>
          <p:cNvGrpSpPr/>
          <p:nvPr/>
        </p:nvGrpSpPr>
        <p:grpSpPr>
          <a:xfrm>
            <a:off x="630167" y="2922971"/>
            <a:ext cx="1685701" cy="3935029"/>
            <a:chOff x="228600" y="2917165"/>
            <a:chExt cx="1685701" cy="3935029"/>
          </a:xfrm>
          <a:effectLst>
            <a:outerShdw blurRad="50800" dist="38100" dir="10800000" algn="r" rotWithShape="0">
              <a:prstClr val="black">
                <a:alpha val="40000"/>
              </a:prstClr>
            </a:outerShdw>
          </a:effectLst>
        </p:grpSpPr>
        <p:sp>
          <p:nvSpPr>
            <p:cNvPr id="117" name="Rectangle 116"/>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Forme libre 117"/>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9" name="Forme libre 118"/>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Forme libre 119"/>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1" name="Groupe 120"/>
            <p:cNvGrpSpPr/>
            <p:nvPr/>
          </p:nvGrpSpPr>
          <p:grpSpPr>
            <a:xfrm rot="21159051" flipH="1">
              <a:off x="661781" y="2917165"/>
              <a:ext cx="773533" cy="1016379"/>
              <a:chOff x="1401393" y="476672"/>
              <a:chExt cx="736866" cy="968200"/>
            </a:xfrm>
          </p:grpSpPr>
          <p:sp>
            <p:nvSpPr>
              <p:cNvPr id="138" name="Forme libre 137"/>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9" name="Forme libre 138"/>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Ellipse 139"/>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Ellipse 140"/>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Forme libre 141"/>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3" name="Forme libre 142"/>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44" name="Groupe 97"/>
              <p:cNvGrpSpPr/>
              <p:nvPr/>
            </p:nvGrpSpPr>
            <p:grpSpPr>
              <a:xfrm>
                <a:off x="1557435" y="866780"/>
                <a:ext cx="364101" cy="182051"/>
                <a:chOff x="7812360" y="1160748"/>
                <a:chExt cx="504056" cy="252028"/>
              </a:xfrm>
            </p:grpSpPr>
            <p:grpSp>
              <p:nvGrpSpPr>
                <p:cNvPr id="149" name="Groupe 38"/>
                <p:cNvGrpSpPr/>
                <p:nvPr/>
              </p:nvGrpSpPr>
              <p:grpSpPr>
                <a:xfrm>
                  <a:off x="7886278" y="1250758"/>
                  <a:ext cx="356221" cy="72008"/>
                  <a:chOff x="7037698" y="1988840"/>
                  <a:chExt cx="880677" cy="144016"/>
                </a:xfrm>
              </p:grpSpPr>
              <p:sp>
                <p:nvSpPr>
                  <p:cNvPr id="154" name="Organigramme : Connecteur 153"/>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5" name="Organigramme : Connecteur 154"/>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0" name="Groupe 88"/>
                <p:cNvGrpSpPr/>
                <p:nvPr/>
              </p:nvGrpSpPr>
              <p:grpSpPr>
                <a:xfrm>
                  <a:off x="7812360" y="1160748"/>
                  <a:ext cx="504056" cy="252028"/>
                  <a:chOff x="7668344" y="1052736"/>
                  <a:chExt cx="576064" cy="216024"/>
                </a:xfrm>
              </p:grpSpPr>
              <p:sp>
                <p:nvSpPr>
                  <p:cNvPr id="152" name="Organigramme : Connecteur 151"/>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Organigramme : Connecteur 152"/>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51" name="Connecteur droit 150"/>
                <p:cNvCxnSpPr>
                  <a:stCxn id="152" idx="6"/>
                  <a:endCxn id="153"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Connecteur droit 144"/>
              <p:cNvCxnSpPr>
                <a:stCxn id="153" idx="6"/>
                <a:endCxn id="140"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a:stCxn id="152" idx="2"/>
                <a:endCxn id="141"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Forme libre 146"/>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8" name="Forme libre 147"/>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22" name="Forme libre 121"/>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3" name="Groupe 122"/>
            <p:cNvGrpSpPr/>
            <p:nvPr/>
          </p:nvGrpSpPr>
          <p:grpSpPr>
            <a:xfrm flipH="1">
              <a:off x="1086664" y="5049669"/>
              <a:ext cx="355615" cy="322902"/>
              <a:chOff x="1855991" y="2735209"/>
              <a:chExt cx="338758" cy="307596"/>
            </a:xfrm>
          </p:grpSpPr>
          <p:sp>
            <p:nvSpPr>
              <p:cNvPr id="135" name="Ellipse 134"/>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Ellipse 135"/>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Ellipse 136"/>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4" name="Forme libre 123"/>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Forme libre 124"/>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Ellipse 125"/>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Forme libre 126"/>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Forme libre 127"/>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Forme libre 129"/>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1" name="Connecteur droit 130"/>
            <p:cNvCxnSpPr>
              <a:endCxn id="119"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Forme libre 131"/>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Forme libre 132"/>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Forme libre 133"/>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Rectangle 3"/>
          <p:cNvSpPr/>
          <p:nvPr/>
        </p:nvSpPr>
        <p:spPr>
          <a:xfrm>
            <a:off x="2301909" y="6529323"/>
            <a:ext cx="3790755" cy="253916"/>
          </a:xfrm>
          <a:prstGeom prst="rect">
            <a:avLst/>
          </a:prstGeom>
        </p:spPr>
        <p:txBody>
          <a:bodyPr wrap="square">
            <a:spAutoFit/>
          </a:bodyPr>
          <a:lstStyle/>
          <a:p>
            <a:pPr algn="r"/>
            <a:r>
              <a:rPr lang="fr-FR" sz="1000" baseline="30000" dirty="0"/>
              <a:t>*</a:t>
            </a:r>
            <a:r>
              <a:rPr lang="fr-FR" sz="1000" dirty="0"/>
              <a:t>Renouvellement et Adaptation Thérapeutique Concerté</a:t>
            </a:r>
          </a:p>
        </p:txBody>
      </p:sp>
    </p:spTree>
    <p:extLst>
      <p:ext uri="{BB962C8B-B14F-4D97-AF65-F5344CB8AC3E}">
        <p14:creationId xmlns:p14="http://schemas.microsoft.com/office/powerpoint/2010/main" val="2317713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2" descr="https://www.omeditpacacorse.fr/wp-content/uploads/2018/05/Logo-omedi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83" y="6406156"/>
            <a:ext cx="797336" cy="312733"/>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p:cNvSpPr txBox="1"/>
          <p:nvPr/>
        </p:nvSpPr>
        <p:spPr>
          <a:xfrm>
            <a:off x="1985381" y="510212"/>
            <a:ext cx="822123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ctr">
              <a:defRPr sz="2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RATC</a:t>
            </a:r>
            <a:r>
              <a:rPr lang="fr-FR" baseline="30000" dirty="0"/>
              <a:t>*</a:t>
            </a:r>
            <a:r>
              <a:rPr lang="fr-FR" dirty="0"/>
              <a:t> PAR LE PHARMACIEN EXERCANT EN PUI</a:t>
            </a:r>
          </a:p>
        </p:txBody>
      </p:sp>
      <p:graphicFrame>
        <p:nvGraphicFramePr>
          <p:cNvPr id="8" name="Tableau 7"/>
          <p:cNvGraphicFramePr>
            <a:graphicFrameLocks noGrp="1"/>
          </p:cNvGraphicFramePr>
          <p:nvPr>
            <p:extLst>
              <p:ext uri="{D42A27DB-BD31-4B8C-83A1-F6EECF244321}">
                <p14:modId xmlns:p14="http://schemas.microsoft.com/office/powerpoint/2010/main" val="444733423"/>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2" name="ZoneTexte 1"/>
          <p:cNvSpPr txBox="1"/>
          <p:nvPr/>
        </p:nvSpPr>
        <p:spPr>
          <a:xfrm>
            <a:off x="1381830" y="1640819"/>
            <a:ext cx="9532244" cy="646331"/>
          </a:xfrm>
          <a:prstGeom prst="rect">
            <a:avLst/>
          </a:prstGeom>
          <a:noFill/>
        </p:spPr>
        <p:txBody>
          <a:bodyPr wrap="square" rtlCol="0">
            <a:spAutoFit/>
          </a:bodyPr>
          <a:lstStyle/>
          <a:p>
            <a:r>
              <a:rPr lang="fr-FR" dirty="0"/>
              <a:t>Quels sont les prérequis indispensables pour arrêter la prescription de metformine dans le cadre de l’alinéa 1 de l’arrêté du 21 février 2023 ?</a:t>
            </a:r>
          </a:p>
        </p:txBody>
      </p:sp>
      <p:sp>
        <p:nvSpPr>
          <p:cNvPr id="12" name="Bouton d'action : Précédent 11">
            <a:hlinkClick r:id="rId8" action="ppaction://hlinksldjump" highlightClick="1"/>
          </p:cNvPr>
          <p:cNvSpPr/>
          <p:nvPr/>
        </p:nvSpPr>
        <p:spPr>
          <a:xfrm>
            <a:off x="5499833" y="600548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6236984" y="6005485"/>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7" name="ZoneTexte 6"/>
          <p:cNvSpPr txBox="1"/>
          <p:nvPr/>
        </p:nvSpPr>
        <p:spPr>
          <a:xfrm>
            <a:off x="6692168" y="6094578"/>
            <a:ext cx="1051657" cy="276999"/>
          </a:xfrm>
          <a:prstGeom prst="rect">
            <a:avLst/>
          </a:prstGeom>
          <a:noFill/>
        </p:spPr>
        <p:txBody>
          <a:bodyPr wrap="square" rtlCol="0">
            <a:spAutoFit/>
          </a:bodyPr>
          <a:lstStyle/>
          <a:p>
            <a:r>
              <a:rPr lang="fr-FR" sz="1200" dirty="0"/>
              <a:t>Correction</a:t>
            </a:r>
          </a:p>
        </p:txBody>
      </p:sp>
      <p:sp>
        <p:nvSpPr>
          <p:cNvPr id="125" name="ZoneTexte 124"/>
          <p:cNvSpPr txBox="1"/>
          <p:nvPr/>
        </p:nvSpPr>
        <p:spPr>
          <a:xfrm>
            <a:off x="4442328" y="6094578"/>
            <a:ext cx="1052476" cy="276999"/>
          </a:xfrm>
          <a:prstGeom prst="rect">
            <a:avLst/>
          </a:prstGeom>
          <a:noFill/>
        </p:spPr>
        <p:txBody>
          <a:bodyPr wrap="square" rtlCol="0">
            <a:spAutoFit/>
          </a:bodyPr>
          <a:lstStyle/>
          <a:p>
            <a:pPr algn="r"/>
            <a:r>
              <a:rPr lang="fr-FR" sz="1200" dirty="0"/>
              <a:t>Retour</a:t>
            </a:r>
          </a:p>
        </p:txBody>
      </p:sp>
      <p:sp>
        <p:nvSpPr>
          <p:cNvPr id="126" name="Rectangle 125"/>
          <p:cNvSpPr/>
          <p:nvPr/>
        </p:nvSpPr>
        <p:spPr>
          <a:xfrm>
            <a:off x="1985381" y="1052713"/>
            <a:ext cx="8221236" cy="276999"/>
          </a:xfrm>
          <a:prstGeom prst="rect">
            <a:avLst/>
          </a:prstGeom>
        </p:spPr>
        <p:txBody>
          <a:bodyPr wrap="square">
            <a:spAutoFit/>
          </a:bodyPr>
          <a:lstStyle/>
          <a:p>
            <a:pPr algn="r"/>
            <a:r>
              <a:rPr lang="fr-FR" sz="1200" baseline="30000" dirty="0"/>
              <a:t>*</a:t>
            </a:r>
            <a:r>
              <a:rPr lang="fr-FR" sz="1200" dirty="0"/>
              <a:t>Renouvellement et Adaptation Thérapeutique Concerté</a:t>
            </a:r>
          </a:p>
        </p:txBody>
      </p:sp>
      <p:grpSp>
        <p:nvGrpSpPr>
          <p:cNvPr id="86" name="Groupe 85"/>
          <p:cNvGrpSpPr/>
          <p:nvPr/>
        </p:nvGrpSpPr>
        <p:grpSpPr>
          <a:xfrm flipH="1">
            <a:off x="10315262" y="3540739"/>
            <a:ext cx="1421059" cy="3317261"/>
            <a:chOff x="228600" y="2917165"/>
            <a:chExt cx="1685701" cy="3935029"/>
          </a:xfrm>
          <a:effectLst>
            <a:outerShdw blurRad="50800" dist="38100" algn="l" rotWithShape="0">
              <a:prstClr val="black">
                <a:alpha val="40000"/>
              </a:prstClr>
            </a:outerShdw>
          </a:effectLst>
        </p:grpSpPr>
        <p:sp>
          <p:nvSpPr>
            <p:cNvPr id="87" name="Rectangle 86"/>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Forme libre 87"/>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9" name="Forme libre 88"/>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Forme libre 89"/>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1" name="Groupe 90"/>
            <p:cNvGrpSpPr/>
            <p:nvPr/>
          </p:nvGrpSpPr>
          <p:grpSpPr>
            <a:xfrm rot="21159051" flipH="1">
              <a:off x="661781" y="2917165"/>
              <a:ext cx="773533" cy="1016379"/>
              <a:chOff x="1401393" y="476672"/>
              <a:chExt cx="736866" cy="968200"/>
            </a:xfrm>
          </p:grpSpPr>
          <p:sp>
            <p:nvSpPr>
              <p:cNvPr id="107" name="Forme libre 106"/>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8" name="Forme libre 107"/>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Ellipse 108"/>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Ellipse 109"/>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Forme libre 110"/>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2" name="Forme libre 111"/>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13" name="Groupe 97"/>
              <p:cNvGrpSpPr/>
              <p:nvPr/>
            </p:nvGrpSpPr>
            <p:grpSpPr>
              <a:xfrm>
                <a:off x="1557435" y="866780"/>
                <a:ext cx="364101" cy="182051"/>
                <a:chOff x="7812360" y="1160748"/>
                <a:chExt cx="504056" cy="252028"/>
              </a:xfrm>
            </p:grpSpPr>
            <p:grpSp>
              <p:nvGrpSpPr>
                <p:cNvPr id="118" name="Groupe 38"/>
                <p:cNvGrpSpPr/>
                <p:nvPr/>
              </p:nvGrpSpPr>
              <p:grpSpPr>
                <a:xfrm>
                  <a:off x="7886278" y="1250758"/>
                  <a:ext cx="356221" cy="72008"/>
                  <a:chOff x="7037698" y="1988840"/>
                  <a:chExt cx="880677" cy="144016"/>
                </a:xfrm>
              </p:grpSpPr>
              <p:sp>
                <p:nvSpPr>
                  <p:cNvPr id="123" name="Organigramme : Connecteur 122"/>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Organigramme : Connecteur 123"/>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9" name="Groupe 88"/>
                <p:cNvGrpSpPr/>
                <p:nvPr/>
              </p:nvGrpSpPr>
              <p:grpSpPr>
                <a:xfrm>
                  <a:off x="7812360" y="1160748"/>
                  <a:ext cx="504056" cy="252028"/>
                  <a:chOff x="7668344" y="1052736"/>
                  <a:chExt cx="576064" cy="216024"/>
                </a:xfrm>
              </p:grpSpPr>
              <p:sp>
                <p:nvSpPr>
                  <p:cNvPr id="121" name="Organigramme : Connecteur 120"/>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Organigramme : Connecteur 121"/>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20" name="Connecteur droit 119"/>
                <p:cNvCxnSpPr>
                  <a:stCxn id="121" idx="6"/>
                  <a:endCxn id="122"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Connecteur droit 113"/>
              <p:cNvCxnSpPr>
                <a:stCxn id="122" idx="6"/>
                <a:endCxn id="109"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a:stCxn id="121" idx="2"/>
                <a:endCxn id="110"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orme libre 115"/>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7" name="Forme libre 116"/>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92" name="Forme libre 91"/>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3" name="Groupe 92"/>
            <p:cNvGrpSpPr/>
            <p:nvPr/>
          </p:nvGrpSpPr>
          <p:grpSpPr>
            <a:xfrm flipH="1">
              <a:off x="1086664" y="5049669"/>
              <a:ext cx="355615" cy="322902"/>
              <a:chOff x="1855991" y="2735209"/>
              <a:chExt cx="338758" cy="307596"/>
            </a:xfrm>
          </p:grpSpPr>
          <p:sp>
            <p:nvSpPr>
              <p:cNvPr id="104" name="Ellipse 103"/>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Ellipse 104"/>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Ellipse 105"/>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4" name="Forme libre 93"/>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Forme libre 94"/>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Ellipse 95"/>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Forme libre 96"/>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Forme libre 97"/>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Forme libre 98"/>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0" name="Connecteur droit 99"/>
            <p:cNvCxnSpPr>
              <a:endCxn id="89"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Forme libre 100"/>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Forme libre 101"/>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Forme libre 102"/>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ontrols>
      <mc:AlternateContent xmlns:mc="http://schemas.openxmlformats.org/markup-compatibility/2006">
        <mc:Choice xmlns:v="urn:schemas-microsoft-com:vml" Requires="v">
          <p:control name="CheckBox5" r:id="rId1" imgW="8277120" imgH="438120"/>
        </mc:Choice>
        <mc:Fallback>
          <p:control name="CheckBox5" r:id="rId1" imgW="8277120" imgH="438120">
            <p:pic>
              <p:nvPicPr>
                <p:cNvPr id="9" name="CheckBox5"/>
                <p:cNvPicPr>
                  <a:picLocks/>
                </p:cNvPicPr>
                <p:nvPr/>
              </p:nvPicPr>
              <p:blipFill>
                <a:blip r:embed="rId9"/>
                <a:stretch>
                  <a:fillRect/>
                </a:stretch>
              </p:blipFill>
              <p:spPr>
                <a:xfrm>
                  <a:off x="1804642" y="3689568"/>
                  <a:ext cx="8277225" cy="433109"/>
                </a:xfrm>
                <a:prstGeom prst="rect">
                  <a:avLst/>
                </a:prstGeom>
              </p:spPr>
            </p:pic>
          </p:control>
        </mc:Fallback>
      </mc:AlternateContent>
      <mc:AlternateContent xmlns:mc="http://schemas.openxmlformats.org/markup-compatibility/2006">
        <mc:Choice xmlns:v="urn:schemas-microsoft-com:vml" Requires="v">
          <p:control name="CheckBox1" r:id="rId2" imgW="4133880" imgH="428760"/>
        </mc:Choice>
        <mc:Fallback>
          <p:control name="CheckBox1" r:id="rId2" imgW="4133880" imgH="428760">
            <p:pic>
              <p:nvPicPr>
                <p:cNvPr id="10" name="CheckBox1"/>
                <p:cNvPicPr>
                  <a:picLocks/>
                </p:cNvPicPr>
                <p:nvPr/>
              </p:nvPicPr>
              <p:blipFill>
                <a:blip r:embed="rId10"/>
                <a:stretch>
                  <a:fillRect/>
                </a:stretch>
              </p:blipFill>
              <p:spPr>
                <a:xfrm>
                  <a:off x="1804644" y="2599614"/>
                  <a:ext cx="4137606" cy="433109"/>
                </a:xfrm>
                <a:prstGeom prst="rect">
                  <a:avLst/>
                </a:prstGeom>
              </p:spPr>
            </p:pic>
          </p:control>
        </mc:Fallback>
      </mc:AlternateContent>
      <mc:AlternateContent xmlns:mc="http://schemas.openxmlformats.org/markup-compatibility/2006">
        <mc:Choice xmlns:v="urn:schemas-microsoft-com:vml" Requires="v">
          <p:control name="CheckBox2" r:id="rId3" imgW="8277120" imgH="438120"/>
        </mc:Choice>
        <mc:Fallback>
          <p:control name="CheckBox2" r:id="rId3" imgW="8277120" imgH="438120">
            <p:pic>
              <p:nvPicPr>
                <p:cNvPr id="13" name="CheckBox2"/>
                <p:cNvPicPr>
                  <a:picLocks/>
                </p:cNvPicPr>
                <p:nvPr/>
              </p:nvPicPr>
              <p:blipFill>
                <a:blip r:embed="rId11"/>
                <a:stretch>
                  <a:fillRect/>
                </a:stretch>
              </p:blipFill>
              <p:spPr>
                <a:xfrm>
                  <a:off x="1804642" y="3144591"/>
                  <a:ext cx="8277225" cy="433109"/>
                </a:xfrm>
                <a:prstGeom prst="rect">
                  <a:avLst/>
                </a:prstGeom>
              </p:spPr>
            </p:pic>
          </p:control>
        </mc:Fallback>
      </mc:AlternateContent>
      <mc:AlternateContent xmlns:mc="http://schemas.openxmlformats.org/markup-compatibility/2006">
        <mc:Choice xmlns:v="urn:schemas-microsoft-com:vml" Requires="v">
          <p:control name="CheckBox3" r:id="rId4" imgW="8458200" imgH="905040"/>
        </mc:Choice>
        <mc:Fallback>
          <p:control name="CheckBox3" r:id="rId4" imgW="8458200" imgH="905040">
            <p:pic>
              <p:nvPicPr>
                <p:cNvPr id="15" name="CheckBox3"/>
                <p:cNvPicPr>
                  <a:picLocks/>
                </p:cNvPicPr>
                <p:nvPr/>
              </p:nvPicPr>
              <p:blipFill>
                <a:blip r:embed="rId12"/>
                <a:stretch>
                  <a:fillRect/>
                </a:stretch>
              </p:blipFill>
              <p:spPr>
                <a:xfrm>
                  <a:off x="1808639" y="4234545"/>
                  <a:ext cx="8458172" cy="901861"/>
                </a:xfrm>
                <a:prstGeom prst="rect">
                  <a:avLst/>
                </a:prstGeom>
              </p:spPr>
            </p:pic>
          </p:control>
        </mc:Fallback>
      </mc:AlternateContent>
      <mc:AlternateContent xmlns:mc="http://schemas.openxmlformats.org/markup-compatibility/2006">
        <mc:Choice xmlns:v="urn:schemas-microsoft-com:vml" Requires="v">
          <p:control name="CheckBox4" r:id="rId5" imgW="8210520" imgH="428760"/>
        </mc:Choice>
        <mc:Fallback>
          <p:control name="CheckBox4" r:id="rId5" imgW="8210520" imgH="428760">
            <p:pic>
              <p:nvPicPr>
                <p:cNvPr id="58" name="CheckBox4"/>
                <p:cNvPicPr>
                  <a:picLocks/>
                </p:cNvPicPr>
                <p:nvPr/>
              </p:nvPicPr>
              <p:blipFill>
                <a:blip r:embed="rId13"/>
                <a:stretch>
                  <a:fillRect/>
                </a:stretch>
              </p:blipFill>
              <p:spPr>
                <a:xfrm>
                  <a:off x="1809750" y="5248275"/>
                  <a:ext cx="8210221" cy="428625"/>
                </a:xfrm>
                <a:prstGeom prst="rect">
                  <a:avLst/>
                </a:prstGeom>
              </p:spPr>
            </p:pic>
          </p:control>
        </mc:Fallback>
      </mc:AlternateContent>
    </p:controls>
    <p:extLst>
      <p:ext uri="{BB962C8B-B14F-4D97-AF65-F5344CB8AC3E}">
        <p14:creationId xmlns:p14="http://schemas.microsoft.com/office/powerpoint/2010/main" val="3261638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83" y="6406156"/>
            <a:ext cx="797336" cy="312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3428416116"/>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12" name="Bouton d'action : Précédent 11">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Bouton d’action : Suivant 13">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58" name="ZoneTexte 57"/>
          <p:cNvSpPr txBox="1"/>
          <p:nvPr/>
        </p:nvSpPr>
        <p:spPr>
          <a:xfrm>
            <a:off x="1985381" y="510212"/>
            <a:ext cx="822123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lgn="ctr">
              <a:defRPr sz="2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RATC</a:t>
            </a:r>
            <a:r>
              <a:rPr lang="fr-FR" baseline="30000" dirty="0"/>
              <a:t>*</a:t>
            </a:r>
            <a:r>
              <a:rPr lang="fr-FR" dirty="0"/>
              <a:t> PAR LE PHARMACIEN EXERCANT EN PUI</a:t>
            </a:r>
          </a:p>
        </p:txBody>
      </p:sp>
      <p:sp>
        <p:nvSpPr>
          <p:cNvPr id="59" name="Rectangle 58"/>
          <p:cNvSpPr/>
          <p:nvPr/>
        </p:nvSpPr>
        <p:spPr>
          <a:xfrm>
            <a:off x="1985381" y="1052713"/>
            <a:ext cx="8221236" cy="276999"/>
          </a:xfrm>
          <a:prstGeom prst="rect">
            <a:avLst/>
          </a:prstGeom>
        </p:spPr>
        <p:txBody>
          <a:bodyPr wrap="square">
            <a:spAutoFit/>
          </a:bodyPr>
          <a:lstStyle/>
          <a:p>
            <a:pPr algn="r"/>
            <a:r>
              <a:rPr lang="fr-FR" sz="1200" baseline="30000" dirty="0"/>
              <a:t>*</a:t>
            </a:r>
            <a:r>
              <a:rPr lang="fr-FR" sz="1200" dirty="0"/>
              <a:t>Renouvellement et Adaptation Thérapeutique Concerté</a:t>
            </a:r>
          </a:p>
        </p:txBody>
      </p:sp>
      <p:sp>
        <p:nvSpPr>
          <p:cNvPr id="139" name="ZoneTexte 138"/>
          <p:cNvSpPr txBox="1"/>
          <p:nvPr/>
        </p:nvSpPr>
        <p:spPr>
          <a:xfrm>
            <a:off x="1381829" y="1640819"/>
            <a:ext cx="9404489" cy="646331"/>
          </a:xfrm>
          <a:prstGeom prst="rect">
            <a:avLst/>
          </a:prstGeom>
          <a:noFill/>
        </p:spPr>
        <p:txBody>
          <a:bodyPr wrap="square" rtlCol="0">
            <a:spAutoFit/>
          </a:bodyPr>
          <a:lstStyle/>
          <a:p>
            <a:r>
              <a:rPr lang="fr-FR" dirty="0"/>
              <a:t>Quels sont les prérequis indispensables pour arrêter la prescription de metformine dans le cadre de l’alinéa 1 de l’arrêté du 21 février 2023 ?</a:t>
            </a:r>
          </a:p>
        </p:txBody>
      </p:sp>
      <p:grpSp>
        <p:nvGrpSpPr>
          <p:cNvPr id="4" name="Groupe 3"/>
          <p:cNvGrpSpPr/>
          <p:nvPr/>
        </p:nvGrpSpPr>
        <p:grpSpPr>
          <a:xfrm>
            <a:off x="1561228" y="5551127"/>
            <a:ext cx="9212418" cy="914979"/>
            <a:chOff x="1561228" y="5551127"/>
            <a:chExt cx="9212418" cy="914979"/>
          </a:xfrm>
        </p:grpSpPr>
        <p:sp>
          <p:nvSpPr>
            <p:cNvPr id="3" name="ZoneTexte 2"/>
            <p:cNvSpPr txBox="1"/>
            <p:nvPr/>
          </p:nvSpPr>
          <p:spPr>
            <a:xfrm>
              <a:off x="1985381" y="5819775"/>
              <a:ext cx="8606210" cy="646331"/>
            </a:xfrm>
            <a:prstGeom prst="rect">
              <a:avLst/>
            </a:prstGeom>
            <a:noFill/>
          </p:spPr>
          <p:txBody>
            <a:bodyPr wrap="square" rtlCol="0">
              <a:spAutoFit/>
            </a:bodyPr>
            <a:lstStyle/>
            <a:p>
              <a:r>
                <a:rPr lang="fr-FR" sz="1200" dirty="0">
                  <a:solidFill>
                    <a:srgbClr val="AC0000"/>
                  </a:solidFill>
                </a:rPr>
                <a:t>Non, 2 pharmaciens différents doivent intervenir :</a:t>
              </a:r>
            </a:p>
            <a:p>
              <a:pPr marL="628650" lvl="1" indent="-171450">
                <a:buFont typeface="Arial" panose="020B0604020202020204" pitchFamily="34" charset="0"/>
                <a:buChar char="•"/>
              </a:pPr>
              <a:r>
                <a:rPr lang="fr-FR" sz="1200" dirty="0">
                  <a:solidFill>
                    <a:srgbClr val="AC0000"/>
                  </a:solidFill>
                </a:rPr>
                <a:t>Le Dr. Jean TASTIC renouvelle/adapte la prescription</a:t>
              </a:r>
            </a:p>
            <a:p>
              <a:pPr marL="628650" lvl="1" indent="-171450">
                <a:buFont typeface="Arial" panose="020B0604020202020204" pitchFamily="34" charset="0"/>
                <a:buChar char="•"/>
              </a:pPr>
              <a:r>
                <a:rPr lang="fr-FR" sz="1200" dirty="0">
                  <a:solidFill>
                    <a:srgbClr val="AC0000"/>
                  </a:solidFill>
                </a:rPr>
                <a:t>La dispensation (incluant la validation de prescription) doit être effectuée par un </a:t>
              </a:r>
              <a:r>
                <a:rPr lang="fr-FR" sz="1200">
                  <a:solidFill>
                    <a:srgbClr val="AC0000"/>
                  </a:solidFill>
                </a:rPr>
                <a:t>autre pharmacien</a:t>
              </a:r>
              <a:endParaRPr lang="fr-FR" sz="1200" dirty="0">
                <a:solidFill>
                  <a:srgbClr val="AC0000"/>
                </a:solidFill>
              </a:endParaRPr>
            </a:p>
          </p:txBody>
        </p:sp>
        <p:grpSp>
          <p:nvGrpSpPr>
            <p:cNvPr id="29" name="Groupe 28"/>
            <p:cNvGrpSpPr/>
            <p:nvPr/>
          </p:nvGrpSpPr>
          <p:grpSpPr>
            <a:xfrm>
              <a:off x="1561228" y="5551127"/>
              <a:ext cx="9212418" cy="307777"/>
              <a:chOff x="1105617" y="3763826"/>
              <a:chExt cx="9212418" cy="307777"/>
            </a:xfrm>
          </p:grpSpPr>
          <p:sp>
            <p:nvSpPr>
              <p:cNvPr id="30" name="ZoneTexte 29"/>
              <p:cNvSpPr txBox="1"/>
              <p:nvPr/>
            </p:nvSpPr>
            <p:spPr>
              <a:xfrm>
                <a:off x="1438580" y="3763826"/>
                <a:ext cx="8879455" cy="307777"/>
              </a:xfrm>
              <a:prstGeom prst="rect">
                <a:avLst/>
              </a:prstGeom>
              <a:noFill/>
            </p:spPr>
            <p:txBody>
              <a:bodyPr wrap="square" rtlCol="0">
                <a:spAutoFit/>
              </a:bodyPr>
              <a:lstStyle/>
              <a:p>
                <a:r>
                  <a:rPr lang="fr-FR" sz="1400" dirty="0"/>
                  <a:t>Le Dr. Jean TASTIC peut arrêter la metformine puis valider la prescription lui-même sur le LAP/LAD</a:t>
                </a:r>
              </a:p>
            </p:txBody>
          </p:sp>
          <p:pic>
            <p:nvPicPr>
              <p:cNvPr id="31" name="Image 30"/>
              <p:cNvPicPr>
                <a:picLocks noChangeAspect="1"/>
              </p:cNvPicPr>
              <p:nvPr/>
            </p:nvPicPr>
            <p:blipFill>
              <a:blip r:embed="rId4"/>
              <a:stretch>
                <a:fillRect/>
              </a:stretch>
            </p:blipFill>
            <p:spPr>
              <a:xfrm>
                <a:off x="1105617" y="3769205"/>
                <a:ext cx="297019" cy="297019"/>
              </a:xfrm>
              <a:prstGeom prst="rect">
                <a:avLst/>
              </a:prstGeom>
            </p:spPr>
          </p:pic>
        </p:grpSp>
      </p:grpSp>
      <p:grpSp>
        <p:nvGrpSpPr>
          <p:cNvPr id="2" name="Groupe 1"/>
          <p:cNvGrpSpPr/>
          <p:nvPr/>
        </p:nvGrpSpPr>
        <p:grpSpPr>
          <a:xfrm>
            <a:off x="1554023" y="2669810"/>
            <a:ext cx="9580702" cy="739610"/>
            <a:chOff x="1554023" y="2669810"/>
            <a:chExt cx="9580702" cy="739610"/>
          </a:xfrm>
        </p:grpSpPr>
        <p:sp>
          <p:nvSpPr>
            <p:cNvPr id="54" name="ZoneTexte 53"/>
            <p:cNvSpPr txBox="1"/>
            <p:nvPr/>
          </p:nvSpPr>
          <p:spPr>
            <a:xfrm>
              <a:off x="1985381" y="2947755"/>
              <a:ext cx="9149344" cy="461665"/>
            </a:xfrm>
            <a:prstGeom prst="rect">
              <a:avLst/>
            </a:prstGeom>
            <a:noFill/>
          </p:spPr>
          <p:txBody>
            <a:bodyPr wrap="square" rtlCol="0">
              <a:spAutoFit/>
            </a:bodyPr>
            <a:lstStyle/>
            <a:p>
              <a:r>
                <a:rPr lang="fr-FR" sz="1200" dirty="0">
                  <a:solidFill>
                    <a:srgbClr val="AC0000"/>
                  </a:solidFill>
                </a:rPr>
                <a:t>Non, la CTM n’est pas un acte de pharmacie clinique mentionné au R5126-10 du code de la santé publique.</a:t>
              </a:r>
            </a:p>
            <a:p>
              <a:r>
                <a:rPr lang="fr-FR" sz="1200" dirty="0">
                  <a:solidFill>
                    <a:srgbClr val="AC0000"/>
                  </a:solidFill>
                </a:rPr>
                <a:t>Elle est donc exclue du champ d’application de l’arrêté du 21 février 2023</a:t>
              </a:r>
            </a:p>
          </p:txBody>
        </p:sp>
        <p:grpSp>
          <p:nvGrpSpPr>
            <p:cNvPr id="32" name="Groupe 31"/>
            <p:cNvGrpSpPr/>
            <p:nvPr/>
          </p:nvGrpSpPr>
          <p:grpSpPr>
            <a:xfrm>
              <a:off x="1554023" y="2669810"/>
              <a:ext cx="4306108" cy="307777"/>
              <a:chOff x="1105617" y="3763826"/>
              <a:chExt cx="4306108" cy="307777"/>
            </a:xfrm>
          </p:grpSpPr>
          <p:sp>
            <p:nvSpPr>
              <p:cNvPr id="33" name="ZoneTexte 32"/>
              <p:cNvSpPr txBox="1"/>
              <p:nvPr/>
            </p:nvSpPr>
            <p:spPr>
              <a:xfrm>
                <a:off x="1438581" y="3763826"/>
                <a:ext cx="3973144" cy="307777"/>
              </a:xfrm>
              <a:prstGeom prst="rect">
                <a:avLst/>
              </a:prstGeom>
              <a:noFill/>
            </p:spPr>
            <p:txBody>
              <a:bodyPr wrap="square" rtlCol="0">
                <a:spAutoFit/>
              </a:bodyPr>
              <a:lstStyle/>
              <a:p>
                <a:r>
                  <a:rPr lang="fr-FR" sz="1400" dirty="0"/>
                  <a:t>La patiente a été conciliée (CTM d’entrée)</a:t>
                </a:r>
              </a:p>
            </p:txBody>
          </p:sp>
          <p:pic>
            <p:nvPicPr>
              <p:cNvPr id="34" name="Image 33"/>
              <p:cNvPicPr>
                <a:picLocks noChangeAspect="1"/>
              </p:cNvPicPr>
              <p:nvPr/>
            </p:nvPicPr>
            <p:blipFill>
              <a:blip r:embed="rId4"/>
              <a:stretch>
                <a:fillRect/>
              </a:stretch>
            </p:blipFill>
            <p:spPr>
              <a:xfrm>
                <a:off x="1105617" y="3769205"/>
                <a:ext cx="297019" cy="297019"/>
              </a:xfrm>
              <a:prstGeom prst="rect">
                <a:avLst/>
              </a:prstGeom>
            </p:spPr>
          </p:pic>
        </p:grpSp>
      </p:grpSp>
      <p:grpSp>
        <p:nvGrpSpPr>
          <p:cNvPr id="38" name="Groupe 37"/>
          <p:cNvGrpSpPr/>
          <p:nvPr/>
        </p:nvGrpSpPr>
        <p:grpSpPr>
          <a:xfrm>
            <a:off x="1523843" y="4206707"/>
            <a:ext cx="4800757" cy="355605"/>
            <a:chOff x="1076324" y="3231428"/>
            <a:chExt cx="4800757" cy="355605"/>
          </a:xfrm>
        </p:grpSpPr>
        <p:pic>
          <p:nvPicPr>
            <p:cNvPr id="39" name="Image 38"/>
            <p:cNvPicPr>
              <a:picLocks noChangeAspect="1"/>
            </p:cNvPicPr>
            <p:nvPr/>
          </p:nvPicPr>
          <p:blipFill>
            <a:blip r:embed="rId5"/>
            <a:stretch>
              <a:fillRect/>
            </a:stretch>
          </p:blipFill>
          <p:spPr>
            <a:xfrm>
              <a:off x="1076324" y="3231428"/>
              <a:ext cx="355605" cy="355605"/>
            </a:xfrm>
            <a:prstGeom prst="rect">
              <a:avLst/>
            </a:prstGeom>
          </p:spPr>
        </p:pic>
        <p:sp>
          <p:nvSpPr>
            <p:cNvPr id="40" name="ZoneTexte 39"/>
            <p:cNvSpPr txBox="1"/>
            <p:nvPr/>
          </p:nvSpPr>
          <p:spPr>
            <a:xfrm>
              <a:off x="1438581" y="3255342"/>
              <a:ext cx="4438500" cy="307777"/>
            </a:xfrm>
            <a:prstGeom prst="rect">
              <a:avLst/>
            </a:prstGeom>
            <a:noFill/>
          </p:spPr>
          <p:txBody>
            <a:bodyPr wrap="square" rtlCol="0">
              <a:spAutoFit/>
            </a:bodyPr>
            <a:lstStyle/>
            <a:p>
              <a:r>
                <a:rPr lang="fr-FR" sz="1400" dirty="0"/>
                <a:t>Il existe un protocole local sur l’établissement</a:t>
              </a:r>
            </a:p>
          </p:txBody>
        </p:sp>
      </p:grpSp>
      <p:grpSp>
        <p:nvGrpSpPr>
          <p:cNvPr id="41" name="Groupe 40"/>
          <p:cNvGrpSpPr/>
          <p:nvPr/>
        </p:nvGrpSpPr>
        <p:grpSpPr>
          <a:xfrm>
            <a:off x="1523843" y="3630261"/>
            <a:ext cx="8039407" cy="355605"/>
            <a:chOff x="1076324" y="3231428"/>
            <a:chExt cx="8039407" cy="355605"/>
          </a:xfrm>
        </p:grpSpPr>
        <p:pic>
          <p:nvPicPr>
            <p:cNvPr id="42" name="Image 41"/>
            <p:cNvPicPr>
              <a:picLocks noChangeAspect="1"/>
            </p:cNvPicPr>
            <p:nvPr/>
          </p:nvPicPr>
          <p:blipFill>
            <a:blip r:embed="rId5"/>
            <a:stretch>
              <a:fillRect/>
            </a:stretch>
          </p:blipFill>
          <p:spPr>
            <a:xfrm>
              <a:off x="1076324" y="3231428"/>
              <a:ext cx="355605" cy="355605"/>
            </a:xfrm>
            <a:prstGeom prst="rect">
              <a:avLst/>
            </a:prstGeom>
          </p:spPr>
        </p:pic>
        <p:sp>
          <p:nvSpPr>
            <p:cNvPr id="43" name="ZoneTexte 42"/>
            <p:cNvSpPr txBox="1"/>
            <p:nvPr/>
          </p:nvSpPr>
          <p:spPr>
            <a:xfrm>
              <a:off x="1438580" y="3255342"/>
              <a:ext cx="7677151" cy="307777"/>
            </a:xfrm>
            <a:prstGeom prst="rect">
              <a:avLst/>
            </a:prstGeom>
            <a:noFill/>
          </p:spPr>
          <p:txBody>
            <a:bodyPr wrap="square" rtlCol="0">
              <a:spAutoFit/>
            </a:bodyPr>
            <a:lstStyle/>
            <a:p>
              <a:r>
                <a:rPr lang="fr-FR" sz="1400" dirty="0"/>
                <a:t>La patiente a bénéficié d’une expertise pharmaceutique clinique (bilan de médication)</a:t>
              </a:r>
            </a:p>
          </p:txBody>
        </p:sp>
      </p:grpSp>
      <p:grpSp>
        <p:nvGrpSpPr>
          <p:cNvPr id="45" name="Groupe 44"/>
          <p:cNvGrpSpPr/>
          <p:nvPr/>
        </p:nvGrpSpPr>
        <p:grpSpPr>
          <a:xfrm>
            <a:off x="1523843" y="4783153"/>
            <a:ext cx="9610882" cy="547134"/>
            <a:chOff x="1076324" y="3231428"/>
            <a:chExt cx="9610882" cy="547134"/>
          </a:xfrm>
        </p:grpSpPr>
        <p:pic>
          <p:nvPicPr>
            <p:cNvPr id="46" name="Image 45"/>
            <p:cNvPicPr>
              <a:picLocks noChangeAspect="1"/>
            </p:cNvPicPr>
            <p:nvPr/>
          </p:nvPicPr>
          <p:blipFill>
            <a:blip r:embed="rId5"/>
            <a:stretch>
              <a:fillRect/>
            </a:stretch>
          </p:blipFill>
          <p:spPr>
            <a:xfrm>
              <a:off x="1076324" y="3231428"/>
              <a:ext cx="355605" cy="355605"/>
            </a:xfrm>
            <a:prstGeom prst="rect">
              <a:avLst/>
            </a:prstGeom>
          </p:spPr>
        </p:pic>
        <p:sp>
          <p:nvSpPr>
            <p:cNvPr id="47" name="ZoneTexte 46"/>
            <p:cNvSpPr txBox="1"/>
            <p:nvPr/>
          </p:nvSpPr>
          <p:spPr>
            <a:xfrm>
              <a:off x="1438580" y="3255342"/>
              <a:ext cx="9248626" cy="523220"/>
            </a:xfrm>
            <a:prstGeom prst="rect">
              <a:avLst/>
            </a:prstGeom>
            <a:noFill/>
          </p:spPr>
          <p:txBody>
            <a:bodyPr wrap="square" rtlCol="0">
              <a:spAutoFit/>
            </a:bodyPr>
            <a:lstStyle/>
            <a:p>
              <a:r>
                <a:rPr lang="fr-FR" sz="1400" dirty="0"/>
                <a:t>L’avis pharmaceutique produit à l’issue de ces activités de pharmacie clinique doit être enregistré dans le dossier patient informatisé (DPI) / transféré automatiquement dans le dossier médical partagé (DMP)</a:t>
              </a:r>
            </a:p>
          </p:txBody>
        </p:sp>
      </p:grpSp>
    </p:spTree>
    <p:extLst>
      <p:ext uri="{BB962C8B-B14F-4D97-AF65-F5344CB8AC3E}">
        <p14:creationId xmlns:p14="http://schemas.microsoft.com/office/powerpoint/2010/main" val="4080174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oneTexte 3"/>
          <p:cNvSpPr txBox="1"/>
          <p:nvPr/>
        </p:nvSpPr>
        <p:spPr>
          <a:xfrm>
            <a:off x="1866243" y="571496"/>
            <a:ext cx="8459515" cy="369332"/>
          </a:xfrm>
          <a:prstGeom prst="rect">
            <a:avLst/>
          </a:prstGeom>
          <a:noFill/>
        </p:spPr>
        <p:txBody>
          <a:bodyPr wrap="square" rtlCol="0">
            <a:spAutoFit/>
          </a:bodyPr>
          <a:lstStyle/>
          <a:p>
            <a:pPr algn="ctr"/>
            <a:r>
              <a:rPr lang="fr-FR" b="1" dirty="0"/>
              <a:t>BILAN MEDICAMENTEUX ACTUALISE (26/06/2024)</a:t>
            </a:r>
          </a:p>
        </p:txBody>
      </p:sp>
      <p:pic>
        <p:nvPicPr>
          <p:cNvPr id="5"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sp>
        <p:nvSpPr>
          <p:cNvPr id="6" name="Bouton d'action : Précédent 5">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Bouton d’action : Suivant 6">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22067298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1252835248"/>
              </p:ext>
            </p:extLst>
          </p:nvPr>
        </p:nvGraphicFramePr>
        <p:xfrm>
          <a:off x="424242" y="1561624"/>
          <a:ext cx="11467172" cy="3486245"/>
        </p:xfrm>
        <a:graphic>
          <a:graphicData uri="http://schemas.openxmlformats.org/drawingml/2006/table">
            <a:tbl>
              <a:tblPr/>
              <a:tblGrid>
                <a:gridCol w="3706190">
                  <a:extLst>
                    <a:ext uri="{9D8B030D-6E8A-4147-A177-3AD203B41FA5}">
                      <a16:colId xmlns:a16="http://schemas.microsoft.com/office/drawing/2014/main" val="4004341655"/>
                    </a:ext>
                  </a:extLst>
                </a:gridCol>
                <a:gridCol w="3706190">
                  <a:extLst>
                    <a:ext uri="{9D8B030D-6E8A-4147-A177-3AD203B41FA5}">
                      <a16:colId xmlns:a16="http://schemas.microsoft.com/office/drawing/2014/main" val="2102586132"/>
                    </a:ext>
                  </a:extLst>
                </a:gridCol>
                <a:gridCol w="4054792">
                  <a:extLst>
                    <a:ext uri="{9D8B030D-6E8A-4147-A177-3AD203B41FA5}">
                      <a16:colId xmlns:a16="http://schemas.microsoft.com/office/drawing/2014/main" val="266687486"/>
                    </a:ext>
                  </a:extLst>
                </a:gridCol>
              </a:tblGrid>
              <a:tr h="429101">
                <a:tc>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Libellé</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Posologie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AF6"/>
                    </a:solidFill>
                  </a:tcPr>
                </a:tc>
                <a:tc>
                  <a:txBody>
                    <a:bodyPr/>
                    <a:lstStyle/>
                    <a:p>
                      <a:pPr algn="ctr">
                        <a:lnSpc>
                          <a:spcPct val="107000"/>
                        </a:lnSpc>
                        <a:spcAft>
                          <a:spcPts val="0"/>
                        </a:spcAft>
                      </a:pPr>
                      <a:r>
                        <a:rPr lang="fr-FR" sz="1200" b="1" dirty="0">
                          <a:effectLst/>
                          <a:latin typeface="Marianne" panose="02000000000000000000" pitchFamily="2" charset="0"/>
                          <a:ea typeface="Calibri" panose="020F0502020204030204" pitchFamily="34" charset="0"/>
                          <a:cs typeface="Times New Roman" panose="02020603050405020304" pitchFamily="18" charset="0"/>
                        </a:rPr>
                        <a:t>Commentaires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834434024"/>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Rosuvastatine/ézétimibe, 20 mg/10 mg, gélule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gélule, par voie orale, 1 fois par jour, le soir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350622"/>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Aténolol, 100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le matin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904354"/>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Périndopril arginine, 2,5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le matin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025967"/>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Apixaban (ELIQUIS®), 2,5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2 fois par jour, le matin et le soir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Posologie revue aux urgences conformément à l’AMM</a:t>
                      </a:r>
                    </a:p>
                    <a:p>
                      <a:pPr algn="l">
                        <a:lnSpc>
                          <a:spcPct val="107000"/>
                        </a:lnSpc>
                        <a:spcAft>
                          <a:spcPts val="0"/>
                        </a:spcAft>
                      </a:pP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Date modification : 24/06/24 à 13h15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11304"/>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Oméprazole, 20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le matin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Prévoir décroissance progressive et arrêt dans les semaines à venir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748716"/>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Miansérine, 10 mg, Cp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Cp, par voie orale, 1 fois par jour, au coucher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Substitution amitriptyline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47182"/>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Mélatonine, 2 mg, gélule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gélule, par voie orale, 1 fois par jour, au coucher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Substitution alimémazine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923162"/>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Cholécalciférol, 50 000 UI, ampoule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ampoule, par voie orale, 1 fois par mois, le 1</a:t>
                      </a:r>
                      <a:r>
                        <a:rPr lang="fr-FR" sz="1200" baseline="30000" dirty="0">
                          <a:effectLst/>
                          <a:latin typeface="Calibri" panose="020F0502020204030204" pitchFamily="34" charset="0"/>
                          <a:ea typeface="Calibri" panose="020F0502020204030204" pitchFamily="34" charset="0"/>
                          <a:cs typeface="Calibri" panose="020F0502020204030204" pitchFamily="34" charset="0"/>
                        </a:rPr>
                        <a:t>er</a:t>
                      </a:r>
                      <a:r>
                        <a:rPr lang="fr-FR" sz="1200" dirty="0">
                          <a:effectLst/>
                          <a:latin typeface="Calibri" panose="020F0502020204030204" pitchFamily="34" charset="0"/>
                          <a:ea typeface="Calibri" panose="020F0502020204030204" pitchFamily="34" charset="0"/>
                          <a:cs typeface="Calibri" panose="020F0502020204030204" pitchFamily="34" charset="0"/>
                        </a:rPr>
                        <a:t> du mois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Prochaine prise prévue le 1</a:t>
                      </a:r>
                      <a:r>
                        <a:rPr lang="fr-FR" sz="1200" baseline="30000" dirty="0">
                          <a:effectLst/>
                          <a:latin typeface="Calibri" panose="020F0502020204030204" pitchFamily="34" charset="0"/>
                          <a:ea typeface="Calibri" panose="020F0502020204030204" pitchFamily="34" charset="0"/>
                          <a:cs typeface="Calibri" panose="020F0502020204030204" pitchFamily="34" charset="0"/>
                        </a:rPr>
                        <a:t>er</a:t>
                      </a:r>
                      <a:r>
                        <a:rPr lang="fr-FR" sz="1200" dirty="0">
                          <a:effectLst/>
                          <a:latin typeface="Calibri" panose="020F0502020204030204" pitchFamily="34" charset="0"/>
                          <a:ea typeface="Calibri" panose="020F0502020204030204" pitchFamily="34" charset="0"/>
                          <a:cs typeface="Calibri" panose="020F0502020204030204" pitchFamily="34" charset="0"/>
                        </a:rPr>
                        <a:t> juillet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008167"/>
                  </a:ext>
                </a:extLst>
              </a:tr>
              <a:tr h="318135">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Vaccin </a:t>
                      </a:r>
                      <a:r>
                        <a:rPr lang="fr-FR" sz="1200" dirty="0" err="1">
                          <a:effectLst/>
                          <a:latin typeface="Calibri" panose="020F0502020204030204" pitchFamily="34" charset="0"/>
                          <a:ea typeface="Calibri" panose="020F0502020204030204" pitchFamily="34" charset="0"/>
                          <a:cs typeface="Calibri" panose="020F0502020204030204" pitchFamily="34" charset="0"/>
                        </a:rPr>
                        <a:t>DTCaP</a:t>
                      </a:r>
                      <a:r>
                        <a:rPr lang="fr-FR" sz="1200" dirty="0">
                          <a:effectLst/>
                          <a:latin typeface="Calibri" panose="020F0502020204030204" pitchFamily="34" charset="0"/>
                          <a:ea typeface="Calibri" panose="020F0502020204030204" pitchFamily="34" charset="0"/>
                          <a:cs typeface="Calibri" panose="020F0502020204030204" pitchFamily="34" charset="0"/>
                        </a:rPr>
                        <a:t> (tétravalent), suspension injectable en seringue pré-remplie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1 seringue pré-re</a:t>
                      </a:r>
                      <a:r>
                        <a:rPr lang="fr-FR"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mplie, par voie intramusculaire, 1 fois, puis arrêt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A faire au retour au domicile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879544"/>
                  </a:ext>
                </a:extLst>
              </a:tr>
            </a:tbl>
          </a:graphicData>
        </a:graphic>
      </p:graphicFrame>
      <p:sp>
        <p:nvSpPr>
          <p:cNvPr id="10" name="Rectangle 9"/>
          <p:cNvSpPr/>
          <p:nvPr/>
        </p:nvSpPr>
        <p:spPr>
          <a:xfrm>
            <a:off x="424244" y="5172396"/>
            <a:ext cx="2370905" cy="276999"/>
          </a:xfrm>
          <a:prstGeom prst="rect">
            <a:avLst/>
          </a:prstGeom>
        </p:spPr>
        <p:txBody>
          <a:bodyPr wrap="none">
            <a:spAutoFit/>
          </a:bodyPr>
          <a:lstStyle/>
          <a:p>
            <a:r>
              <a:rPr lang="fr-FR" sz="1200" dirty="0">
                <a:latin typeface="Calibri" panose="020F0502020204030204" pitchFamily="34" charset="0"/>
                <a:ea typeface="Calibri" panose="020F0502020204030204" pitchFamily="34" charset="0"/>
              </a:rPr>
              <a:t>Nombre de lignes de traitement : 9</a:t>
            </a:r>
            <a:endParaRPr lang="fr-FR" sz="2000" dirty="0"/>
          </a:p>
        </p:txBody>
      </p:sp>
      <p:graphicFrame>
        <p:nvGraphicFramePr>
          <p:cNvPr id="11" name="Tableau 10"/>
          <p:cNvGraphicFramePr>
            <a:graphicFrameLocks noGrp="1"/>
          </p:cNvGraphicFramePr>
          <p:nvPr>
            <p:extLst>
              <p:ext uri="{D42A27DB-BD31-4B8C-83A1-F6EECF244321}">
                <p14:modId xmlns:p14="http://schemas.microsoft.com/office/powerpoint/2010/main" val="1602131953"/>
              </p:ext>
            </p:extLst>
          </p:nvPr>
        </p:nvGraphicFramePr>
        <p:xfrm>
          <a:off x="424243" y="5621294"/>
          <a:ext cx="11467170" cy="181483"/>
        </p:xfrm>
        <a:graphic>
          <a:graphicData uri="http://schemas.openxmlformats.org/drawingml/2006/table">
            <a:tbl>
              <a:tblPr firstRow="1" firstCol="1" bandRow="1"/>
              <a:tblGrid>
                <a:gridCol w="1054980">
                  <a:extLst>
                    <a:ext uri="{9D8B030D-6E8A-4147-A177-3AD203B41FA5}">
                      <a16:colId xmlns:a16="http://schemas.microsoft.com/office/drawing/2014/main" val="1459660091"/>
                    </a:ext>
                  </a:extLst>
                </a:gridCol>
                <a:gridCol w="7183035">
                  <a:extLst>
                    <a:ext uri="{9D8B030D-6E8A-4147-A177-3AD203B41FA5}">
                      <a16:colId xmlns:a16="http://schemas.microsoft.com/office/drawing/2014/main" val="4184412659"/>
                    </a:ext>
                  </a:extLst>
                </a:gridCol>
                <a:gridCol w="630694">
                  <a:extLst>
                    <a:ext uri="{9D8B030D-6E8A-4147-A177-3AD203B41FA5}">
                      <a16:colId xmlns:a16="http://schemas.microsoft.com/office/drawing/2014/main" val="153642649"/>
                    </a:ext>
                  </a:extLst>
                </a:gridCol>
                <a:gridCol w="2598461">
                  <a:extLst>
                    <a:ext uri="{9D8B030D-6E8A-4147-A177-3AD203B41FA5}">
                      <a16:colId xmlns:a16="http://schemas.microsoft.com/office/drawing/2014/main" val="3903246217"/>
                    </a:ext>
                  </a:extLst>
                </a:gridCol>
              </a:tblGrid>
              <a:tr h="0">
                <a:tc>
                  <a:txBody>
                    <a:bodyPr/>
                    <a:lstStyle/>
                    <a:p>
                      <a:pPr algn="just">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Réalisé par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Dr. Jean TASTIC (pharmacien)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F3FA"/>
                    </a:solidFill>
                  </a:tcPr>
                </a:tc>
                <a:tc>
                  <a:txBody>
                    <a:bodyPr/>
                    <a:lstStyle/>
                    <a:p>
                      <a:pPr algn="just">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Date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26/06/2024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3284766775"/>
                  </a:ext>
                </a:extLst>
              </a:tr>
            </a:tbl>
          </a:graphicData>
        </a:graphic>
      </p:graphicFrame>
    </p:spTree>
    <p:extLst>
      <p:ext uri="{BB962C8B-B14F-4D97-AF65-F5344CB8AC3E}">
        <p14:creationId xmlns:p14="http://schemas.microsoft.com/office/powerpoint/2010/main" val="410435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 name="Rectangle 82">
            <a:hlinkClick r:id="rId2" action="ppaction://hlinksldjump"/>
          </p:cNvPr>
          <p:cNvSpPr/>
          <p:nvPr/>
        </p:nvSpPr>
        <p:spPr>
          <a:xfrm>
            <a:off x="6092936" y="142043"/>
            <a:ext cx="6099066" cy="6715958"/>
          </a:xfrm>
          <a:prstGeom prst="rect">
            <a:avLst/>
          </a:prstGeom>
          <a:solidFill>
            <a:srgbClr val="ED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Rectangle 83"/>
          <p:cNvSpPr/>
          <p:nvPr/>
        </p:nvSpPr>
        <p:spPr>
          <a:xfrm>
            <a:off x="-1" y="142043"/>
            <a:ext cx="6098960" cy="6715957"/>
          </a:xfrm>
          <a:prstGeom prst="rect">
            <a:avLst/>
          </a:prstGeom>
          <a:solidFill>
            <a:srgbClr val="F7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Bouton d'action : Précédent 6">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Bouton d’action : Suivant 8">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ZoneTexte 10"/>
          <p:cNvSpPr txBox="1"/>
          <p:nvPr/>
        </p:nvSpPr>
        <p:spPr>
          <a:xfrm>
            <a:off x="2310920" y="385883"/>
            <a:ext cx="7570161" cy="4616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400" dirty="0">
                <a:solidFill>
                  <a:schemeClr val="tx1"/>
                </a:solidFill>
              </a:rPr>
              <a:t>PARTAGE ET EXPLOITATION DE L’AVIS</a:t>
            </a:r>
          </a:p>
        </p:txBody>
      </p:sp>
      <p:sp>
        <p:nvSpPr>
          <p:cNvPr id="72" name="Bouton d'action : Précédent 71">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Bouton d’action : Suivant 72">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74" name="Groupe 73"/>
          <p:cNvGrpSpPr/>
          <p:nvPr/>
        </p:nvGrpSpPr>
        <p:grpSpPr>
          <a:xfrm>
            <a:off x="3586215" y="978143"/>
            <a:ext cx="5430194" cy="646331"/>
            <a:chOff x="3625521" y="978143"/>
            <a:chExt cx="5430194" cy="646331"/>
          </a:xfrm>
        </p:grpSpPr>
        <p:sp>
          <p:nvSpPr>
            <p:cNvPr id="75" name="Rectangle 74"/>
            <p:cNvSpPr/>
            <p:nvPr/>
          </p:nvSpPr>
          <p:spPr>
            <a:xfrm>
              <a:off x="6138265" y="978143"/>
              <a:ext cx="2917450" cy="646331"/>
            </a:xfrm>
            <a:prstGeom prst="rect">
              <a:avLst/>
            </a:prstGeom>
          </p:spPr>
          <p:txBody>
            <a:bodyPr wrap="square">
              <a:spAutoFit/>
            </a:bodyPr>
            <a:lstStyle/>
            <a:p>
              <a:pPr lvl="0"/>
              <a:r>
                <a:rPr lang="fr-FR" dirty="0">
                  <a:latin typeface="Reem Kufi"/>
                  <a:ea typeface="Reem Kufi"/>
                  <a:cs typeface="Reem Kufi"/>
                  <a:sym typeface="Reem Kufi"/>
                </a:rPr>
                <a:t>Madame Lara CÉTAMOL</a:t>
              </a:r>
            </a:p>
            <a:p>
              <a:pPr lvl="0"/>
              <a:r>
                <a:rPr lang="fr-FR" dirty="0">
                  <a:latin typeface="Reem Kufi"/>
                  <a:ea typeface="Reem Kufi"/>
                  <a:cs typeface="Reem Kufi"/>
                  <a:sym typeface="Reem Kufi"/>
                </a:rPr>
                <a:t>Patiente</a:t>
              </a:r>
            </a:p>
          </p:txBody>
        </p:sp>
        <p:sp>
          <p:nvSpPr>
            <p:cNvPr id="76" name="Rectangle 75"/>
            <p:cNvSpPr/>
            <p:nvPr/>
          </p:nvSpPr>
          <p:spPr>
            <a:xfrm>
              <a:off x="3625521" y="978143"/>
              <a:ext cx="2512744" cy="646331"/>
            </a:xfrm>
            <a:prstGeom prst="rect">
              <a:avLst/>
            </a:prstGeom>
          </p:spPr>
          <p:txBody>
            <a:bodyPr wrap="square">
              <a:spAutoFit/>
            </a:bodyPr>
            <a:lstStyle/>
            <a:p>
              <a:pPr lvl="0" algn="r"/>
              <a:r>
                <a:rPr lang="fr-FR" dirty="0">
                  <a:latin typeface="Reem Kufi"/>
                  <a:ea typeface="Reem Kufi"/>
                  <a:cs typeface="Reem Kufi"/>
                  <a:sym typeface="Reem Kufi"/>
                </a:rPr>
                <a:t>Dr. Jean TASTIC</a:t>
              </a:r>
            </a:p>
            <a:p>
              <a:pPr lvl="0" algn="r"/>
              <a:r>
                <a:rPr lang="fr-FR" dirty="0">
                  <a:latin typeface="Reem Kufi"/>
                  <a:ea typeface="Reem Kufi"/>
                  <a:cs typeface="Reem Kufi"/>
                  <a:sym typeface="Reem Kufi"/>
                </a:rPr>
                <a:t>Pharmacien</a:t>
              </a:r>
            </a:p>
          </p:txBody>
        </p:sp>
      </p:grpSp>
      <p:pic>
        <p:nvPicPr>
          <p:cNvPr id="14" name="Picture 2" descr="https://www.omeditpacacorse.fr/wp-content/uploads/2018/05/Logo-omedi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785" y="424802"/>
            <a:ext cx="978592" cy="383825"/>
          </a:xfrm>
          <a:prstGeom prst="rect">
            <a:avLst/>
          </a:prstGeom>
          <a:noFill/>
          <a:extLst>
            <a:ext uri="{909E8E84-426E-40DD-AFC4-6F175D3DCCD1}">
              <a14:hiddenFill xmlns:a14="http://schemas.microsoft.com/office/drawing/2010/main">
                <a:solidFill>
                  <a:srgbClr val="FFFFFF"/>
                </a:solidFill>
              </a14:hiddenFill>
            </a:ext>
          </a:extLst>
        </p:spPr>
      </p:pic>
      <p:sp>
        <p:nvSpPr>
          <p:cNvPr id="78" name="ZoneTexte 77"/>
          <p:cNvSpPr txBox="1"/>
          <p:nvPr/>
        </p:nvSpPr>
        <p:spPr>
          <a:xfrm>
            <a:off x="6287367" y="2535128"/>
            <a:ext cx="3691949" cy="307777"/>
          </a:xfrm>
          <a:prstGeom prst="rect">
            <a:avLst/>
          </a:prstGeom>
          <a:noFill/>
        </p:spPr>
        <p:txBody>
          <a:bodyPr wrap="square" rtlCol="0">
            <a:spAutoFit/>
          </a:bodyPr>
          <a:lstStyle/>
          <a:p>
            <a:r>
              <a:rPr lang="fr-FR" sz="1400" dirty="0"/>
              <a:t>D’accord Docteur, quelles sont-elles ?</a:t>
            </a:r>
          </a:p>
        </p:txBody>
      </p:sp>
      <p:sp>
        <p:nvSpPr>
          <p:cNvPr id="80" name="ZoneTexte 79"/>
          <p:cNvSpPr txBox="1"/>
          <p:nvPr/>
        </p:nvSpPr>
        <p:spPr>
          <a:xfrm>
            <a:off x="6281345" y="3722522"/>
            <a:ext cx="2599771" cy="738664"/>
          </a:xfrm>
          <a:prstGeom prst="rect">
            <a:avLst/>
          </a:prstGeom>
          <a:noFill/>
        </p:spPr>
        <p:txBody>
          <a:bodyPr wrap="square" rtlCol="0">
            <a:spAutoFit/>
          </a:bodyPr>
          <a:lstStyle/>
          <a:p>
            <a:r>
              <a:rPr lang="fr-FR" sz="1400" dirty="0"/>
              <a:t>Je vois !</a:t>
            </a:r>
          </a:p>
          <a:p>
            <a:r>
              <a:rPr lang="fr-FR" sz="1400" dirty="0"/>
              <a:t>Vais-je avoir des effets indésirables ?</a:t>
            </a:r>
          </a:p>
        </p:txBody>
      </p:sp>
      <p:sp>
        <p:nvSpPr>
          <p:cNvPr id="82" name="Rectangle 81"/>
          <p:cNvSpPr/>
          <p:nvPr/>
        </p:nvSpPr>
        <p:spPr>
          <a:xfrm>
            <a:off x="6281345" y="5556245"/>
            <a:ext cx="2747289" cy="307777"/>
          </a:xfrm>
          <a:prstGeom prst="rect">
            <a:avLst/>
          </a:prstGeom>
          <a:noFill/>
        </p:spPr>
        <p:txBody>
          <a:bodyPr wrap="square" rtlCol="0">
            <a:spAutoFit/>
          </a:bodyPr>
          <a:lstStyle/>
          <a:p>
            <a:r>
              <a:rPr lang="fr-FR" sz="1400" dirty="0"/>
              <a:t>Non, c’est très bien, merci !</a:t>
            </a:r>
          </a:p>
        </p:txBody>
      </p:sp>
      <p:sp>
        <p:nvSpPr>
          <p:cNvPr id="77" name="ZoneTexte 76"/>
          <p:cNvSpPr txBox="1"/>
          <p:nvPr/>
        </p:nvSpPr>
        <p:spPr>
          <a:xfrm>
            <a:off x="618127" y="1833709"/>
            <a:ext cx="5317899" cy="738664"/>
          </a:xfrm>
          <a:prstGeom prst="rect">
            <a:avLst/>
          </a:prstGeom>
          <a:noFill/>
        </p:spPr>
        <p:txBody>
          <a:bodyPr wrap="square" rtlCol="0">
            <a:spAutoFit/>
          </a:bodyPr>
          <a:lstStyle/>
          <a:p>
            <a:pPr algn="r"/>
            <a:r>
              <a:rPr lang="fr-FR" sz="1400" dirty="0"/>
              <a:t>Bonjour Madame,</a:t>
            </a:r>
          </a:p>
          <a:p>
            <a:pPr algn="r"/>
            <a:r>
              <a:rPr lang="fr-FR" sz="1400" dirty="0"/>
              <a:t>J’ai pu revoir vos traitements depuis notre dernière entrevue. J’ai quelques modifications à vous proposer. </a:t>
            </a:r>
          </a:p>
        </p:txBody>
      </p:sp>
      <p:sp>
        <p:nvSpPr>
          <p:cNvPr id="79" name="ZoneTexte 78"/>
          <p:cNvSpPr txBox="1"/>
          <p:nvPr/>
        </p:nvSpPr>
        <p:spPr>
          <a:xfrm>
            <a:off x="3416343" y="2805660"/>
            <a:ext cx="2519683" cy="954107"/>
          </a:xfrm>
          <a:prstGeom prst="rect">
            <a:avLst/>
          </a:prstGeom>
          <a:noFill/>
        </p:spPr>
        <p:txBody>
          <a:bodyPr wrap="square" rtlCol="0">
            <a:spAutoFit/>
          </a:bodyPr>
          <a:lstStyle/>
          <a:p>
            <a:pPr algn="r"/>
            <a:r>
              <a:rPr lang="fr-FR" sz="1400" dirty="0"/>
              <a:t>D’abord, nous allons changer vos médicaments pour l’anxiété…</a:t>
            </a:r>
          </a:p>
          <a:p>
            <a:pPr algn="r"/>
            <a:r>
              <a:rPr lang="fr-FR" sz="1400" dirty="0"/>
              <a:t>[…]</a:t>
            </a:r>
          </a:p>
        </p:txBody>
      </p:sp>
      <p:sp>
        <p:nvSpPr>
          <p:cNvPr id="81" name="ZoneTexte 80"/>
          <p:cNvSpPr txBox="1"/>
          <p:nvPr/>
        </p:nvSpPr>
        <p:spPr>
          <a:xfrm>
            <a:off x="3257064" y="4423941"/>
            <a:ext cx="2678962" cy="1169551"/>
          </a:xfrm>
          <a:prstGeom prst="rect">
            <a:avLst/>
          </a:prstGeom>
          <a:noFill/>
        </p:spPr>
        <p:txBody>
          <a:bodyPr wrap="square" rtlCol="0">
            <a:spAutoFit/>
          </a:bodyPr>
          <a:lstStyle/>
          <a:p>
            <a:pPr algn="r"/>
            <a:r>
              <a:rPr lang="fr-FR" sz="1400" dirty="0"/>
              <a:t>Cela se pourrait, par exemple avec…</a:t>
            </a:r>
          </a:p>
          <a:p>
            <a:pPr algn="r"/>
            <a:r>
              <a:rPr lang="fr-FR" sz="1400" dirty="0"/>
              <a:t>[…]</a:t>
            </a:r>
          </a:p>
          <a:p>
            <a:pPr algn="r"/>
            <a:r>
              <a:rPr lang="fr-FR" sz="1400" dirty="0"/>
              <a:t>Avez-vous d’autres questions ?</a:t>
            </a:r>
          </a:p>
        </p:txBody>
      </p:sp>
      <p:graphicFrame>
        <p:nvGraphicFramePr>
          <p:cNvPr id="85" name="Tableau 84"/>
          <p:cNvGraphicFramePr>
            <a:graphicFrameLocks noGrp="1"/>
          </p:cNvGraphicFramePr>
          <p:nvPr>
            <p:extLst>
              <p:ext uri="{D42A27DB-BD31-4B8C-83A1-F6EECF244321}">
                <p14:modId xmlns:p14="http://schemas.microsoft.com/office/powerpoint/2010/main" val="147090730"/>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pSp>
        <p:nvGrpSpPr>
          <p:cNvPr id="86" name="Groupe 85"/>
          <p:cNvGrpSpPr/>
          <p:nvPr/>
        </p:nvGrpSpPr>
        <p:grpSpPr>
          <a:xfrm>
            <a:off x="630167" y="2922971"/>
            <a:ext cx="1685701" cy="3935029"/>
            <a:chOff x="228600" y="2917165"/>
            <a:chExt cx="1685701" cy="3935029"/>
          </a:xfrm>
          <a:effectLst>
            <a:outerShdw blurRad="50800" dist="38100" dir="10800000" algn="r" rotWithShape="0">
              <a:prstClr val="black">
                <a:alpha val="40000"/>
              </a:prstClr>
            </a:outerShdw>
          </a:effectLst>
        </p:grpSpPr>
        <p:sp>
          <p:nvSpPr>
            <p:cNvPr id="87" name="Rectangle 86"/>
            <p:cNvSpPr/>
            <p:nvPr/>
          </p:nvSpPr>
          <p:spPr>
            <a:xfrm>
              <a:off x="621654" y="6156086"/>
              <a:ext cx="1086709" cy="691210"/>
            </a:xfrm>
            <a:prstGeom prst="rect">
              <a:avLst/>
            </a:prstGeom>
            <a:solidFill>
              <a:schemeClr val="accent1"/>
            </a:solidFill>
            <a:ln w="3175">
              <a:solidFill>
                <a:srgbClr val="7171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Forme libre 87"/>
            <p:cNvSpPr/>
            <p:nvPr/>
          </p:nvSpPr>
          <p:spPr>
            <a:xfrm>
              <a:off x="768908" y="3794862"/>
              <a:ext cx="712928" cy="1032655"/>
            </a:xfrm>
            <a:custGeom>
              <a:avLst/>
              <a:gdLst>
                <a:gd name="connsiteX0" fmla="*/ 172720 w 881380"/>
                <a:gd name="connsiteY0" fmla="*/ 0 h 883920"/>
                <a:gd name="connsiteX1" fmla="*/ 172720 w 881380"/>
                <a:gd name="connsiteY1" fmla="*/ 411480 h 883920"/>
                <a:gd name="connsiteX2" fmla="*/ 35560 w 881380"/>
                <a:gd name="connsiteY2" fmla="*/ 655320 h 883920"/>
                <a:gd name="connsiteX3" fmla="*/ 386080 w 881380"/>
                <a:gd name="connsiteY3" fmla="*/ 883920 h 883920"/>
                <a:gd name="connsiteX4" fmla="*/ 843280 w 881380"/>
                <a:gd name="connsiteY4" fmla="*/ 655320 h 883920"/>
                <a:gd name="connsiteX5" fmla="*/ 614680 w 881380"/>
                <a:gd name="connsiteY5" fmla="*/ 426720 h 883920"/>
                <a:gd name="connsiteX6" fmla="*/ 584200 w 881380"/>
                <a:gd name="connsiteY6" fmla="*/ 3048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80" h="883920">
                  <a:moveTo>
                    <a:pt x="172720" y="0"/>
                  </a:moveTo>
                  <a:cubicBezTo>
                    <a:pt x="184150" y="151130"/>
                    <a:pt x="195580" y="302260"/>
                    <a:pt x="172720" y="411480"/>
                  </a:cubicBezTo>
                  <a:cubicBezTo>
                    <a:pt x="149860" y="520700"/>
                    <a:pt x="0" y="576580"/>
                    <a:pt x="35560" y="655320"/>
                  </a:cubicBezTo>
                  <a:cubicBezTo>
                    <a:pt x="71120" y="734060"/>
                    <a:pt x="251460" y="883920"/>
                    <a:pt x="386080" y="883920"/>
                  </a:cubicBezTo>
                  <a:cubicBezTo>
                    <a:pt x="520700" y="883920"/>
                    <a:pt x="805180" y="731520"/>
                    <a:pt x="843280" y="655320"/>
                  </a:cubicBezTo>
                  <a:cubicBezTo>
                    <a:pt x="881380" y="579120"/>
                    <a:pt x="657860" y="530860"/>
                    <a:pt x="614680" y="426720"/>
                  </a:cubicBezTo>
                  <a:cubicBezTo>
                    <a:pt x="571500" y="322580"/>
                    <a:pt x="577850" y="176530"/>
                    <a:pt x="584200" y="3048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9" name="Forme libre 88"/>
            <p:cNvSpPr/>
            <p:nvPr/>
          </p:nvSpPr>
          <p:spPr>
            <a:xfrm>
              <a:off x="228600" y="3995530"/>
              <a:ext cx="1202635" cy="2633870"/>
            </a:xfrm>
            <a:custGeom>
              <a:avLst/>
              <a:gdLst>
                <a:gd name="connsiteX0" fmla="*/ 626165 w 1202635"/>
                <a:gd name="connsiteY0" fmla="*/ 0 h 2633870"/>
                <a:gd name="connsiteX1" fmla="*/ 188843 w 1202635"/>
                <a:gd name="connsiteY1" fmla="*/ 168966 h 2633870"/>
                <a:gd name="connsiteX2" fmla="*/ 0 w 1202635"/>
                <a:gd name="connsiteY2" fmla="*/ 1063487 h 2633870"/>
                <a:gd name="connsiteX3" fmla="*/ 159026 w 1202635"/>
                <a:gd name="connsiteY3" fmla="*/ 1818861 h 2633870"/>
                <a:gd name="connsiteX4" fmla="*/ 129209 w 1202635"/>
                <a:gd name="connsiteY4" fmla="*/ 2574235 h 2633870"/>
                <a:gd name="connsiteX5" fmla="*/ 327991 w 1202635"/>
                <a:gd name="connsiteY5" fmla="*/ 2633870 h 2633870"/>
                <a:gd name="connsiteX6" fmla="*/ 824948 w 1202635"/>
                <a:gd name="connsiteY6" fmla="*/ 2613992 h 2633870"/>
                <a:gd name="connsiteX7" fmla="*/ 1023730 w 1202635"/>
                <a:gd name="connsiteY7" fmla="*/ 2256183 h 2633870"/>
                <a:gd name="connsiteX8" fmla="*/ 964096 w 1202635"/>
                <a:gd name="connsiteY8" fmla="*/ 2156792 h 2633870"/>
                <a:gd name="connsiteX9" fmla="*/ 1143000 w 1202635"/>
                <a:gd name="connsiteY9" fmla="*/ 1600200 h 2633870"/>
                <a:gd name="connsiteX10" fmla="*/ 1023730 w 1202635"/>
                <a:gd name="connsiteY10" fmla="*/ 1470992 h 2633870"/>
                <a:gd name="connsiteX11" fmla="*/ 1202635 w 1202635"/>
                <a:gd name="connsiteY11" fmla="*/ 1053548 h 2633870"/>
                <a:gd name="connsiteX12" fmla="*/ 974035 w 1202635"/>
                <a:gd name="connsiteY12" fmla="*/ 735496 h 2633870"/>
                <a:gd name="connsiteX13" fmla="*/ 626165 w 1202635"/>
                <a:gd name="connsiteY13" fmla="*/ 0 h 26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635" h="2633870">
                  <a:moveTo>
                    <a:pt x="626165" y="0"/>
                  </a:moveTo>
                  <a:lnTo>
                    <a:pt x="188843" y="168966"/>
                  </a:lnTo>
                  <a:lnTo>
                    <a:pt x="0" y="1063487"/>
                  </a:lnTo>
                  <a:lnTo>
                    <a:pt x="159026" y="1818861"/>
                  </a:lnTo>
                  <a:lnTo>
                    <a:pt x="129209" y="2574235"/>
                  </a:lnTo>
                  <a:lnTo>
                    <a:pt x="327991" y="2633870"/>
                  </a:lnTo>
                  <a:lnTo>
                    <a:pt x="824948" y="2613992"/>
                  </a:lnTo>
                  <a:lnTo>
                    <a:pt x="1023730" y="2256183"/>
                  </a:lnTo>
                  <a:lnTo>
                    <a:pt x="964096" y="2156792"/>
                  </a:lnTo>
                  <a:lnTo>
                    <a:pt x="1143000" y="1600200"/>
                  </a:lnTo>
                  <a:lnTo>
                    <a:pt x="1023730" y="1470992"/>
                  </a:lnTo>
                  <a:lnTo>
                    <a:pt x="1202635" y="1053548"/>
                  </a:lnTo>
                  <a:lnTo>
                    <a:pt x="974035" y="735496"/>
                  </a:lnTo>
                  <a:lnTo>
                    <a:pt x="626165"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Forme libre 90"/>
            <p:cNvSpPr/>
            <p:nvPr/>
          </p:nvSpPr>
          <p:spPr>
            <a:xfrm flipH="1">
              <a:off x="1119191" y="3968310"/>
              <a:ext cx="795110" cy="2667080"/>
            </a:xfrm>
            <a:custGeom>
              <a:avLst/>
              <a:gdLst>
                <a:gd name="connsiteX0" fmla="*/ 527539 w 668216"/>
                <a:gd name="connsiteY0" fmla="*/ 0 h 2708031"/>
                <a:gd name="connsiteX1" fmla="*/ 527539 w 668216"/>
                <a:gd name="connsiteY1" fmla="*/ 114300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27539 w 668216"/>
                <a:gd name="connsiteY0" fmla="*/ 0 h 2708031"/>
                <a:gd name="connsiteX1" fmla="*/ 581862 w 668216"/>
                <a:gd name="connsiteY1" fmla="*/ 91664 h 2708031"/>
                <a:gd name="connsiteX2" fmla="*/ 105508 w 668216"/>
                <a:gd name="connsiteY2" fmla="*/ 254977 h 2708031"/>
                <a:gd name="connsiteX3" fmla="*/ 0 w 668216"/>
                <a:gd name="connsiteY3" fmla="*/ 1072662 h 2708031"/>
                <a:gd name="connsiteX4" fmla="*/ 158262 w 668216"/>
                <a:gd name="connsiteY4" fmla="*/ 1468316 h 2708031"/>
                <a:gd name="connsiteX5" fmla="*/ 175847 w 668216"/>
                <a:gd name="connsiteY5" fmla="*/ 1969477 h 2708031"/>
                <a:gd name="connsiteX6" fmla="*/ 149470 w 668216"/>
                <a:gd name="connsiteY6" fmla="*/ 2708031 h 2708031"/>
                <a:gd name="connsiteX7" fmla="*/ 378070 w 668216"/>
                <a:gd name="connsiteY7" fmla="*/ 2681654 h 2708031"/>
                <a:gd name="connsiteX8" fmla="*/ 615462 w 668216"/>
                <a:gd name="connsiteY8" fmla="*/ 2206870 h 2708031"/>
                <a:gd name="connsiteX9" fmla="*/ 483577 w 668216"/>
                <a:gd name="connsiteY9" fmla="*/ 1679331 h 2708031"/>
                <a:gd name="connsiteX10" fmla="*/ 562708 w 668216"/>
                <a:gd name="connsiteY10" fmla="*/ 1529862 h 2708031"/>
                <a:gd name="connsiteX11" fmla="*/ 439616 w 668216"/>
                <a:gd name="connsiteY11" fmla="*/ 1125416 h 2708031"/>
                <a:gd name="connsiteX12" fmla="*/ 668216 w 668216"/>
                <a:gd name="connsiteY12" fmla="*/ 659424 h 2708031"/>
                <a:gd name="connsiteX13" fmla="*/ 527539 w 668216"/>
                <a:gd name="connsiteY13" fmla="*/ 378070 h 2708031"/>
                <a:gd name="connsiteX14" fmla="*/ 527539 w 668216"/>
                <a:gd name="connsiteY14" fmla="*/ 0 h 2708031"/>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27539 w 668216"/>
                <a:gd name="connsiteY13" fmla="*/ 387125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8262 w 668216"/>
                <a:gd name="connsiteY4" fmla="*/ 1477371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66472 w 668216"/>
                <a:gd name="connsiteY4" fmla="*/ 1488318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105508 w 668216"/>
                <a:gd name="connsiteY2" fmla="*/ 264032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81862 w 668216"/>
                <a:gd name="connsiteY1" fmla="*/ 100719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78467 w 668216"/>
                <a:gd name="connsiteY0" fmla="*/ 0 h 2717086"/>
                <a:gd name="connsiteX1" fmla="*/ 539091 w 668216"/>
                <a:gd name="connsiteY1" fmla="*/ 43686 h 2717086"/>
                <a:gd name="connsiteX2" fmla="*/ 214467 w 668216"/>
                <a:gd name="connsiteY2" fmla="*/ 234787 h 2717086"/>
                <a:gd name="connsiteX3" fmla="*/ 0 w 668216"/>
                <a:gd name="connsiteY3" fmla="*/ 1081717 h 2717086"/>
                <a:gd name="connsiteX4" fmla="*/ 152721 w 668216"/>
                <a:gd name="connsiteY4" fmla="*/ 1861143 h 2717086"/>
                <a:gd name="connsiteX5" fmla="*/ 175847 w 668216"/>
                <a:gd name="connsiteY5" fmla="*/ 1978532 h 2717086"/>
                <a:gd name="connsiteX6" fmla="*/ 149470 w 668216"/>
                <a:gd name="connsiteY6" fmla="*/ 2717086 h 2717086"/>
                <a:gd name="connsiteX7" fmla="*/ 378070 w 668216"/>
                <a:gd name="connsiteY7" fmla="*/ 2690709 h 2717086"/>
                <a:gd name="connsiteX8" fmla="*/ 615462 w 668216"/>
                <a:gd name="connsiteY8" fmla="*/ 2215925 h 2717086"/>
                <a:gd name="connsiteX9" fmla="*/ 483577 w 668216"/>
                <a:gd name="connsiteY9" fmla="*/ 1688386 h 2717086"/>
                <a:gd name="connsiteX10" fmla="*/ 562708 w 668216"/>
                <a:gd name="connsiteY10" fmla="*/ 1538917 h 2717086"/>
                <a:gd name="connsiteX11" fmla="*/ 439616 w 668216"/>
                <a:gd name="connsiteY11" fmla="*/ 1134471 h 2717086"/>
                <a:gd name="connsiteX12" fmla="*/ 668216 w 668216"/>
                <a:gd name="connsiteY12" fmla="*/ 668479 h 2717086"/>
                <a:gd name="connsiteX13" fmla="*/ 571677 w 668216"/>
                <a:gd name="connsiteY13" fmla="*/ 378070 h 2717086"/>
                <a:gd name="connsiteX14" fmla="*/ 578467 w 668216"/>
                <a:gd name="connsiteY14" fmla="*/ 0 h 2717086"/>
                <a:gd name="connsiteX0" fmla="*/ 517719 w 607468"/>
                <a:gd name="connsiteY0" fmla="*/ 0 h 2717086"/>
                <a:gd name="connsiteX1" fmla="*/ 478343 w 607468"/>
                <a:gd name="connsiteY1" fmla="*/ 43686 h 2717086"/>
                <a:gd name="connsiteX2" fmla="*/ 153719 w 607468"/>
                <a:gd name="connsiteY2" fmla="*/ 234787 h 2717086"/>
                <a:gd name="connsiteX3" fmla="*/ 0 w 607468"/>
                <a:gd name="connsiteY3" fmla="*/ 1091843 h 2717086"/>
                <a:gd name="connsiteX4" fmla="*/ 91973 w 607468"/>
                <a:gd name="connsiteY4" fmla="*/ 1861143 h 2717086"/>
                <a:gd name="connsiteX5" fmla="*/ 115099 w 607468"/>
                <a:gd name="connsiteY5" fmla="*/ 1978532 h 2717086"/>
                <a:gd name="connsiteX6" fmla="*/ 88722 w 607468"/>
                <a:gd name="connsiteY6" fmla="*/ 2717086 h 2717086"/>
                <a:gd name="connsiteX7" fmla="*/ 317322 w 607468"/>
                <a:gd name="connsiteY7" fmla="*/ 2690709 h 2717086"/>
                <a:gd name="connsiteX8" fmla="*/ 554714 w 607468"/>
                <a:gd name="connsiteY8" fmla="*/ 2215925 h 2717086"/>
                <a:gd name="connsiteX9" fmla="*/ 422829 w 607468"/>
                <a:gd name="connsiteY9" fmla="*/ 1688386 h 2717086"/>
                <a:gd name="connsiteX10" fmla="*/ 501960 w 607468"/>
                <a:gd name="connsiteY10" fmla="*/ 1538917 h 2717086"/>
                <a:gd name="connsiteX11" fmla="*/ 378868 w 607468"/>
                <a:gd name="connsiteY11" fmla="*/ 1134471 h 2717086"/>
                <a:gd name="connsiteX12" fmla="*/ 607468 w 607468"/>
                <a:gd name="connsiteY12" fmla="*/ 668479 h 2717086"/>
                <a:gd name="connsiteX13" fmla="*/ 510929 w 607468"/>
                <a:gd name="connsiteY13" fmla="*/ 378070 h 2717086"/>
                <a:gd name="connsiteX14" fmla="*/ 517719 w 607468"/>
                <a:gd name="connsiteY14" fmla="*/ 0 h 27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68" h="2717086">
                  <a:moveTo>
                    <a:pt x="517719" y="0"/>
                  </a:moveTo>
                  <a:lnTo>
                    <a:pt x="478343" y="43686"/>
                  </a:lnTo>
                  <a:lnTo>
                    <a:pt x="153719" y="234787"/>
                  </a:lnTo>
                  <a:lnTo>
                    <a:pt x="0" y="1091843"/>
                  </a:lnTo>
                  <a:lnTo>
                    <a:pt x="91973" y="1861143"/>
                  </a:lnTo>
                  <a:lnTo>
                    <a:pt x="115099" y="1978532"/>
                  </a:lnTo>
                  <a:lnTo>
                    <a:pt x="88722" y="2717086"/>
                  </a:lnTo>
                  <a:lnTo>
                    <a:pt x="317322" y="2690709"/>
                  </a:lnTo>
                  <a:lnTo>
                    <a:pt x="554714" y="2215925"/>
                  </a:lnTo>
                  <a:lnTo>
                    <a:pt x="422829" y="1688386"/>
                  </a:lnTo>
                  <a:lnTo>
                    <a:pt x="501960" y="1538917"/>
                  </a:lnTo>
                  <a:lnTo>
                    <a:pt x="378868" y="1134471"/>
                  </a:lnTo>
                  <a:lnTo>
                    <a:pt x="607468" y="668479"/>
                  </a:lnTo>
                  <a:lnTo>
                    <a:pt x="510929" y="378070"/>
                  </a:lnTo>
                  <a:lnTo>
                    <a:pt x="517719"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7" name="Groupe 146"/>
            <p:cNvGrpSpPr/>
            <p:nvPr/>
          </p:nvGrpSpPr>
          <p:grpSpPr>
            <a:xfrm rot="21159051" flipH="1">
              <a:off x="661781" y="2917165"/>
              <a:ext cx="773533" cy="1016379"/>
              <a:chOff x="1401393" y="476672"/>
              <a:chExt cx="736866" cy="968200"/>
            </a:xfrm>
          </p:grpSpPr>
          <p:sp>
            <p:nvSpPr>
              <p:cNvPr id="163" name="Forme libre 162"/>
              <p:cNvSpPr/>
              <p:nvPr/>
            </p:nvSpPr>
            <p:spPr>
              <a:xfrm>
                <a:off x="1452820" y="604877"/>
                <a:ext cx="646151" cy="839995"/>
              </a:xfrm>
              <a:custGeom>
                <a:avLst/>
                <a:gdLst>
                  <a:gd name="connsiteX0" fmla="*/ 39757 w 894522"/>
                  <a:gd name="connsiteY0" fmla="*/ 665922 h 1162878"/>
                  <a:gd name="connsiteX1" fmla="*/ 119270 w 894522"/>
                  <a:gd name="connsiteY1" fmla="*/ 864704 h 1162878"/>
                  <a:gd name="connsiteX2" fmla="*/ 288235 w 894522"/>
                  <a:gd name="connsiteY2" fmla="*/ 1162878 h 1162878"/>
                  <a:gd name="connsiteX3" fmla="*/ 655983 w 894522"/>
                  <a:gd name="connsiteY3" fmla="*/ 1152939 h 1162878"/>
                  <a:gd name="connsiteX4" fmla="*/ 834887 w 894522"/>
                  <a:gd name="connsiteY4" fmla="*/ 844826 h 1162878"/>
                  <a:gd name="connsiteX5" fmla="*/ 894522 w 894522"/>
                  <a:gd name="connsiteY5" fmla="*/ 626165 h 1162878"/>
                  <a:gd name="connsiteX6" fmla="*/ 864705 w 894522"/>
                  <a:gd name="connsiteY6" fmla="*/ 208722 h 1162878"/>
                  <a:gd name="connsiteX7" fmla="*/ 795131 w 894522"/>
                  <a:gd name="connsiteY7" fmla="*/ 0 h 1162878"/>
                  <a:gd name="connsiteX8" fmla="*/ 417444 w 894522"/>
                  <a:gd name="connsiteY8" fmla="*/ 0 h 1162878"/>
                  <a:gd name="connsiteX9" fmla="*/ 149087 w 894522"/>
                  <a:gd name="connsiteY9" fmla="*/ 0 h 1162878"/>
                  <a:gd name="connsiteX10" fmla="*/ 49696 w 894522"/>
                  <a:gd name="connsiteY10" fmla="*/ 69574 h 1162878"/>
                  <a:gd name="connsiteX11" fmla="*/ 0 w 894522"/>
                  <a:gd name="connsiteY11" fmla="*/ 298174 h 1162878"/>
                  <a:gd name="connsiteX12" fmla="*/ 9939 w 894522"/>
                  <a:gd name="connsiteY12" fmla="*/ 4273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22" h="1162878">
                    <a:moveTo>
                      <a:pt x="39757" y="665922"/>
                    </a:moveTo>
                    <a:lnTo>
                      <a:pt x="119270" y="864704"/>
                    </a:lnTo>
                    <a:lnTo>
                      <a:pt x="288235" y="1162878"/>
                    </a:lnTo>
                    <a:lnTo>
                      <a:pt x="655983" y="1152939"/>
                    </a:lnTo>
                    <a:lnTo>
                      <a:pt x="834887" y="844826"/>
                    </a:lnTo>
                    <a:lnTo>
                      <a:pt x="894522" y="626165"/>
                    </a:lnTo>
                    <a:lnTo>
                      <a:pt x="864705" y="208722"/>
                    </a:lnTo>
                    <a:lnTo>
                      <a:pt x="795131" y="0"/>
                    </a:lnTo>
                    <a:lnTo>
                      <a:pt x="417444" y="0"/>
                    </a:lnTo>
                    <a:lnTo>
                      <a:pt x="149087" y="0"/>
                    </a:lnTo>
                    <a:lnTo>
                      <a:pt x="49696" y="69574"/>
                    </a:lnTo>
                    <a:lnTo>
                      <a:pt x="0" y="298174"/>
                    </a:lnTo>
                    <a:lnTo>
                      <a:pt x="9939" y="427382"/>
                    </a:ln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4" name="Forme libre 163"/>
              <p:cNvSpPr/>
              <p:nvPr/>
            </p:nvSpPr>
            <p:spPr>
              <a:xfrm>
                <a:off x="1416507" y="476672"/>
                <a:ext cx="713087" cy="584928"/>
              </a:xfrm>
              <a:custGeom>
                <a:avLst/>
                <a:gdLst>
                  <a:gd name="connsiteX0" fmla="*/ 147850 w 987188"/>
                  <a:gd name="connsiteY0" fmla="*/ 259308 h 809767"/>
                  <a:gd name="connsiteX1" fmla="*/ 461749 w 987188"/>
                  <a:gd name="connsiteY1" fmla="*/ 354842 h 809767"/>
                  <a:gd name="connsiteX2" fmla="*/ 802943 w 987188"/>
                  <a:gd name="connsiteY2" fmla="*/ 272955 h 809767"/>
                  <a:gd name="connsiteX3" fmla="*/ 816591 w 987188"/>
                  <a:gd name="connsiteY3" fmla="*/ 545911 h 809767"/>
                  <a:gd name="connsiteX4" fmla="*/ 898477 w 987188"/>
                  <a:gd name="connsiteY4" fmla="*/ 709684 h 809767"/>
                  <a:gd name="connsiteX5" fmla="*/ 980364 w 987188"/>
                  <a:gd name="connsiteY5" fmla="*/ 600502 h 809767"/>
                  <a:gd name="connsiteX6" fmla="*/ 857534 w 987188"/>
                  <a:gd name="connsiteY6" fmla="*/ 150125 h 809767"/>
                  <a:gd name="connsiteX7" fmla="*/ 475396 w 987188"/>
                  <a:gd name="connsiteY7" fmla="*/ 0 h 809767"/>
                  <a:gd name="connsiteX8" fmla="*/ 79611 w 987188"/>
                  <a:gd name="connsiteY8" fmla="*/ 150125 h 809767"/>
                  <a:gd name="connsiteX9" fmla="*/ 11373 w 987188"/>
                  <a:gd name="connsiteY9" fmla="*/ 450376 h 809767"/>
                  <a:gd name="connsiteX10" fmla="*/ 11373 w 987188"/>
                  <a:gd name="connsiteY10" fmla="*/ 696036 h 809767"/>
                  <a:gd name="connsiteX11" fmla="*/ 52316 w 987188"/>
                  <a:gd name="connsiteY11" fmla="*/ 791570 h 809767"/>
                  <a:gd name="connsiteX12" fmla="*/ 106907 w 987188"/>
                  <a:gd name="connsiteY12" fmla="*/ 586854 h 809767"/>
                  <a:gd name="connsiteX13" fmla="*/ 93259 w 987188"/>
                  <a:gd name="connsiteY13" fmla="*/ 327546 h 809767"/>
                  <a:gd name="connsiteX14" fmla="*/ 147850 w 987188"/>
                  <a:gd name="connsiteY14" fmla="*/ 259308 h 80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188" h="809767">
                    <a:moveTo>
                      <a:pt x="147850" y="259308"/>
                    </a:moveTo>
                    <a:cubicBezTo>
                      <a:pt x="209265" y="263857"/>
                      <a:pt x="352567" y="352568"/>
                      <a:pt x="461749" y="354842"/>
                    </a:cubicBezTo>
                    <a:cubicBezTo>
                      <a:pt x="570931" y="357116"/>
                      <a:pt x="743803" y="241110"/>
                      <a:pt x="802943" y="272955"/>
                    </a:cubicBezTo>
                    <a:cubicBezTo>
                      <a:pt x="862083" y="304800"/>
                      <a:pt x="800669" y="473123"/>
                      <a:pt x="816591" y="545911"/>
                    </a:cubicBezTo>
                    <a:cubicBezTo>
                      <a:pt x="832513" y="618699"/>
                      <a:pt x="871182" y="700586"/>
                      <a:pt x="898477" y="709684"/>
                    </a:cubicBezTo>
                    <a:cubicBezTo>
                      <a:pt x="925772" y="718782"/>
                      <a:pt x="987188" y="693762"/>
                      <a:pt x="980364" y="600502"/>
                    </a:cubicBezTo>
                    <a:cubicBezTo>
                      <a:pt x="973540" y="507242"/>
                      <a:pt x="941695" y="250209"/>
                      <a:pt x="857534" y="150125"/>
                    </a:cubicBezTo>
                    <a:cubicBezTo>
                      <a:pt x="773373" y="50041"/>
                      <a:pt x="605050" y="0"/>
                      <a:pt x="475396" y="0"/>
                    </a:cubicBezTo>
                    <a:cubicBezTo>
                      <a:pt x="345742" y="0"/>
                      <a:pt x="156948" y="75063"/>
                      <a:pt x="79611" y="150125"/>
                    </a:cubicBezTo>
                    <a:cubicBezTo>
                      <a:pt x="2274" y="225187"/>
                      <a:pt x="22746" y="359391"/>
                      <a:pt x="11373" y="450376"/>
                    </a:cubicBezTo>
                    <a:cubicBezTo>
                      <a:pt x="0" y="541361"/>
                      <a:pt x="4549" y="639170"/>
                      <a:pt x="11373" y="696036"/>
                    </a:cubicBezTo>
                    <a:cubicBezTo>
                      <a:pt x="18197" y="752902"/>
                      <a:pt x="36394" y="809767"/>
                      <a:pt x="52316" y="791570"/>
                    </a:cubicBezTo>
                    <a:cubicBezTo>
                      <a:pt x="68238" y="773373"/>
                      <a:pt x="100083" y="664191"/>
                      <a:pt x="106907" y="586854"/>
                    </a:cubicBezTo>
                    <a:cubicBezTo>
                      <a:pt x="113731" y="509517"/>
                      <a:pt x="88710" y="386686"/>
                      <a:pt x="93259" y="327546"/>
                    </a:cubicBezTo>
                    <a:cubicBezTo>
                      <a:pt x="97808" y="268406"/>
                      <a:pt x="86435" y="254759"/>
                      <a:pt x="147850" y="259308"/>
                    </a:cubicBezTo>
                    <a:close/>
                  </a:path>
                </a:pathLst>
              </a:cu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5" name="Ellipse 164"/>
              <p:cNvSpPr/>
              <p:nvPr/>
            </p:nvSpPr>
            <p:spPr>
              <a:xfrm rot="774496">
                <a:off x="2014418"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Ellipse 165"/>
              <p:cNvSpPr/>
              <p:nvPr/>
            </p:nvSpPr>
            <p:spPr>
              <a:xfrm rot="20825504" flipH="1">
                <a:off x="1401393" y="903991"/>
                <a:ext cx="123841" cy="208058"/>
              </a:xfrm>
              <a:prstGeom prst="ellipse">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Forme libre 166"/>
              <p:cNvSpPr/>
              <p:nvPr/>
            </p:nvSpPr>
            <p:spPr>
              <a:xfrm>
                <a:off x="1705893" y="927097"/>
                <a:ext cx="89939" cy="277775"/>
              </a:xfrm>
              <a:custGeom>
                <a:avLst/>
                <a:gdLst>
                  <a:gd name="connsiteX0" fmla="*/ 67993 w 138332"/>
                  <a:gd name="connsiteY0" fmla="*/ 0 h 633046"/>
                  <a:gd name="connsiteX1" fmla="*/ 67993 w 138332"/>
                  <a:gd name="connsiteY1" fmla="*/ 436099 h 633046"/>
                  <a:gd name="connsiteX2" fmla="*/ 11723 w 138332"/>
                  <a:gd name="connsiteY2" fmla="*/ 604911 h 633046"/>
                  <a:gd name="connsiteX3" fmla="*/ 138332 w 138332"/>
                  <a:gd name="connsiteY3" fmla="*/ 604911 h 633046"/>
                </a:gdLst>
                <a:ahLst/>
                <a:cxnLst>
                  <a:cxn ang="0">
                    <a:pos x="connsiteX0" y="connsiteY0"/>
                  </a:cxn>
                  <a:cxn ang="0">
                    <a:pos x="connsiteX1" y="connsiteY1"/>
                  </a:cxn>
                  <a:cxn ang="0">
                    <a:pos x="connsiteX2" y="connsiteY2"/>
                  </a:cxn>
                  <a:cxn ang="0">
                    <a:pos x="connsiteX3" y="connsiteY3"/>
                  </a:cxn>
                </a:cxnLst>
                <a:rect l="l" t="t" r="r" b="b"/>
                <a:pathLst>
                  <a:path w="138332" h="633046">
                    <a:moveTo>
                      <a:pt x="67993" y="0"/>
                    </a:moveTo>
                    <a:cubicBezTo>
                      <a:pt x="72682" y="167640"/>
                      <a:pt x="77371" y="335281"/>
                      <a:pt x="67993" y="436099"/>
                    </a:cubicBezTo>
                    <a:cubicBezTo>
                      <a:pt x="58615" y="536917"/>
                      <a:pt x="0" y="576776"/>
                      <a:pt x="11723" y="604911"/>
                    </a:cubicBezTo>
                    <a:cubicBezTo>
                      <a:pt x="23446" y="633046"/>
                      <a:pt x="80889" y="618978"/>
                      <a:pt x="138332" y="60491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68" name="Forme libre 167"/>
              <p:cNvSpPr/>
              <p:nvPr/>
            </p:nvSpPr>
            <p:spPr>
              <a:xfrm rot="21056856">
                <a:off x="1643958" y="1234119"/>
                <a:ext cx="325012" cy="101862"/>
              </a:xfrm>
              <a:custGeom>
                <a:avLst/>
                <a:gdLst>
                  <a:gd name="connsiteX0" fmla="*/ 0 w 449943"/>
                  <a:gd name="connsiteY0" fmla="*/ 72571 h 244323"/>
                  <a:gd name="connsiteX1" fmla="*/ 203200 w 449943"/>
                  <a:gd name="connsiteY1" fmla="*/ 232228 h 244323"/>
                  <a:gd name="connsiteX2" fmla="*/ 449943 w 449943"/>
                  <a:gd name="connsiteY2" fmla="*/ 0 h 244323"/>
                </a:gdLst>
                <a:ahLst/>
                <a:cxnLst>
                  <a:cxn ang="0">
                    <a:pos x="connsiteX0" y="connsiteY0"/>
                  </a:cxn>
                  <a:cxn ang="0">
                    <a:pos x="connsiteX1" y="connsiteY1"/>
                  </a:cxn>
                  <a:cxn ang="0">
                    <a:pos x="connsiteX2" y="connsiteY2"/>
                  </a:cxn>
                </a:cxnLst>
                <a:rect l="l" t="t" r="r" b="b"/>
                <a:pathLst>
                  <a:path w="449943" h="244323">
                    <a:moveTo>
                      <a:pt x="0" y="72571"/>
                    </a:moveTo>
                    <a:cubicBezTo>
                      <a:pt x="64105" y="158447"/>
                      <a:pt x="128210" y="244323"/>
                      <a:pt x="203200" y="232228"/>
                    </a:cubicBezTo>
                    <a:cubicBezTo>
                      <a:pt x="278191" y="220133"/>
                      <a:pt x="364067" y="110066"/>
                      <a:pt x="449943" y="0"/>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69" name="Groupe 97"/>
              <p:cNvGrpSpPr/>
              <p:nvPr/>
            </p:nvGrpSpPr>
            <p:grpSpPr>
              <a:xfrm>
                <a:off x="1557435" y="866780"/>
                <a:ext cx="364101" cy="182051"/>
                <a:chOff x="7812360" y="1160748"/>
                <a:chExt cx="504056" cy="252028"/>
              </a:xfrm>
            </p:grpSpPr>
            <p:grpSp>
              <p:nvGrpSpPr>
                <p:cNvPr id="174" name="Groupe 38"/>
                <p:cNvGrpSpPr/>
                <p:nvPr/>
              </p:nvGrpSpPr>
              <p:grpSpPr>
                <a:xfrm>
                  <a:off x="7886278" y="1250758"/>
                  <a:ext cx="356221" cy="72008"/>
                  <a:chOff x="7037698" y="1988840"/>
                  <a:chExt cx="880677" cy="144016"/>
                </a:xfrm>
              </p:grpSpPr>
              <p:sp>
                <p:nvSpPr>
                  <p:cNvPr id="179" name="Organigramme : Connecteur 178"/>
                  <p:cNvSpPr/>
                  <p:nvPr/>
                </p:nvSpPr>
                <p:spPr>
                  <a:xfrm>
                    <a:off x="7037698" y="1988840"/>
                    <a:ext cx="144016"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Organigramme : Connecteur 179"/>
                  <p:cNvSpPr/>
                  <p:nvPr/>
                </p:nvSpPr>
                <p:spPr>
                  <a:xfrm>
                    <a:off x="7774360" y="1988840"/>
                    <a:ext cx="144015" cy="1440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5" name="Groupe 88"/>
                <p:cNvGrpSpPr/>
                <p:nvPr/>
              </p:nvGrpSpPr>
              <p:grpSpPr>
                <a:xfrm>
                  <a:off x="7812360" y="1160748"/>
                  <a:ext cx="504056" cy="252028"/>
                  <a:chOff x="7668344" y="1052736"/>
                  <a:chExt cx="576064" cy="216024"/>
                </a:xfrm>
              </p:grpSpPr>
              <p:sp>
                <p:nvSpPr>
                  <p:cNvPr id="177" name="Organigramme : Connecteur 176"/>
                  <p:cNvSpPr/>
                  <p:nvPr/>
                </p:nvSpPr>
                <p:spPr>
                  <a:xfrm>
                    <a:off x="766834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Organigramme : Connecteur 177"/>
                  <p:cNvSpPr/>
                  <p:nvPr/>
                </p:nvSpPr>
                <p:spPr>
                  <a:xfrm>
                    <a:off x="8028384" y="1052736"/>
                    <a:ext cx="216024" cy="21602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76" name="Connecteur droit 175"/>
                <p:cNvCxnSpPr>
                  <a:stCxn id="177" idx="6"/>
                  <a:endCxn id="178" idx="2"/>
                </p:cNvCxnSpPr>
                <p:nvPr/>
              </p:nvCxnSpPr>
              <p:spPr>
                <a:xfrm>
                  <a:off x="8001381" y="1286762"/>
                  <a:ext cx="1260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0" name="Connecteur droit 169"/>
              <p:cNvCxnSpPr>
                <a:stCxn id="178" idx="6"/>
                <a:endCxn id="165" idx="1"/>
              </p:cNvCxnSpPr>
              <p:nvPr/>
            </p:nvCxnSpPr>
            <p:spPr>
              <a:xfrm flipV="1">
                <a:off x="1921536" y="926538"/>
                <a:ext cx="12855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a:stCxn id="177" idx="2"/>
                <a:endCxn id="166" idx="1"/>
              </p:cNvCxnSpPr>
              <p:nvPr/>
            </p:nvCxnSpPr>
            <p:spPr>
              <a:xfrm flipH="1" flipV="1">
                <a:off x="1489558" y="926538"/>
                <a:ext cx="67877" cy="312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Forme libre 171"/>
              <p:cNvSpPr/>
              <p:nvPr/>
            </p:nvSpPr>
            <p:spPr>
              <a:xfrm rot="21294464">
                <a:off x="1418597" y="933193"/>
                <a:ext cx="68887" cy="121565"/>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3" name="Forme libre 172"/>
              <p:cNvSpPr/>
              <p:nvPr/>
            </p:nvSpPr>
            <p:spPr>
              <a:xfrm rot="305536" flipH="1">
                <a:off x="2053499" y="945407"/>
                <a:ext cx="45679" cy="125224"/>
              </a:xfrm>
              <a:custGeom>
                <a:avLst/>
                <a:gdLst>
                  <a:gd name="connsiteX0" fmla="*/ 95366 w 95366"/>
                  <a:gd name="connsiteY0" fmla="*/ 50488 h 168294"/>
                  <a:gd name="connsiteX1" fmla="*/ 33659 w 95366"/>
                  <a:gd name="connsiteY1" fmla="*/ 8415 h 168294"/>
                  <a:gd name="connsiteX2" fmla="*/ 2805 w 95366"/>
                  <a:gd name="connsiteY2" fmla="*/ 100977 h 168294"/>
                  <a:gd name="connsiteX3" fmla="*/ 50488 w 95366"/>
                  <a:gd name="connsiteY3" fmla="*/ 168294 h 168294"/>
                </a:gdLst>
                <a:ahLst/>
                <a:cxnLst>
                  <a:cxn ang="0">
                    <a:pos x="connsiteX0" y="connsiteY0"/>
                  </a:cxn>
                  <a:cxn ang="0">
                    <a:pos x="connsiteX1" y="connsiteY1"/>
                  </a:cxn>
                  <a:cxn ang="0">
                    <a:pos x="connsiteX2" y="connsiteY2"/>
                  </a:cxn>
                  <a:cxn ang="0">
                    <a:pos x="connsiteX3" y="connsiteY3"/>
                  </a:cxn>
                </a:cxnLst>
                <a:rect l="l" t="t" r="r" b="b"/>
                <a:pathLst>
                  <a:path w="95366" h="168294">
                    <a:moveTo>
                      <a:pt x="95366" y="50488"/>
                    </a:moveTo>
                    <a:cubicBezTo>
                      <a:pt x="72226" y="25244"/>
                      <a:pt x="49086" y="0"/>
                      <a:pt x="33659" y="8415"/>
                    </a:cubicBezTo>
                    <a:cubicBezTo>
                      <a:pt x="18232" y="16830"/>
                      <a:pt x="0" y="74330"/>
                      <a:pt x="2805" y="100977"/>
                    </a:cubicBezTo>
                    <a:cubicBezTo>
                      <a:pt x="5610" y="127624"/>
                      <a:pt x="28049" y="147959"/>
                      <a:pt x="50488" y="168294"/>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148" name="Forme libre 147"/>
            <p:cNvSpPr/>
            <p:nvPr/>
          </p:nvSpPr>
          <p:spPr>
            <a:xfrm flipH="1">
              <a:off x="1498168" y="4186104"/>
              <a:ext cx="203057" cy="747616"/>
            </a:xfrm>
            <a:custGeom>
              <a:avLst/>
              <a:gdLst>
                <a:gd name="connsiteX0" fmla="*/ 0 w 193431"/>
                <a:gd name="connsiteY0" fmla="*/ 0 h 712177"/>
                <a:gd name="connsiteX1" fmla="*/ 79131 w 193431"/>
                <a:gd name="connsiteY1" fmla="*/ 465992 h 712177"/>
                <a:gd name="connsiteX2" fmla="*/ 193431 w 193431"/>
                <a:gd name="connsiteY2" fmla="*/ 712177 h 712177"/>
              </a:gdLst>
              <a:ahLst/>
              <a:cxnLst>
                <a:cxn ang="0">
                  <a:pos x="connsiteX0" y="connsiteY0"/>
                </a:cxn>
                <a:cxn ang="0">
                  <a:pos x="connsiteX1" y="connsiteY1"/>
                </a:cxn>
                <a:cxn ang="0">
                  <a:pos x="connsiteX2" y="connsiteY2"/>
                </a:cxn>
              </a:cxnLst>
              <a:rect l="l" t="t" r="r" b="b"/>
              <a:pathLst>
                <a:path w="193431" h="712177">
                  <a:moveTo>
                    <a:pt x="0" y="0"/>
                  </a:moveTo>
                  <a:cubicBezTo>
                    <a:pt x="23446" y="173648"/>
                    <a:pt x="46893" y="347296"/>
                    <a:pt x="79131" y="465992"/>
                  </a:cubicBezTo>
                  <a:cubicBezTo>
                    <a:pt x="111370" y="584688"/>
                    <a:pt x="152400" y="648432"/>
                    <a:pt x="193431" y="7121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9" name="Groupe 148"/>
            <p:cNvGrpSpPr/>
            <p:nvPr/>
          </p:nvGrpSpPr>
          <p:grpSpPr>
            <a:xfrm flipH="1">
              <a:off x="1086664" y="5049669"/>
              <a:ext cx="355615" cy="322902"/>
              <a:chOff x="1855991" y="2735209"/>
              <a:chExt cx="338758" cy="307596"/>
            </a:xfrm>
          </p:grpSpPr>
          <p:sp>
            <p:nvSpPr>
              <p:cNvPr id="160" name="Ellipse 159"/>
              <p:cNvSpPr/>
              <p:nvPr/>
            </p:nvSpPr>
            <p:spPr>
              <a:xfrm flipV="1">
                <a:off x="2123728" y="273765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1" name="Ellipse 160"/>
              <p:cNvSpPr/>
              <p:nvPr/>
            </p:nvSpPr>
            <p:spPr>
              <a:xfrm flipV="1">
                <a:off x="1855991" y="2735209"/>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2" name="Ellipse 161"/>
              <p:cNvSpPr/>
              <p:nvPr/>
            </p:nvSpPr>
            <p:spPr>
              <a:xfrm flipV="1">
                <a:off x="2149030" y="2997086"/>
                <a:ext cx="45719" cy="45719"/>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0" name="Forme libre 149"/>
            <p:cNvSpPr/>
            <p:nvPr/>
          </p:nvSpPr>
          <p:spPr>
            <a:xfrm flipH="1">
              <a:off x="1122551" y="3920491"/>
              <a:ext cx="349573" cy="829499"/>
            </a:xfrm>
            <a:custGeom>
              <a:avLst/>
              <a:gdLst>
                <a:gd name="connsiteX0" fmla="*/ 272562 w 395654"/>
                <a:gd name="connsiteY0" fmla="*/ 0 h 747346"/>
                <a:gd name="connsiteX1" fmla="*/ 131885 w 395654"/>
                <a:gd name="connsiteY1" fmla="*/ 193430 h 747346"/>
                <a:gd name="connsiteX2" fmla="*/ 307731 w 395654"/>
                <a:gd name="connsiteY2" fmla="*/ 342900 h 747346"/>
                <a:gd name="connsiteX3" fmla="*/ 0 w 395654"/>
                <a:gd name="connsiteY3" fmla="*/ 246184 h 747346"/>
                <a:gd name="connsiteX4" fmla="*/ 316523 w 395654"/>
                <a:gd name="connsiteY4" fmla="*/ 747346 h 747346"/>
                <a:gd name="connsiteX5" fmla="*/ 395654 w 395654"/>
                <a:gd name="connsiteY5" fmla="*/ 606669 h 747346"/>
                <a:gd name="connsiteX6" fmla="*/ 272562 w 395654"/>
                <a:gd name="connsiteY6" fmla="*/ 0 h 747346"/>
                <a:gd name="connsiteX0" fmla="*/ 191859 w 314951"/>
                <a:gd name="connsiteY0" fmla="*/ 0 h 747346"/>
                <a:gd name="connsiteX1" fmla="*/ 51182 w 314951"/>
                <a:gd name="connsiteY1" fmla="*/ 193430 h 747346"/>
                <a:gd name="connsiteX2" fmla="*/ 227028 w 314951"/>
                <a:gd name="connsiteY2" fmla="*/ 342900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 name="connsiteX0" fmla="*/ 191859 w 314951"/>
                <a:gd name="connsiteY0" fmla="*/ 0 h 747346"/>
                <a:gd name="connsiteX1" fmla="*/ 51182 w 314951"/>
                <a:gd name="connsiteY1" fmla="*/ 193430 h 747346"/>
                <a:gd name="connsiteX2" fmla="*/ 159777 w 314951"/>
                <a:gd name="connsiteY2" fmla="*/ 326087 h 747346"/>
                <a:gd name="connsiteX3" fmla="*/ 0 w 314951"/>
                <a:gd name="connsiteY3" fmla="*/ 373963 h 747346"/>
                <a:gd name="connsiteX4" fmla="*/ 235820 w 314951"/>
                <a:gd name="connsiteY4" fmla="*/ 747346 h 747346"/>
                <a:gd name="connsiteX5" fmla="*/ 314951 w 314951"/>
                <a:gd name="connsiteY5" fmla="*/ 606669 h 747346"/>
                <a:gd name="connsiteX6" fmla="*/ 191859 w 314951"/>
                <a:gd name="connsiteY6" fmla="*/ 0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51" h="747346">
                  <a:moveTo>
                    <a:pt x="191859" y="0"/>
                  </a:moveTo>
                  <a:lnTo>
                    <a:pt x="51182" y="193430"/>
                  </a:lnTo>
                  <a:lnTo>
                    <a:pt x="159777" y="326087"/>
                  </a:lnTo>
                  <a:lnTo>
                    <a:pt x="0" y="373963"/>
                  </a:lnTo>
                  <a:lnTo>
                    <a:pt x="235820" y="747346"/>
                  </a:lnTo>
                  <a:lnTo>
                    <a:pt x="314951" y="606669"/>
                  </a:lnTo>
                  <a:lnTo>
                    <a:pt x="191859"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Forme libre 150"/>
            <p:cNvSpPr/>
            <p:nvPr/>
          </p:nvSpPr>
          <p:spPr>
            <a:xfrm rot="2470652" flipH="1" flipV="1">
              <a:off x="1770562" y="4991354"/>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2" name="Ellipse 151"/>
            <p:cNvSpPr/>
            <p:nvPr/>
          </p:nvSpPr>
          <p:spPr>
            <a:xfrm flipH="1" flipV="1">
              <a:off x="1433398" y="5353610"/>
              <a:ext cx="47994" cy="47994"/>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Forme libre 152"/>
            <p:cNvSpPr/>
            <p:nvPr/>
          </p:nvSpPr>
          <p:spPr>
            <a:xfrm flipH="1">
              <a:off x="1708363" y="4203978"/>
              <a:ext cx="50145" cy="1697736"/>
            </a:xfrm>
            <a:custGeom>
              <a:avLst/>
              <a:gdLst>
                <a:gd name="connsiteX0" fmla="*/ 0 w 47768"/>
                <a:gd name="connsiteY0" fmla="*/ 1617259 h 1617259"/>
                <a:gd name="connsiteX1" fmla="*/ 27296 w 47768"/>
                <a:gd name="connsiteY1" fmla="*/ 887104 h 1617259"/>
                <a:gd name="connsiteX2" fmla="*/ 47768 w 47768"/>
                <a:gd name="connsiteY2" fmla="*/ 0 h 1617259"/>
              </a:gdLst>
              <a:ahLst/>
              <a:cxnLst>
                <a:cxn ang="0">
                  <a:pos x="connsiteX0" y="connsiteY0"/>
                </a:cxn>
                <a:cxn ang="0">
                  <a:pos x="connsiteX1" y="connsiteY1"/>
                </a:cxn>
                <a:cxn ang="0">
                  <a:pos x="connsiteX2" y="connsiteY2"/>
                </a:cxn>
              </a:cxnLst>
              <a:rect l="l" t="t" r="r" b="b"/>
              <a:pathLst>
                <a:path w="47768" h="1617259">
                  <a:moveTo>
                    <a:pt x="0" y="1617259"/>
                  </a:moveTo>
                  <a:lnTo>
                    <a:pt x="27296" y="887104"/>
                  </a:lnTo>
                  <a:lnTo>
                    <a:pt x="4776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4" name="Forme libre 153"/>
            <p:cNvSpPr/>
            <p:nvPr/>
          </p:nvSpPr>
          <p:spPr>
            <a:xfrm flipH="1">
              <a:off x="621654" y="3926889"/>
              <a:ext cx="673777" cy="1061431"/>
            </a:xfrm>
            <a:custGeom>
              <a:avLst/>
              <a:gdLst>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615462 w 641839"/>
                <a:gd name="connsiteY4" fmla="*/ 28135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91579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457200 w 641839"/>
                <a:gd name="connsiteY3" fmla="*/ 272562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27539 w 641839"/>
                <a:gd name="connsiteY2" fmla="*/ 254977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57460 w 641839"/>
                <a:gd name="connsiteY4" fmla="*/ 298414 h 1011116"/>
                <a:gd name="connsiteX5" fmla="*/ 641839 w 641839"/>
                <a:gd name="connsiteY5" fmla="*/ 325316 h 1011116"/>
                <a:gd name="connsiteX6" fmla="*/ 0 w 641839"/>
                <a:gd name="connsiteY6" fmla="*/ 1011116 h 1011116"/>
                <a:gd name="connsiteX7" fmla="*/ 395654 w 641839"/>
                <a:gd name="connsiteY7" fmla="*/ 0 h 1011116"/>
                <a:gd name="connsiteX0" fmla="*/ 395654 w 641839"/>
                <a:gd name="connsiteY0" fmla="*/ 0 h 1011116"/>
                <a:gd name="connsiteX1" fmla="*/ 501162 w 641839"/>
                <a:gd name="connsiteY1" fmla="*/ 105508 h 1011116"/>
                <a:gd name="connsiteX2" fmla="*/ 551423 w 641839"/>
                <a:gd name="connsiteY2" fmla="*/ 241329 h 1011116"/>
                <a:gd name="connsiteX3" fmla="*/ 392374 w 641839"/>
                <a:gd name="connsiteY3" fmla="*/ 279386 h 1011116"/>
                <a:gd name="connsiteX4" fmla="*/ 547225 w 641839"/>
                <a:gd name="connsiteY4" fmla="*/ 308650 h 1011116"/>
                <a:gd name="connsiteX5" fmla="*/ 641839 w 641839"/>
                <a:gd name="connsiteY5" fmla="*/ 325316 h 1011116"/>
                <a:gd name="connsiteX6" fmla="*/ 0 w 641839"/>
                <a:gd name="connsiteY6" fmla="*/ 1011116 h 1011116"/>
                <a:gd name="connsiteX7" fmla="*/ 395654 w 641839"/>
                <a:gd name="connsiteY7" fmla="*/ 0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839" h="1011116">
                  <a:moveTo>
                    <a:pt x="395654" y="0"/>
                  </a:moveTo>
                  <a:lnTo>
                    <a:pt x="501162" y="105508"/>
                  </a:lnTo>
                  <a:lnTo>
                    <a:pt x="551423" y="241329"/>
                  </a:lnTo>
                  <a:lnTo>
                    <a:pt x="392374" y="279386"/>
                  </a:lnTo>
                  <a:lnTo>
                    <a:pt x="547225" y="308650"/>
                  </a:lnTo>
                  <a:lnTo>
                    <a:pt x="641839" y="325316"/>
                  </a:lnTo>
                  <a:lnTo>
                    <a:pt x="0" y="1011116"/>
                  </a:lnTo>
                  <a:lnTo>
                    <a:pt x="395654" y="0"/>
                  </a:lnTo>
                  <a:close/>
                </a:path>
              </a:pathLst>
            </a:custGeom>
            <a:solidFill>
              <a:srgbClr val="EFF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5" name="Forme libre 154"/>
            <p:cNvSpPr/>
            <p:nvPr/>
          </p:nvSpPr>
          <p:spPr>
            <a:xfrm>
              <a:off x="1199751" y="6469451"/>
              <a:ext cx="40704" cy="382743"/>
            </a:xfrm>
            <a:custGeom>
              <a:avLst/>
              <a:gdLst>
                <a:gd name="connsiteX0" fmla="*/ 53546 w 53546"/>
                <a:gd name="connsiteY0" fmla="*/ 0 h 762000"/>
                <a:gd name="connsiteX1" fmla="*/ 0 w 53546"/>
                <a:gd name="connsiteY1" fmla="*/ 762000 h 762000"/>
                <a:gd name="connsiteX2" fmla="*/ 0 w 53546"/>
                <a:gd name="connsiteY2" fmla="*/ 762000 h 762000"/>
              </a:gdLst>
              <a:ahLst/>
              <a:cxnLst>
                <a:cxn ang="0">
                  <a:pos x="connsiteX0" y="connsiteY0"/>
                </a:cxn>
                <a:cxn ang="0">
                  <a:pos x="connsiteX1" y="connsiteY1"/>
                </a:cxn>
                <a:cxn ang="0">
                  <a:pos x="connsiteX2" y="connsiteY2"/>
                </a:cxn>
              </a:cxnLst>
              <a:rect l="l" t="t" r="r" b="b"/>
              <a:pathLst>
                <a:path w="53546" h="762000">
                  <a:moveTo>
                    <a:pt x="53546" y="0"/>
                  </a:moveTo>
                  <a:lnTo>
                    <a:pt x="0" y="762000"/>
                  </a:lnTo>
                  <a:lnTo>
                    <a:pt x="0" y="7620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6" name="Connecteur droit 155"/>
            <p:cNvCxnSpPr>
              <a:endCxn id="89" idx="3"/>
            </p:cNvCxnSpPr>
            <p:nvPr/>
          </p:nvCxnSpPr>
          <p:spPr>
            <a:xfrm flipH="1">
              <a:off x="387626" y="4131545"/>
              <a:ext cx="149087" cy="16828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Forme libre 156"/>
            <p:cNvSpPr/>
            <p:nvPr/>
          </p:nvSpPr>
          <p:spPr>
            <a:xfrm flipH="1">
              <a:off x="837384" y="5572738"/>
              <a:ext cx="350733" cy="904523"/>
            </a:xfrm>
            <a:custGeom>
              <a:avLst/>
              <a:gdLst>
                <a:gd name="connsiteX0" fmla="*/ 0 w 334108"/>
                <a:gd name="connsiteY0" fmla="*/ 0 h 861646"/>
                <a:gd name="connsiteX1" fmla="*/ 298939 w 334108"/>
                <a:gd name="connsiteY1" fmla="*/ 826477 h 861646"/>
                <a:gd name="connsiteX2" fmla="*/ 334108 w 334108"/>
                <a:gd name="connsiteY2" fmla="*/ 861646 h 861646"/>
              </a:gdLst>
              <a:ahLst/>
              <a:cxnLst>
                <a:cxn ang="0">
                  <a:pos x="connsiteX0" y="connsiteY0"/>
                </a:cxn>
                <a:cxn ang="0">
                  <a:pos x="connsiteX1" y="connsiteY1"/>
                </a:cxn>
                <a:cxn ang="0">
                  <a:pos x="connsiteX2" y="connsiteY2"/>
                </a:cxn>
              </a:cxnLst>
              <a:rect l="l" t="t" r="r" b="b"/>
              <a:pathLst>
                <a:path w="334108" h="861646">
                  <a:moveTo>
                    <a:pt x="0" y="0"/>
                  </a:moveTo>
                  <a:lnTo>
                    <a:pt x="298939" y="826477"/>
                  </a:lnTo>
                  <a:lnTo>
                    <a:pt x="334108" y="861646"/>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Forme libre 157"/>
            <p:cNvSpPr/>
            <p:nvPr/>
          </p:nvSpPr>
          <p:spPr>
            <a:xfrm>
              <a:off x="514960" y="4124563"/>
              <a:ext cx="330312" cy="1013791"/>
            </a:xfrm>
            <a:custGeom>
              <a:avLst/>
              <a:gdLst>
                <a:gd name="connsiteX0" fmla="*/ 22199 w 330312"/>
                <a:gd name="connsiteY0" fmla="*/ 0 h 1013791"/>
                <a:gd name="connsiteX1" fmla="*/ 32138 w 330312"/>
                <a:gd name="connsiteY1" fmla="*/ 457200 h 1013791"/>
                <a:gd name="connsiteX2" fmla="*/ 330312 w 330312"/>
                <a:gd name="connsiteY2" fmla="*/ 1013791 h 1013791"/>
              </a:gdLst>
              <a:ahLst/>
              <a:cxnLst>
                <a:cxn ang="0">
                  <a:pos x="connsiteX0" y="connsiteY0"/>
                </a:cxn>
                <a:cxn ang="0">
                  <a:pos x="connsiteX1" y="connsiteY1"/>
                </a:cxn>
                <a:cxn ang="0">
                  <a:pos x="connsiteX2" y="connsiteY2"/>
                </a:cxn>
              </a:cxnLst>
              <a:rect l="l" t="t" r="r" b="b"/>
              <a:pathLst>
                <a:path w="330312" h="1013791">
                  <a:moveTo>
                    <a:pt x="22199" y="0"/>
                  </a:moveTo>
                  <a:cubicBezTo>
                    <a:pt x="1492" y="144117"/>
                    <a:pt x="-19214" y="288235"/>
                    <a:pt x="32138" y="457200"/>
                  </a:cubicBezTo>
                  <a:cubicBezTo>
                    <a:pt x="83490" y="626165"/>
                    <a:pt x="206901" y="819978"/>
                    <a:pt x="330312" y="10137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Forme libre 158"/>
            <p:cNvSpPr/>
            <p:nvPr/>
          </p:nvSpPr>
          <p:spPr>
            <a:xfrm rot="18118203" flipV="1">
              <a:off x="220132" y="4999819"/>
              <a:ext cx="142861" cy="45719"/>
            </a:xfrm>
            <a:custGeom>
              <a:avLst/>
              <a:gdLst>
                <a:gd name="connsiteX0" fmla="*/ 0 w 237392"/>
                <a:gd name="connsiteY0" fmla="*/ 114590 h 114590"/>
                <a:gd name="connsiteX1" fmla="*/ 105507 w 237392"/>
                <a:gd name="connsiteY1" fmla="*/ 290 h 114590"/>
                <a:gd name="connsiteX2" fmla="*/ 237392 w 237392"/>
                <a:gd name="connsiteY2" fmla="*/ 88213 h 114590"/>
              </a:gdLst>
              <a:ahLst/>
              <a:cxnLst>
                <a:cxn ang="0">
                  <a:pos x="connsiteX0" y="connsiteY0"/>
                </a:cxn>
                <a:cxn ang="0">
                  <a:pos x="connsiteX1" y="connsiteY1"/>
                </a:cxn>
                <a:cxn ang="0">
                  <a:pos x="connsiteX2" y="connsiteY2"/>
                </a:cxn>
              </a:cxnLst>
              <a:rect l="l" t="t" r="r" b="b"/>
              <a:pathLst>
                <a:path w="237392" h="114590">
                  <a:moveTo>
                    <a:pt x="0" y="114590"/>
                  </a:moveTo>
                  <a:cubicBezTo>
                    <a:pt x="32971" y="59638"/>
                    <a:pt x="65942" y="4686"/>
                    <a:pt x="105507" y="290"/>
                  </a:cubicBezTo>
                  <a:cubicBezTo>
                    <a:pt x="145072" y="-4106"/>
                    <a:pt x="191232" y="42053"/>
                    <a:pt x="237392" y="88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83" name="Groupe 182"/>
          <p:cNvGrpSpPr/>
          <p:nvPr/>
        </p:nvGrpSpPr>
        <p:grpSpPr>
          <a:xfrm>
            <a:off x="9441160" y="2642599"/>
            <a:ext cx="1436699" cy="4210503"/>
            <a:chOff x="9452538" y="2071882"/>
            <a:chExt cx="1604641" cy="4702688"/>
          </a:xfrm>
          <a:effectLst>
            <a:outerShdw blurRad="50800" dist="38100" algn="l" rotWithShape="0">
              <a:prstClr val="black">
                <a:alpha val="40000"/>
              </a:prstClr>
            </a:outerShdw>
          </a:effectLst>
        </p:grpSpPr>
        <p:sp>
          <p:nvSpPr>
            <p:cNvPr id="184" name="Forme libre 183"/>
            <p:cNvSpPr/>
            <p:nvPr/>
          </p:nvSpPr>
          <p:spPr>
            <a:xfrm>
              <a:off x="9668241" y="5469370"/>
              <a:ext cx="745347" cy="1305200"/>
            </a:xfrm>
            <a:custGeom>
              <a:avLst/>
              <a:gdLst>
                <a:gd name="connsiteX0" fmla="*/ 0 w 733616"/>
                <a:gd name="connsiteY0" fmla="*/ 0 h 1388631"/>
                <a:gd name="connsiteX1" fmla="*/ 248905 w 733616"/>
                <a:gd name="connsiteY1" fmla="*/ 1386011 h 1388631"/>
                <a:gd name="connsiteX2" fmla="*/ 482090 w 733616"/>
                <a:gd name="connsiteY2" fmla="*/ 1383391 h 1388631"/>
                <a:gd name="connsiteX3" fmla="*/ 453270 w 733616"/>
                <a:gd name="connsiteY3" fmla="*/ 985142 h 1388631"/>
                <a:gd name="connsiteX4" fmla="*/ 356327 w 733616"/>
                <a:gd name="connsiteY4" fmla="*/ 487331 h 1388631"/>
                <a:gd name="connsiteX5" fmla="*/ 458510 w 733616"/>
                <a:gd name="connsiteY5" fmla="*/ 993002 h 1388631"/>
                <a:gd name="connsiteX6" fmla="*/ 489950 w 733616"/>
                <a:gd name="connsiteY6" fmla="*/ 1388631 h 1388631"/>
                <a:gd name="connsiteX7" fmla="*/ 673354 w 733616"/>
                <a:gd name="connsiteY7" fmla="*/ 1380770 h 1388631"/>
                <a:gd name="connsiteX8" fmla="*/ 733616 w 733616"/>
                <a:gd name="connsiteY8" fmla="*/ 1032303 h 1388631"/>
                <a:gd name="connsiteX9" fmla="*/ 720515 w 733616"/>
                <a:gd name="connsiteY9" fmla="*/ 204365 h 1388631"/>
                <a:gd name="connsiteX10" fmla="*/ 516151 w 733616"/>
                <a:gd name="connsiteY10" fmla="*/ 34061 h 1388631"/>
                <a:gd name="connsiteX11" fmla="*/ 256765 w 733616"/>
                <a:gd name="connsiteY11" fmla="*/ 112663 h 1388631"/>
                <a:gd name="connsiteX12" fmla="*/ 0 w 733616"/>
                <a:gd name="connsiteY12" fmla="*/ 0 h 1388631"/>
                <a:gd name="connsiteX0" fmla="*/ 0 w 748293"/>
                <a:gd name="connsiteY0" fmla="*/ 0 h 1388631"/>
                <a:gd name="connsiteX1" fmla="*/ 248905 w 748293"/>
                <a:gd name="connsiteY1" fmla="*/ 1386011 h 1388631"/>
                <a:gd name="connsiteX2" fmla="*/ 482090 w 748293"/>
                <a:gd name="connsiteY2" fmla="*/ 1383391 h 1388631"/>
                <a:gd name="connsiteX3" fmla="*/ 453270 w 748293"/>
                <a:gd name="connsiteY3" fmla="*/ 985142 h 1388631"/>
                <a:gd name="connsiteX4" fmla="*/ 356327 w 748293"/>
                <a:gd name="connsiteY4" fmla="*/ 487331 h 1388631"/>
                <a:gd name="connsiteX5" fmla="*/ 458510 w 748293"/>
                <a:gd name="connsiteY5" fmla="*/ 993002 h 1388631"/>
                <a:gd name="connsiteX6" fmla="*/ 489950 w 748293"/>
                <a:gd name="connsiteY6" fmla="*/ 1388631 h 1388631"/>
                <a:gd name="connsiteX7" fmla="*/ 748293 w 748293"/>
                <a:gd name="connsiteY7" fmla="*/ 1387388 h 1388631"/>
                <a:gd name="connsiteX8" fmla="*/ 733616 w 748293"/>
                <a:gd name="connsiteY8" fmla="*/ 1032303 h 1388631"/>
                <a:gd name="connsiteX9" fmla="*/ 720515 w 748293"/>
                <a:gd name="connsiteY9" fmla="*/ 204365 h 1388631"/>
                <a:gd name="connsiteX10" fmla="*/ 516151 w 748293"/>
                <a:gd name="connsiteY10" fmla="*/ 34061 h 1388631"/>
                <a:gd name="connsiteX11" fmla="*/ 256765 w 748293"/>
                <a:gd name="connsiteY11" fmla="*/ 112663 h 1388631"/>
                <a:gd name="connsiteX12" fmla="*/ 0 w 748293"/>
                <a:gd name="connsiteY12" fmla="*/ 0 h 13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93" h="1388631">
                  <a:moveTo>
                    <a:pt x="0" y="0"/>
                  </a:moveTo>
                  <a:lnTo>
                    <a:pt x="248905" y="1386011"/>
                  </a:lnTo>
                  <a:lnTo>
                    <a:pt x="482090" y="1383391"/>
                  </a:lnTo>
                  <a:lnTo>
                    <a:pt x="453270" y="985142"/>
                  </a:lnTo>
                  <a:lnTo>
                    <a:pt x="356327" y="487331"/>
                  </a:lnTo>
                  <a:lnTo>
                    <a:pt x="458510" y="993002"/>
                  </a:lnTo>
                  <a:lnTo>
                    <a:pt x="489950" y="1388631"/>
                  </a:lnTo>
                  <a:lnTo>
                    <a:pt x="748293" y="1387388"/>
                  </a:lnTo>
                  <a:lnTo>
                    <a:pt x="733616" y="1032303"/>
                  </a:lnTo>
                  <a:lnTo>
                    <a:pt x="720515" y="204365"/>
                  </a:lnTo>
                  <a:lnTo>
                    <a:pt x="516151" y="34061"/>
                  </a:lnTo>
                  <a:lnTo>
                    <a:pt x="256765" y="112663"/>
                  </a:lnTo>
                  <a:lnTo>
                    <a:pt x="0" y="0"/>
                  </a:lnTo>
                  <a:close/>
                </a:path>
              </a:pathLst>
            </a:custGeom>
            <a:solidFill>
              <a:srgbClr val="7171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5" name="Groupe 184"/>
            <p:cNvGrpSpPr/>
            <p:nvPr/>
          </p:nvGrpSpPr>
          <p:grpSpPr>
            <a:xfrm>
              <a:off x="9452538" y="2071882"/>
              <a:ext cx="1604641" cy="3669000"/>
              <a:chOff x="9368576" y="1571582"/>
              <a:chExt cx="1604641" cy="3669000"/>
            </a:xfrm>
          </p:grpSpPr>
          <p:grpSp>
            <p:nvGrpSpPr>
              <p:cNvPr id="186" name="Groupe 185"/>
              <p:cNvGrpSpPr/>
              <p:nvPr/>
            </p:nvGrpSpPr>
            <p:grpSpPr>
              <a:xfrm flipH="1">
                <a:off x="9368576" y="1571582"/>
                <a:ext cx="1604641" cy="3669000"/>
                <a:chOff x="208078" y="282549"/>
                <a:chExt cx="2004451" cy="4583184"/>
              </a:xfrm>
            </p:grpSpPr>
            <p:grpSp>
              <p:nvGrpSpPr>
                <p:cNvPr id="188" name="Groupe 187"/>
                <p:cNvGrpSpPr/>
                <p:nvPr/>
              </p:nvGrpSpPr>
              <p:grpSpPr>
                <a:xfrm>
                  <a:off x="208078" y="282549"/>
                  <a:ext cx="2004451" cy="4583184"/>
                  <a:chOff x="244006" y="281253"/>
                  <a:chExt cx="2004445" cy="4583149"/>
                </a:xfrm>
              </p:grpSpPr>
              <p:grpSp>
                <p:nvGrpSpPr>
                  <p:cNvPr id="194" name="Groupe 193"/>
                  <p:cNvGrpSpPr/>
                  <p:nvPr/>
                </p:nvGrpSpPr>
                <p:grpSpPr>
                  <a:xfrm rot="21382582" flipH="1">
                    <a:off x="244006" y="281253"/>
                    <a:ext cx="2004445" cy="4583149"/>
                    <a:chOff x="6417400" y="324785"/>
                    <a:chExt cx="2004445" cy="4583149"/>
                  </a:xfrm>
                </p:grpSpPr>
                <p:sp>
                  <p:nvSpPr>
                    <p:cNvPr id="199" name="Forme libre 198"/>
                    <p:cNvSpPr/>
                    <p:nvPr/>
                  </p:nvSpPr>
                  <p:spPr>
                    <a:xfrm>
                      <a:off x="6759098" y="2095085"/>
                      <a:ext cx="909246" cy="1045883"/>
                    </a:xfrm>
                    <a:custGeom>
                      <a:avLst/>
                      <a:gdLst>
                        <a:gd name="connsiteX0" fmla="*/ 233082 w 741083"/>
                        <a:gd name="connsiteY0" fmla="*/ 89647 h 1045883"/>
                        <a:gd name="connsiteX1" fmla="*/ 268941 w 741083"/>
                        <a:gd name="connsiteY1" fmla="*/ 394447 h 1045883"/>
                        <a:gd name="connsiteX2" fmla="*/ 89647 w 741083"/>
                        <a:gd name="connsiteY2" fmla="*/ 645459 h 1045883"/>
                        <a:gd name="connsiteX3" fmla="*/ 53788 w 741083"/>
                        <a:gd name="connsiteY3" fmla="*/ 986118 h 1045883"/>
                        <a:gd name="connsiteX4" fmla="*/ 412376 w 741083"/>
                        <a:gd name="connsiteY4" fmla="*/ 986118 h 1045883"/>
                        <a:gd name="connsiteX5" fmla="*/ 735106 w 741083"/>
                        <a:gd name="connsiteY5" fmla="*/ 627530 h 1045883"/>
                        <a:gd name="connsiteX6" fmla="*/ 448235 w 741083"/>
                        <a:gd name="connsiteY6" fmla="*/ 376518 h 1045883"/>
                        <a:gd name="connsiteX7" fmla="*/ 573741 w 741083"/>
                        <a:gd name="connsiteY7" fmla="*/ 0 h 10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083" h="1045883">
                          <a:moveTo>
                            <a:pt x="233082" y="89647"/>
                          </a:moveTo>
                          <a:cubicBezTo>
                            <a:pt x="262964" y="195729"/>
                            <a:pt x="292847" y="301812"/>
                            <a:pt x="268941" y="394447"/>
                          </a:cubicBezTo>
                          <a:cubicBezTo>
                            <a:pt x="245035" y="487082"/>
                            <a:pt x="125506" y="546847"/>
                            <a:pt x="89647" y="645459"/>
                          </a:cubicBezTo>
                          <a:cubicBezTo>
                            <a:pt x="53788" y="744071"/>
                            <a:pt x="0" y="929342"/>
                            <a:pt x="53788" y="986118"/>
                          </a:cubicBezTo>
                          <a:cubicBezTo>
                            <a:pt x="107576" y="1042894"/>
                            <a:pt x="298823" y="1045883"/>
                            <a:pt x="412376" y="986118"/>
                          </a:cubicBezTo>
                          <a:cubicBezTo>
                            <a:pt x="525929" y="926353"/>
                            <a:pt x="729129" y="729130"/>
                            <a:pt x="735106" y="627530"/>
                          </a:cubicBezTo>
                          <a:cubicBezTo>
                            <a:pt x="741083" y="525930"/>
                            <a:pt x="475129" y="481106"/>
                            <a:pt x="448235" y="376518"/>
                          </a:cubicBezTo>
                          <a:cubicBezTo>
                            <a:pt x="421341" y="271930"/>
                            <a:pt x="497541" y="135965"/>
                            <a:pt x="573741" y="0"/>
                          </a:cubicBezTo>
                        </a:path>
                      </a:pathLst>
                    </a:custGeom>
                    <a:solidFill>
                      <a:srgbClr val="FBE3D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0" name="Forme libre 199"/>
                    <p:cNvSpPr/>
                    <p:nvPr/>
                  </p:nvSpPr>
                  <p:spPr>
                    <a:xfrm>
                      <a:off x="7512148" y="4290646"/>
                      <a:ext cx="422030" cy="506437"/>
                    </a:xfrm>
                    <a:custGeom>
                      <a:avLst/>
                      <a:gdLst>
                        <a:gd name="connsiteX0" fmla="*/ 140677 w 422030"/>
                        <a:gd name="connsiteY0" fmla="*/ 506437 h 506437"/>
                        <a:gd name="connsiteX1" fmla="*/ 281354 w 422030"/>
                        <a:gd name="connsiteY1" fmla="*/ 450166 h 506437"/>
                        <a:gd name="connsiteX2" fmla="*/ 422030 w 422030"/>
                        <a:gd name="connsiteY2" fmla="*/ 365760 h 506437"/>
                        <a:gd name="connsiteX3" fmla="*/ 422030 w 422030"/>
                        <a:gd name="connsiteY3" fmla="*/ 126609 h 506437"/>
                        <a:gd name="connsiteX4" fmla="*/ 196947 w 422030"/>
                        <a:gd name="connsiteY4" fmla="*/ 14068 h 506437"/>
                        <a:gd name="connsiteX5" fmla="*/ 28135 w 422030"/>
                        <a:gd name="connsiteY5" fmla="*/ 0 h 506437"/>
                        <a:gd name="connsiteX6" fmla="*/ 14067 w 422030"/>
                        <a:gd name="connsiteY6" fmla="*/ 211016 h 506437"/>
                        <a:gd name="connsiteX7" fmla="*/ 0 w 422030"/>
                        <a:gd name="connsiteY7" fmla="*/ 393896 h 506437"/>
                        <a:gd name="connsiteX8" fmla="*/ 140677 w 422030"/>
                        <a:gd name="connsiteY8" fmla="*/ 506437 h 5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030" h="506437">
                          <a:moveTo>
                            <a:pt x="140677" y="506437"/>
                          </a:moveTo>
                          <a:lnTo>
                            <a:pt x="281354" y="450166"/>
                          </a:lnTo>
                          <a:lnTo>
                            <a:pt x="422030" y="365760"/>
                          </a:lnTo>
                          <a:lnTo>
                            <a:pt x="422030" y="126609"/>
                          </a:lnTo>
                          <a:lnTo>
                            <a:pt x="196947" y="14068"/>
                          </a:lnTo>
                          <a:lnTo>
                            <a:pt x="28135" y="0"/>
                          </a:lnTo>
                          <a:lnTo>
                            <a:pt x="14067" y="211016"/>
                          </a:lnTo>
                          <a:lnTo>
                            <a:pt x="0" y="393896"/>
                          </a:lnTo>
                          <a:lnTo>
                            <a:pt x="140677" y="506437"/>
                          </a:ln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1" name="Groupe 175"/>
                    <p:cNvGrpSpPr/>
                    <p:nvPr/>
                  </p:nvGrpSpPr>
                  <p:grpSpPr>
                    <a:xfrm>
                      <a:off x="6417400" y="324785"/>
                      <a:ext cx="2004445" cy="2050935"/>
                      <a:chOff x="5895997" y="775532"/>
                      <a:chExt cx="2481693" cy="2539252"/>
                    </a:xfrm>
                  </p:grpSpPr>
                  <p:sp>
                    <p:nvSpPr>
                      <p:cNvPr id="206" name="Forme libre 205"/>
                      <p:cNvSpPr/>
                      <p:nvPr/>
                    </p:nvSpPr>
                    <p:spPr>
                      <a:xfrm>
                        <a:off x="6050077" y="1321560"/>
                        <a:ext cx="1888320" cy="1993224"/>
                      </a:xfrm>
                      <a:custGeom>
                        <a:avLst/>
                        <a:gdLst>
                          <a:gd name="connsiteX0" fmla="*/ 77373 w 1350500"/>
                          <a:gd name="connsiteY0" fmla="*/ 569741 h 1425526"/>
                          <a:gd name="connsiteX1" fmla="*/ 63305 w 1350500"/>
                          <a:gd name="connsiteY1" fmla="*/ 1132449 h 1425526"/>
                          <a:gd name="connsiteX2" fmla="*/ 429065 w 1350500"/>
                          <a:gd name="connsiteY2" fmla="*/ 1399735 h 1425526"/>
                          <a:gd name="connsiteX3" fmla="*/ 963638 w 1350500"/>
                          <a:gd name="connsiteY3" fmla="*/ 1287194 h 1425526"/>
                          <a:gd name="connsiteX4" fmla="*/ 1174653 w 1350500"/>
                          <a:gd name="connsiteY4" fmla="*/ 738554 h 1425526"/>
                          <a:gd name="connsiteX5" fmla="*/ 1329398 w 1350500"/>
                          <a:gd name="connsiteY5" fmla="*/ 414997 h 1425526"/>
                          <a:gd name="connsiteX6" fmla="*/ 1048044 w 1350500"/>
                          <a:gd name="connsiteY6" fmla="*/ 91440 h 1425526"/>
                          <a:gd name="connsiteX7" fmla="*/ 682284 w 1350500"/>
                          <a:gd name="connsiteY7" fmla="*/ 21101 h 1425526"/>
                          <a:gd name="connsiteX8" fmla="*/ 105508 w 1350500"/>
                          <a:gd name="connsiteY8" fmla="*/ 218049 h 1425526"/>
                          <a:gd name="connsiteX9" fmla="*/ 77373 w 1350500"/>
                          <a:gd name="connsiteY9" fmla="*/ 569741 h 1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500" h="1425526">
                            <a:moveTo>
                              <a:pt x="77373" y="569741"/>
                            </a:moveTo>
                            <a:cubicBezTo>
                              <a:pt x="70339" y="722141"/>
                              <a:pt x="4690" y="994117"/>
                              <a:pt x="63305" y="1132449"/>
                            </a:cubicBezTo>
                            <a:cubicBezTo>
                              <a:pt x="121920" y="1270781"/>
                              <a:pt x="279009" y="1373944"/>
                              <a:pt x="429065" y="1399735"/>
                            </a:cubicBezTo>
                            <a:cubicBezTo>
                              <a:pt x="579121" y="1425526"/>
                              <a:pt x="839373" y="1397391"/>
                              <a:pt x="963638" y="1287194"/>
                            </a:cubicBezTo>
                            <a:cubicBezTo>
                              <a:pt x="1087903" y="1176997"/>
                              <a:pt x="1113693" y="883920"/>
                              <a:pt x="1174653" y="738554"/>
                            </a:cubicBezTo>
                            <a:cubicBezTo>
                              <a:pt x="1235613" y="593188"/>
                              <a:pt x="1350500" y="522849"/>
                              <a:pt x="1329398" y="414997"/>
                            </a:cubicBezTo>
                            <a:cubicBezTo>
                              <a:pt x="1308297" y="307145"/>
                              <a:pt x="1155896" y="157089"/>
                              <a:pt x="1048044" y="91440"/>
                            </a:cubicBezTo>
                            <a:cubicBezTo>
                              <a:pt x="940192" y="25791"/>
                              <a:pt x="839373" y="0"/>
                              <a:pt x="682284" y="21101"/>
                            </a:cubicBezTo>
                            <a:cubicBezTo>
                              <a:pt x="525195" y="42202"/>
                              <a:pt x="211016" y="126609"/>
                              <a:pt x="105508" y="218049"/>
                            </a:cubicBezTo>
                            <a:cubicBezTo>
                              <a:pt x="0" y="309489"/>
                              <a:pt x="84407" y="417341"/>
                              <a:pt x="77373" y="569741"/>
                            </a:cubicBezTo>
                            <a:close/>
                          </a:path>
                        </a:pathLst>
                      </a:custGeom>
                      <a:solidFill>
                        <a:srgbClr val="FBE3D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7" name="Forme libre 206"/>
                      <p:cNvSpPr/>
                      <p:nvPr/>
                    </p:nvSpPr>
                    <p:spPr>
                      <a:xfrm>
                        <a:off x="6318901" y="1219932"/>
                        <a:ext cx="1134302" cy="468800"/>
                      </a:xfrm>
                      <a:custGeom>
                        <a:avLst/>
                        <a:gdLst>
                          <a:gd name="connsiteX0" fmla="*/ 11723 w 811237"/>
                          <a:gd name="connsiteY0" fmla="*/ 135987 h 335279"/>
                          <a:gd name="connsiteX1" fmla="*/ 166468 w 811237"/>
                          <a:gd name="connsiteY1" fmla="*/ 318867 h 335279"/>
                          <a:gd name="connsiteX2" fmla="*/ 799514 w 811237"/>
                          <a:gd name="connsiteY2" fmla="*/ 234461 h 335279"/>
                          <a:gd name="connsiteX3" fmla="*/ 236806 w 811237"/>
                          <a:gd name="connsiteY3" fmla="*/ 23446 h 335279"/>
                          <a:gd name="connsiteX4" fmla="*/ 11723 w 811237"/>
                          <a:gd name="connsiteY4" fmla="*/ 135987 h 33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37" h="335279">
                            <a:moveTo>
                              <a:pt x="11723" y="135987"/>
                            </a:moveTo>
                            <a:cubicBezTo>
                              <a:pt x="0" y="185224"/>
                              <a:pt x="35169" y="302455"/>
                              <a:pt x="166468" y="318867"/>
                            </a:cubicBezTo>
                            <a:cubicBezTo>
                              <a:pt x="297767" y="335279"/>
                              <a:pt x="787791" y="283698"/>
                              <a:pt x="799514" y="234461"/>
                            </a:cubicBezTo>
                            <a:cubicBezTo>
                              <a:pt x="811237" y="185224"/>
                              <a:pt x="365760" y="46892"/>
                              <a:pt x="236806" y="23446"/>
                            </a:cubicBezTo>
                            <a:cubicBezTo>
                              <a:pt x="107852" y="0"/>
                              <a:pt x="23446" y="86750"/>
                              <a:pt x="11723" y="135987"/>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8" name="Forme libre 207"/>
                      <p:cNvSpPr/>
                      <p:nvPr/>
                    </p:nvSpPr>
                    <p:spPr>
                      <a:xfrm>
                        <a:off x="7558109" y="775532"/>
                        <a:ext cx="458178" cy="1067282"/>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9" name="Forme libre 208"/>
                      <p:cNvSpPr/>
                      <p:nvPr/>
                    </p:nvSpPr>
                    <p:spPr>
                      <a:xfrm rot="19040031">
                        <a:off x="7843323" y="1434726"/>
                        <a:ext cx="534367" cy="657242"/>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0" name="Forme libre 209"/>
                      <p:cNvSpPr/>
                      <p:nvPr/>
                    </p:nvSpPr>
                    <p:spPr>
                      <a:xfrm>
                        <a:off x="6450033" y="1157643"/>
                        <a:ext cx="1511310" cy="1737514"/>
                      </a:xfrm>
                      <a:custGeom>
                        <a:avLst/>
                        <a:gdLst>
                          <a:gd name="connsiteX0" fmla="*/ 930813 w 1080868"/>
                          <a:gd name="connsiteY0" fmla="*/ 180535 h 1242646"/>
                          <a:gd name="connsiteX1" fmla="*/ 663527 w 1080868"/>
                          <a:gd name="connsiteY1" fmla="*/ 25791 h 1242646"/>
                          <a:gd name="connsiteX2" fmla="*/ 339970 w 1080868"/>
                          <a:gd name="connsiteY2" fmla="*/ 25791 h 1242646"/>
                          <a:gd name="connsiteX3" fmla="*/ 44548 w 1080868"/>
                          <a:gd name="connsiteY3" fmla="*/ 152400 h 1242646"/>
                          <a:gd name="connsiteX4" fmla="*/ 607256 w 1080868"/>
                          <a:gd name="connsiteY4" fmla="*/ 293077 h 1242646"/>
                          <a:gd name="connsiteX5" fmla="*/ 522850 w 1080868"/>
                          <a:gd name="connsiteY5" fmla="*/ 546295 h 1242646"/>
                          <a:gd name="connsiteX6" fmla="*/ 719798 w 1080868"/>
                          <a:gd name="connsiteY6" fmla="*/ 855785 h 1242646"/>
                          <a:gd name="connsiteX7" fmla="*/ 832339 w 1080868"/>
                          <a:gd name="connsiteY7" fmla="*/ 461889 h 1242646"/>
                          <a:gd name="connsiteX8" fmla="*/ 888610 w 1080868"/>
                          <a:gd name="connsiteY8" fmla="*/ 757311 h 1242646"/>
                          <a:gd name="connsiteX9" fmla="*/ 804204 w 1080868"/>
                          <a:gd name="connsiteY9" fmla="*/ 869852 h 1242646"/>
                          <a:gd name="connsiteX10" fmla="*/ 804204 w 1080868"/>
                          <a:gd name="connsiteY10" fmla="*/ 1193409 h 1242646"/>
                          <a:gd name="connsiteX11" fmla="*/ 888610 w 1080868"/>
                          <a:gd name="connsiteY11" fmla="*/ 1165274 h 1242646"/>
                          <a:gd name="connsiteX12" fmla="*/ 846407 w 1080868"/>
                          <a:gd name="connsiteY12" fmla="*/ 1165274 h 1242646"/>
                          <a:gd name="connsiteX13" fmla="*/ 846407 w 1080868"/>
                          <a:gd name="connsiteY13" fmla="*/ 1066800 h 1242646"/>
                          <a:gd name="connsiteX14" fmla="*/ 1029287 w 1080868"/>
                          <a:gd name="connsiteY14" fmla="*/ 912055 h 1242646"/>
                          <a:gd name="connsiteX15" fmla="*/ 1071490 w 1080868"/>
                          <a:gd name="connsiteY15" fmla="*/ 574431 h 1242646"/>
                          <a:gd name="connsiteX16" fmla="*/ 1057422 w 1080868"/>
                          <a:gd name="connsiteY16" fmla="*/ 349348 h 1242646"/>
                          <a:gd name="connsiteX17" fmla="*/ 930813 w 1080868"/>
                          <a:gd name="connsiteY17" fmla="*/ 180535 h 124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0868" h="1242646">
                            <a:moveTo>
                              <a:pt x="930813" y="180535"/>
                            </a:moveTo>
                            <a:cubicBezTo>
                              <a:pt x="865164" y="126609"/>
                              <a:pt x="762001" y="51582"/>
                              <a:pt x="663527" y="25791"/>
                            </a:cubicBezTo>
                            <a:cubicBezTo>
                              <a:pt x="565053" y="0"/>
                              <a:pt x="443133" y="4690"/>
                              <a:pt x="339970" y="25791"/>
                            </a:cubicBezTo>
                            <a:cubicBezTo>
                              <a:pt x="236807" y="46892"/>
                              <a:pt x="0" y="107852"/>
                              <a:pt x="44548" y="152400"/>
                            </a:cubicBezTo>
                            <a:cubicBezTo>
                              <a:pt x="89096" y="196948"/>
                              <a:pt x="527539" y="227428"/>
                              <a:pt x="607256" y="293077"/>
                            </a:cubicBezTo>
                            <a:cubicBezTo>
                              <a:pt x="686973" y="358726"/>
                              <a:pt x="504093" y="452510"/>
                              <a:pt x="522850" y="546295"/>
                            </a:cubicBezTo>
                            <a:cubicBezTo>
                              <a:pt x="541607" y="640080"/>
                              <a:pt x="668217" y="869853"/>
                              <a:pt x="719798" y="855785"/>
                            </a:cubicBezTo>
                            <a:cubicBezTo>
                              <a:pt x="771380" y="841717"/>
                              <a:pt x="804204" y="478301"/>
                              <a:pt x="832339" y="461889"/>
                            </a:cubicBezTo>
                            <a:cubicBezTo>
                              <a:pt x="860474" y="445477"/>
                              <a:pt x="893299" y="689317"/>
                              <a:pt x="888610" y="757311"/>
                            </a:cubicBezTo>
                            <a:cubicBezTo>
                              <a:pt x="883921" y="825305"/>
                              <a:pt x="818272" y="797169"/>
                              <a:pt x="804204" y="869852"/>
                            </a:cubicBezTo>
                            <a:cubicBezTo>
                              <a:pt x="790136" y="942535"/>
                              <a:pt x="790136" y="1144172"/>
                              <a:pt x="804204" y="1193409"/>
                            </a:cubicBezTo>
                            <a:cubicBezTo>
                              <a:pt x="818272" y="1242646"/>
                              <a:pt x="881576" y="1169963"/>
                              <a:pt x="888610" y="1165274"/>
                            </a:cubicBezTo>
                            <a:cubicBezTo>
                              <a:pt x="895644" y="1160585"/>
                              <a:pt x="853441" y="1181686"/>
                              <a:pt x="846407" y="1165274"/>
                            </a:cubicBezTo>
                            <a:cubicBezTo>
                              <a:pt x="839373" y="1148862"/>
                              <a:pt x="815927" y="1109003"/>
                              <a:pt x="846407" y="1066800"/>
                            </a:cubicBezTo>
                            <a:cubicBezTo>
                              <a:pt x="876887" y="1024597"/>
                              <a:pt x="991773" y="994116"/>
                              <a:pt x="1029287" y="912055"/>
                            </a:cubicBezTo>
                            <a:cubicBezTo>
                              <a:pt x="1066801" y="829994"/>
                              <a:pt x="1066801" y="668215"/>
                              <a:pt x="1071490" y="574431"/>
                            </a:cubicBezTo>
                            <a:cubicBezTo>
                              <a:pt x="1076179" y="480647"/>
                              <a:pt x="1080868" y="417342"/>
                              <a:pt x="1057422" y="349348"/>
                            </a:cubicBezTo>
                            <a:cubicBezTo>
                              <a:pt x="1033976" y="281354"/>
                              <a:pt x="996462" y="234461"/>
                              <a:pt x="930813" y="18053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1" name="Forme libre 210"/>
                      <p:cNvSpPr/>
                      <p:nvPr/>
                    </p:nvSpPr>
                    <p:spPr>
                      <a:xfrm>
                        <a:off x="5895997" y="1233044"/>
                        <a:ext cx="734346" cy="924490"/>
                      </a:xfrm>
                      <a:custGeom>
                        <a:avLst/>
                        <a:gdLst>
                          <a:gd name="connsiteX0" fmla="*/ 525194 w 525194"/>
                          <a:gd name="connsiteY0" fmla="*/ 0 h 661182"/>
                          <a:gd name="connsiteX1" fmla="*/ 145366 w 525194"/>
                          <a:gd name="connsiteY1" fmla="*/ 126609 h 661182"/>
                          <a:gd name="connsiteX2" fmla="*/ 18757 w 525194"/>
                          <a:gd name="connsiteY2" fmla="*/ 506437 h 661182"/>
                          <a:gd name="connsiteX3" fmla="*/ 257907 w 525194"/>
                          <a:gd name="connsiteY3" fmla="*/ 661182 h 661182"/>
                        </a:gdLst>
                        <a:ahLst/>
                        <a:cxnLst>
                          <a:cxn ang="0">
                            <a:pos x="connsiteX0" y="connsiteY0"/>
                          </a:cxn>
                          <a:cxn ang="0">
                            <a:pos x="connsiteX1" y="connsiteY1"/>
                          </a:cxn>
                          <a:cxn ang="0">
                            <a:pos x="connsiteX2" y="connsiteY2"/>
                          </a:cxn>
                          <a:cxn ang="0">
                            <a:pos x="connsiteX3" y="connsiteY3"/>
                          </a:cxn>
                        </a:cxnLst>
                        <a:rect l="l" t="t" r="r" b="b"/>
                        <a:pathLst>
                          <a:path w="525194" h="661182">
                            <a:moveTo>
                              <a:pt x="525194" y="0"/>
                            </a:moveTo>
                            <a:cubicBezTo>
                              <a:pt x="377483" y="21101"/>
                              <a:pt x="229772" y="42203"/>
                              <a:pt x="145366" y="126609"/>
                            </a:cubicBezTo>
                            <a:cubicBezTo>
                              <a:pt x="60960" y="211015"/>
                              <a:pt x="0" y="417342"/>
                              <a:pt x="18757" y="506437"/>
                            </a:cubicBezTo>
                            <a:cubicBezTo>
                              <a:pt x="37514" y="595532"/>
                              <a:pt x="147710" y="628357"/>
                              <a:pt x="257907" y="661182"/>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2" name="Forme libre 211"/>
                      <p:cNvSpPr/>
                      <p:nvPr/>
                    </p:nvSpPr>
                    <p:spPr>
                      <a:xfrm>
                        <a:off x="6025546" y="1546175"/>
                        <a:ext cx="688449" cy="649109"/>
                      </a:xfrm>
                      <a:custGeom>
                        <a:avLst/>
                        <a:gdLst>
                          <a:gd name="connsiteX0" fmla="*/ 492369 w 492369"/>
                          <a:gd name="connsiteY0" fmla="*/ 14068 h 464234"/>
                          <a:gd name="connsiteX1" fmla="*/ 56271 w 492369"/>
                          <a:gd name="connsiteY1" fmla="*/ 253218 h 464234"/>
                          <a:gd name="connsiteX2" fmla="*/ 154745 w 492369"/>
                          <a:gd name="connsiteY2" fmla="*/ 422031 h 464234"/>
                          <a:gd name="connsiteX3" fmla="*/ 154745 w 492369"/>
                          <a:gd name="connsiteY3" fmla="*/ 0 h 464234"/>
                        </a:gdLst>
                        <a:ahLst/>
                        <a:cxnLst>
                          <a:cxn ang="0">
                            <a:pos x="connsiteX0" y="connsiteY0"/>
                          </a:cxn>
                          <a:cxn ang="0">
                            <a:pos x="connsiteX1" y="connsiteY1"/>
                          </a:cxn>
                          <a:cxn ang="0">
                            <a:pos x="connsiteX2" y="connsiteY2"/>
                          </a:cxn>
                          <a:cxn ang="0">
                            <a:pos x="connsiteX3" y="connsiteY3"/>
                          </a:cxn>
                        </a:cxnLst>
                        <a:rect l="l" t="t" r="r" b="b"/>
                        <a:pathLst>
                          <a:path w="492369" h="464234">
                            <a:moveTo>
                              <a:pt x="492369" y="14068"/>
                            </a:moveTo>
                            <a:cubicBezTo>
                              <a:pt x="302455" y="99646"/>
                              <a:pt x="112542" y="185224"/>
                              <a:pt x="56271" y="253218"/>
                            </a:cubicBezTo>
                            <a:cubicBezTo>
                              <a:pt x="0" y="321212"/>
                              <a:pt x="138333" y="464234"/>
                              <a:pt x="154745" y="422031"/>
                            </a:cubicBezTo>
                            <a:cubicBezTo>
                              <a:pt x="171157" y="379828"/>
                              <a:pt x="162951" y="189914"/>
                              <a:pt x="154745" y="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13" name="Groupe 24"/>
                      <p:cNvGrpSpPr/>
                      <p:nvPr/>
                    </p:nvGrpSpPr>
                    <p:grpSpPr>
                      <a:xfrm rot="526458">
                        <a:off x="6327521" y="1956202"/>
                        <a:ext cx="997678" cy="657333"/>
                        <a:chOff x="1852508" y="2708920"/>
                        <a:chExt cx="837002" cy="470115"/>
                      </a:xfrm>
                    </p:grpSpPr>
                    <p:sp>
                      <p:nvSpPr>
                        <p:cNvPr id="214" name="Organigramme : Connecteur 213"/>
                        <p:cNvSpPr/>
                        <p:nvPr/>
                      </p:nvSpPr>
                      <p:spPr>
                        <a:xfrm>
                          <a:off x="1973300"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5" name="Organigramme : Connecteur 214"/>
                        <p:cNvSpPr/>
                        <p:nvPr/>
                      </p:nvSpPr>
                      <p:spPr>
                        <a:xfrm>
                          <a:off x="2487822" y="2754353"/>
                          <a:ext cx="72008" cy="7200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6" name="Forme libre 215"/>
                        <p:cNvSpPr/>
                        <p:nvPr/>
                      </p:nvSpPr>
                      <p:spPr>
                        <a:xfrm>
                          <a:off x="2159313" y="2708920"/>
                          <a:ext cx="156705" cy="470115"/>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7" name="Ellipse 216"/>
                        <p:cNvSpPr/>
                        <p:nvPr/>
                      </p:nvSpPr>
                      <p:spPr>
                        <a:xfrm rot="749174">
                          <a:off x="1852508" y="3036945"/>
                          <a:ext cx="193867" cy="116321"/>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8" name="Ellipse 217"/>
                        <p:cNvSpPr/>
                        <p:nvPr/>
                      </p:nvSpPr>
                      <p:spPr>
                        <a:xfrm rot="20850826" flipH="1">
                          <a:off x="2495643" y="3023084"/>
                          <a:ext cx="193867" cy="116320"/>
                        </a:xfrm>
                        <a:prstGeom prst="ellipse">
                          <a:avLst/>
                        </a:prstGeom>
                        <a:solidFill>
                          <a:srgbClr val="FF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202" name="Groupe 212"/>
                    <p:cNvGrpSpPr/>
                    <p:nvPr/>
                  </p:nvGrpSpPr>
                  <p:grpSpPr>
                    <a:xfrm>
                      <a:off x="6588223" y="2446290"/>
                      <a:ext cx="1512170" cy="2461644"/>
                      <a:chOff x="6588223" y="2446290"/>
                      <a:chExt cx="1512170" cy="2461644"/>
                    </a:xfrm>
                  </p:grpSpPr>
                  <p:sp>
                    <p:nvSpPr>
                      <p:cNvPr id="203" name="Forme libre 202"/>
                      <p:cNvSpPr/>
                      <p:nvPr/>
                    </p:nvSpPr>
                    <p:spPr>
                      <a:xfrm>
                        <a:off x="6588223" y="2517303"/>
                        <a:ext cx="410485" cy="2309825"/>
                      </a:xfrm>
                      <a:custGeom>
                        <a:avLst/>
                        <a:gdLst>
                          <a:gd name="connsiteX0" fmla="*/ 263347 w 416966"/>
                          <a:gd name="connsiteY0" fmla="*/ 0 h 1975104"/>
                          <a:gd name="connsiteX1" fmla="*/ 416966 w 416966"/>
                          <a:gd name="connsiteY1" fmla="*/ 29261 h 1975104"/>
                          <a:gd name="connsiteX2" fmla="*/ 321868 w 416966"/>
                          <a:gd name="connsiteY2" fmla="*/ 321869 h 1975104"/>
                          <a:gd name="connsiteX3" fmla="*/ 241401 w 416966"/>
                          <a:gd name="connsiteY3" fmla="*/ 746151 h 1975104"/>
                          <a:gd name="connsiteX4" fmla="*/ 219456 w 416966"/>
                          <a:gd name="connsiteY4" fmla="*/ 1272845 h 1975104"/>
                          <a:gd name="connsiteX5" fmla="*/ 234086 w 416966"/>
                          <a:gd name="connsiteY5" fmla="*/ 1748333 h 1975104"/>
                          <a:gd name="connsiteX6" fmla="*/ 285292 w 416966"/>
                          <a:gd name="connsiteY6" fmla="*/ 1975104 h 1975104"/>
                          <a:gd name="connsiteX7" fmla="*/ 160934 w 416966"/>
                          <a:gd name="connsiteY7" fmla="*/ 1887322 h 1975104"/>
                          <a:gd name="connsiteX8" fmla="*/ 58521 w 416966"/>
                          <a:gd name="connsiteY8" fmla="*/ 1484986 h 1975104"/>
                          <a:gd name="connsiteX9" fmla="*/ 0 w 416966"/>
                          <a:gd name="connsiteY9" fmla="*/ 907085 h 1975104"/>
                          <a:gd name="connsiteX10" fmla="*/ 124358 w 416966"/>
                          <a:gd name="connsiteY10" fmla="*/ 256032 h 1975104"/>
                          <a:gd name="connsiteX11" fmla="*/ 263347 w 416966"/>
                          <a:gd name="connsiteY11" fmla="*/ 0 h 197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966" h="1975104">
                            <a:moveTo>
                              <a:pt x="263347" y="0"/>
                            </a:moveTo>
                            <a:lnTo>
                              <a:pt x="416966" y="29261"/>
                            </a:lnTo>
                            <a:lnTo>
                              <a:pt x="321868" y="321869"/>
                            </a:lnTo>
                            <a:lnTo>
                              <a:pt x="241401" y="746151"/>
                            </a:lnTo>
                            <a:lnTo>
                              <a:pt x="219456" y="1272845"/>
                            </a:lnTo>
                            <a:lnTo>
                              <a:pt x="234086" y="1748333"/>
                            </a:lnTo>
                            <a:lnTo>
                              <a:pt x="285292" y="1975104"/>
                            </a:lnTo>
                            <a:lnTo>
                              <a:pt x="160934" y="1887322"/>
                            </a:lnTo>
                            <a:lnTo>
                              <a:pt x="58521" y="1484986"/>
                            </a:lnTo>
                            <a:lnTo>
                              <a:pt x="0" y="907085"/>
                            </a:lnTo>
                            <a:lnTo>
                              <a:pt x="124358" y="256032"/>
                            </a:lnTo>
                            <a:lnTo>
                              <a:pt x="263347"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4" name="Forme libre 203"/>
                      <p:cNvSpPr/>
                      <p:nvPr/>
                    </p:nvSpPr>
                    <p:spPr>
                      <a:xfrm>
                        <a:off x="6730002" y="2601514"/>
                        <a:ext cx="914591" cy="2215720"/>
                      </a:xfrm>
                      <a:custGeom>
                        <a:avLst/>
                        <a:gdLst>
                          <a:gd name="connsiteX0" fmla="*/ 270663 w 929031"/>
                          <a:gd name="connsiteY0" fmla="*/ 0 h 1894637"/>
                          <a:gd name="connsiteX1" fmla="*/ 270663 w 929031"/>
                          <a:gd name="connsiteY1" fmla="*/ 0 h 1894637"/>
                          <a:gd name="connsiteX2" fmla="*/ 307239 w 929031"/>
                          <a:gd name="connsiteY2" fmla="*/ 190196 h 1894637"/>
                          <a:gd name="connsiteX3" fmla="*/ 395021 w 929031"/>
                          <a:gd name="connsiteY3" fmla="*/ 234087 h 1894637"/>
                          <a:gd name="connsiteX4" fmla="*/ 526695 w 929031"/>
                          <a:gd name="connsiteY4" fmla="*/ 212141 h 1894637"/>
                          <a:gd name="connsiteX5" fmla="*/ 651053 w 929031"/>
                          <a:gd name="connsiteY5" fmla="*/ 73152 h 1894637"/>
                          <a:gd name="connsiteX6" fmla="*/ 577901 w 929031"/>
                          <a:gd name="connsiteY6" fmla="*/ 365760 h 1894637"/>
                          <a:gd name="connsiteX7" fmla="*/ 563271 w 929031"/>
                          <a:gd name="connsiteY7" fmla="*/ 1002183 h 1894637"/>
                          <a:gd name="connsiteX8" fmla="*/ 790042 w 929031"/>
                          <a:gd name="connsiteY8" fmla="*/ 1770279 h 1894637"/>
                          <a:gd name="connsiteX9" fmla="*/ 929031 w 929031"/>
                          <a:gd name="connsiteY9" fmla="*/ 1894637 h 1894637"/>
                          <a:gd name="connsiteX10" fmla="*/ 760781 w 929031"/>
                          <a:gd name="connsiteY10" fmla="*/ 1806855 h 1894637"/>
                          <a:gd name="connsiteX11" fmla="*/ 431597 w 929031"/>
                          <a:gd name="connsiteY11" fmla="*/ 1843431 h 1894637"/>
                          <a:gd name="connsiteX12" fmla="*/ 146304 w 929031"/>
                          <a:gd name="connsiteY12" fmla="*/ 1784909 h 1894637"/>
                          <a:gd name="connsiteX13" fmla="*/ 51207 w 929031"/>
                          <a:gd name="connsiteY13" fmla="*/ 1770279 h 1894637"/>
                          <a:gd name="connsiteX14" fmla="*/ 0 w 929031"/>
                          <a:gd name="connsiteY14" fmla="*/ 1258215 h 1894637"/>
                          <a:gd name="connsiteX15" fmla="*/ 87783 w 929031"/>
                          <a:gd name="connsiteY15" fmla="*/ 234087 h 1894637"/>
                          <a:gd name="connsiteX16" fmla="*/ 270663 w 929031"/>
                          <a:gd name="connsiteY16" fmla="*/ 0 h 189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031" h="1894637">
                            <a:moveTo>
                              <a:pt x="270663" y="0"/>
                            </a:moveTo>
                            <a:lnTo>
                              <a:pt x="270663" y="0"/>
                            </a:lnTo>
                            <a:lnTo>
                              <a:pt x="307239" y="190196"/>
                            </a:lnTo>
                            <a:lnTo>
                              <a:pt x="395021" y="234087"/>
                            </a:lnTo>
                            <a:lnTo>
                              <a:pt x="526695" y="212141"/>
                            </a:lnTo>
                            <a:lnTo>
                              <a:pt x="651053" y="73152"/>
                            </a:lnTo>
                            <a:lnTo>
                              <a:pt x="577901" y="365760"/>
                            </a:lnTo>
                            <a:lnTo>
                              <a:pt x="563271" y="1002183"/>
                            </a:lnTo>
                            <a:lnTo>
                              <a:pt x="790042" y="1770279"/>
                            </a:lnTo>
                            <a:lnTo>
                              <a:pt x="929031" y="1894637"/>
                            </a:lnTo>
                            <a:lnTo>
                              <a:pt x="760781" y="1806855"/>
                            </a:lnTo>
                            <a:lnTo>
                              <a:pt x="431597" y="1843431"/>
                            </a:lnTo>
                            <a:lnTo>
                              <a:pt x="146304" y="1784909"/>
                            </a:lnTo>
                            <a:lnTo>
                              <a:pt x="51207" y="1770279"/>
                            </a:lnTo>
                            <a:lnTo>
                              <a:pt x="0" y="1258215"/>
                            </a:lnTo>
                            <a:lnTo>
                              <a:pt x="87783" y="234087"/>
                            </a:lnTo>
                            <a:lnTo>
                              <a:pt x="270663"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5" name="Forme libre 204"/>
                      <p:cNvSpPr/>
                      <p:nvPr/>
                    </p:nvSpPr>
                    <p:spPr>
                      <a:xfrm>
                        <a:off x="7226223" y="2446290"/>
                        <a:ext cx="874170" cy="2461644"/>
                      </a:xfrm>
                      <a:custGeom>
                        <a:avLst/>
                        <a:gdLst>
                          <a:gd name="connsiteX0" fmla="*/ 290705 w 887972"/>
                          <a:gd name="connsiteY0" fmla="*/ 0 h 2188217"/>
                          <a:gd name="connsiteX1" fmla="*/ 184994 w 887972"/>
                          <a:gd name="connsiteY1" fmla="*/ 142709 h 2188217"/>
                          <a:gd name="connsiteX2" fmla="*/ 0 w 887972"/>
                          <a:gd name="connsiteY2" fmla="*/ 739977 h 2188217"/>
                          <a:gd name="connsiteX3" fmla="*/ 0 w 887972"/>
                          <a:gd name="connsiteY3" fmla="*/ 1205105 h 2188217"/>
                          <a:gd name="connsiteX4" fmla="*/ 79283 w 887972"/>
                          <a:gd name="connsiteY4" fmla="*/ 1701946 h 2188217"/>
                          <a:gd name="connsiteX5" fmla="*/ 306562 w 887972"/>
                          <a:gd name="connsiteY5" fmla="*/ 2145933 h 2188217"/>
                          <a:gd name="connsiteX6" fmla="*/ 412273 w 887972"/>
                          <a:gd name="connsiteY6" fmla="*/ 2188217 h 2188217"/>
                          <a:gd name="connsiteX7" fmla="*/ 539126 w 887972"/>
                          <a:gd name="connsiteY7" fmla="*/ 2140647 h 2188217"/>
                          <a:gd name="connsiteX8" fmla="*/ 549697 w 887972"/>
                          <a:gd name="connsiteY8" fmla="*/ 2040222 h 2188217"/>
                          <a:gd name="connsiteX9" fmla="*/ 406987 w 887972"/>
                          <a:gd name="connsiteY9" fmla="*/ 2008508 h 2188217"/>
                          <a:gd name="connsiteX10" fmla="*/ 417558 w 887972"/>
                          <a:gd name="connsiteY10" fmla="*/ 1865798 h 2188217"/>
                          <a:gd name="connsiteX11" fmla="*/ 385845 w 887972"/>
                          <a:gd name="connsiteY11" fmla="*/ 1908083 h 2188217"/>
                          <a:gd name="connsiteX12" fmla="*/ 359417 w 887972"/>
                          <a:gd name="connsiteY12" fmla="*/ 1823514 h 2188217"/>
                          <a:gd name="connsiteX13" fmla="*/ 449271 w 887972"/>
                          <a:gd name="connsiteY13" fmla="*/ 1749516 h 2188217"/>
                          <a:gd name="connsiteX14" fmla="*/ 507412 w 887972"/>
                          <a:gd name="connsiteY14" fmla="*/ 1633234 h 2188217"/>
                          <a:gd name="connsiteX15" fmla="*/ 496841 w 887972"/>
                          <a:gd name="connsiteY15" fmla="*/ 1363671 h 2188217"/>
                          <a:gd name="connsiteX16" fmla="*/ 396416 w 887972"/>
                          <a:gd name="connsiteY16" fmla="*/ 856259 h 2188217"/>
                          <a:gd name="connsiteX17" fmla="*/ 317133 w 887972"/>
                          <a:gd name="connsiteY17" fmla="*/ 628980 h 2188217"/>
                          <a:gd name="connsiteX18" fmla="*/ 380559 w 887972"/>
                          <a:gd name="connsiteY18" fmla="*/ 808689 h 2188217"/>
                          <a:gd name="connsiteX19" fmla="*/ 264277 w 887972"/>
                          <a:gd name="connsiteY19" fmla="*/ 718834 h 2188217"/>
                          <a:gd name="connsiteX20" fmla="*/ 385845 w 887972"/>
                          <a:gd name="connsiteY20" fmla="*/ 813974 h 2188217"/>
                          <a:gd name="connsiteX21" fmla="*/ 502127 w 887972"/>
                          <a:gd name="connsiteY21" fmla="*/ 1400670 h 2188217"/>
                          <a:gd name="connsiteX22" fmla="*/ 502127 w 887972"/>
                          <a:gd name="connsiteY22" fmla="*/ 1643805 h 2188217"/>
                          <a:gd name="connsiteX23" fmla="*/ 459843 w 887972"/>
                          <a:gd name="connsiteY23" fmla="*/ 1744231 h 2188217"/>
                          <a:gd name="connsiteX24" fmla="*/ 517984 w 887972"/>
                          <a:gd name="connsiteY24" fmla="*/ 1770659 h 2188217"/>
                          <a:gd name="connsiteX25" fmla="*/ 697692 w 887972"/>
                          <a:gd name="connsiteY25" fmla="*/ 1802372 h 2188217"/>
                          <a:gd name="connsiteX26" fmla="*/ 761119 w 887972"/>
                          <a:gd name="connsiteY26" fmla="*/ 1775944 h 2188217"/>
                          <a:gd name="connsiteX27" fmla="*/ 745262 w 887972"/>
                          <a:gd name="connsiteY27" fmla="*/ 1744231 h 2188217"/>
                          <a:gd name="connsiteX28" fmla="*/ 803403 w 887972"/>
                          <a:gd name="connsiteY28" fmla="*/ 1590950 h 2188217"/>
                          <a:gd name="connsiteX29" fmla="*/ 887972 w 887972"/>
                          <a:gd name="connsiteY29" fmla="*/ 1173392 h 2188217"/>
                          <a:gd name="connsiteX30" fmla="*/ 856259 w 887972"/>
                          <a:gd name="connsiteY30" fmla="*/ 798118 h 2188217"/>
                          <a:gd name="connsiteX31" fmla="*/ 776975 w 887972"/>
                          <a:gd name="connsiteY31" fmla="*/ 502127 h 2188217"/>
                          <a:gd name="connsiteX32" fmla="*/ 660693 w 887972"/>
                          <a:gd name="connsiteY32" fmla="*/ 248420 h 2188217"/>
                          <a:gd name="connsiteX33" fmla="*/ 507412 w 887972"/>
                          <a:gd name="connsiteY33" fmla="*/ 137424 h 2188217"/>
                          <a:gd name="connsiteX34" fmla="*/ 290705 w 887972"/>
                          <a:gd name="connsiteY34" fmla="*/ 0 h 218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7972" h="2188217">
                            <a:moveTo>
                              <a:pt x="290705" y="0"/>
                            </a:moveTo>
                            <a:lnTo>
                              <a:pt x="184994" y="142709"/>
                            </a:lnTo>
                            <a:lnTo>
                              <a:pt x="0" y="739977"/>
                            </a:lnTo>
                            <a:lnTo>
                              <a:pt x="0" y="1205105"/>
                            </a:lnTo>
                            <a:lnTo>
                              <a:pt x="79283" y="1701946"/>
                            </a:lnTo>
                            <a:lnTo>
                              <a:pt x="306562" y="2145933"/>
                            </a:lnTo>
                            <a:lnTo>
                              <a:pt x="412273" y="2188217"/>
                            </a:lnTo>
                            <a:lnTo>
                              <a:pt x="539126" y="2140647"/>
                            </a:lnTo>
                            <a:lnTo>
                              <a:pt x="549697" y="2040222"/>
                            </a:lnTo>
                            <a:lnTo>
                              <a:pt x="406987" y="2008508"/>
                            </a:lnTo>
                            <a:lnTo>
                              <a:pt x="417558" y="1865798"/>
                            </a:lnTo>
                            <a:lnTo>
                              <a:pt x="385845" y="1908083"/>
                            </a:lnTo>
                            <a:lnTo>
                              <a:pt x="359417" y="1823514"/>
                            </a:lnTo>
                            <a:lnTo>
                              <a:pt x="449271" y="1749516"/>
                            </a:lnTo>
                            <a:lnTo>
                              <a:pt x="507412" y="1633234"/>
                            </a:lnTo>
                            <a:lnTo>
                              <a:pt x="496841" y="1363671"/>
                            </a:lnTo>
                            <a:lnTo>
                              <a:pt x="396416" y="856259"/>
                            </a:lnTo>
                            <a:lnTo>
                              <a:pt x="317133" y="628980"/>
                            </a:lnTo>
                            <a:lnTo>
                              <a:pt x="380559" y="808689"/>
                            </a:lnTo>
                            <a:lnTo>
                              <a:pt x="264277" y="718834"/>
                            </a:lnTo>
                            <a:lnTo>
                              <a:pt x="385845" y="813974"/>
                            </a:lnTo>
                            <a:lnTo>
                              <a:pt x="502127" y="1400670"/>
                            </a:lnTo>
                            <a:lnTo>
                              <a:pt x="502127" y="1643805"/>
                            </a:lnTo>
                            <a:lnTo>
                              <a:pt x="459843" y="1744231"/>
                            </a:lnTo>
                            <a:lnTo>
                              <a:pt x="517984" y="1770659"/>
                            </a:lnTo>
                            <a:lnTo>
                              <a:pt x="697692" y="1802372"/>
                            </a:lnTo>
                            <a:lnTo>
                              <a:pt x="761119" y="1775944"/>
                            </a:lnTo>
                            <a:lnTo>
                              <a:pt x="745262" y="1744231"/>
                            </a:lnTo>
                            <a:lnTo>
                              <a:pt x="803403" y="1590950"/>
                            </a:lnTo>
                            <a:lnTo>
                              <a:pt x="887972" y="1173392"/>
                            </a:lnTo>
                            <a:lnTo>
                              <a:pt x="856259" y="798118"/>
                            </a:lnTo>
                            <a:lnTo>
                              <a:pt x="776975" y="502127"/>
                            </a:lnTo>
                            <a:lnTo>
                              <a:pt x="660693" y="248420"/>
                            </a:lnTo>
                            <a:lnTo>
                              <a:pt x="507412" y="137424"/>
                            </a:lnTo>
                            <a:lnTo>
                              <a:pt x="290705" y="0"/>
                            </a:ln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5" name="Groupe 194"/>
                  <p:cNvGrpSpPr/>
                  <p:nvPr/>
                </p:nvGrpSpPr>
                <p:grpSpPr>
                  <a:xfrm rot="21330287" flipH="1">
                    <a:off x="674881" y="1428142"/>
                    <a:ext cx="192615" cy="335151"/>
                    <a:chOff x="3827920" y="4661288"/>
                    <a:chExt cx="192615" cy="335151"/>
                  </a:xfrm>
                </p:grpSpPr>
                <p:sp>
                  <p:nvSpPr>
                    <p:cNvPr id="196" name="Organigramme : Connecteur 195"/>
                    <p:cNvSpPr/>
                    <p:nvPr/>
                  </p:nvSpPr>
                  <p:spPr>
                    <a:xfrm rot="1316451" flipH="1">
                      <a:off x="3843392" y="4661288"/>
                      <a:ext cx="177143" cy="320436"/>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7" name="Forme libre 196"/>
                    <p:cNvSpPr/>
                    <p:nvPr/>
                  </p:nvSpPr>
                  <p:spPr>
                    <a:xfrm rot="794304" flipH="1">
                      <a:off x="3916912" y="4737879"/>
                      <a:ext cx="70640" cy="154963"/>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98" name="Organigramme : Connecteur 197"/>
                    <p:cNvSpPr/>
                    <p:nvPr/>
                  </p:nvSpPr>
                  <p:spPr>
                    <a:xfrm rot="504916">
                      <a:off x="3827920" y="4932810"/>
                      <a:ext cx="63629" cy="6362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9" name="Groupe 188"/>
                <p:cNvGrpSpPr/>
                <p:nvPr/>
              </p:nvGrpSpPr>
              <p:grpSpPr>
                <a:xfrm flipH="1">
                  <a:off x="883921" y="1079563"/>
                  <a:ext cx="1030247" cy="513700"/>
                  <a:chOff x="6723940" y="3136287"/>
                  <a:chExt cx="1030245" cy="513695"/>
                </a:xfrm>
              </p:grpSpPr>
              <p:sp>
                <p:nvSpPr>
                  <p:cNvPr id="191" name="Organigramme : Connecteur 190"/>
                  <p:cNvSpPr/>
                  <p:nvPr/>
                </p:nvSpPr>
                <p:spPr>
                  <a:xfrm rot="508784">
                    <a:off x="6723940" y="3136287"/>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Organigramme : Connecteur 191"/>
                  <p:cNvSpPr/>
                  <p:nvPr/>
                </p:nvSpPr>
                <p:spPr>
                  <a:xfrm rot="508784">
                    <a:off x="7330638" y="3226434"/>
                    <a:ext cx="423547" cy="423548"/>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Forme libre 192"/>
                  <p:cNvSpPr/>
                  <p:nvPr/>
                </p:nvSpPr>
                <p:spPr>
                  <a:xfrm rot="508784" flipV="1">
                    <a:off x="7143016" y="3376320"/>
                    <a:ext cx="191064" cy="41311"/>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90" name="Connecteur droit 189"/>
                <p:cNvCxnSpPr>
                  <a:stCxn id="192" idx="6"/>
                  <a:endCxn id="196" idx="7"/>
                </p:cNvCxnSpPr>
                <p:nvPr/>
              </p:nvCxnSpPr>
              <p:spPr>
                <a:xfrm flipH="1">
                  <a:off x="732614" y="1412704"/>
                  <a:ext cx="153619" cy="482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Forme libre 186"/>
              <p:cNvSpPr/>
              <p:nvPr/>
            </p:nvSpPr>
            <p:spPr>
              <a:xfrm rot="21087882">
                <a:off x="9799940" y="2868799"/>
                <a:ext cx="393074" cy="151164"/>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spTree>
    <p:extLst>
      <p:ext uri="{BB962C8B-B14F-4D97-AF65-F5344CB8AC3E}">
        <p14:creationId xmlns:p14="http://schemas.microsoft.com/office/powerpoint/2010/main" val="4000150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Image 42"/>
          <p:cNvPicPr>
            <a:picLocks noChangeAspect="1"/>
          </p:cNvPicPr>
          <p:nvPr/>
        </p:nvPicPr>
        <p:blipFill>
          <a:blip r:embed="rId2"/>
          <a:stretch>
            <a:fillRect/>
          </a:stretch>
        </p:blipFill>
        <p:spPr>
          <a:xfrm>
            <a:off x="1901518" y="1268484"/>
            <a:ext cx="3784431" cy="5369533"/>
          </a:xfrm>
          <a:prstGeom prst="rect">
            <a:avLst/>
          </a:prstGeom>
          <a:ln>
            <a:solidFill>
              <a:srgbClr val="E7ECFA"/>
            </a:solidFill>
          </a:ln>
        </p:spPr>
      </p:pic>
      <p:sp>
        <p:nvSpPr>
          <p:cNvPr id="59"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ZoneTexte 4"/>
          <p:cNvSpPr txBox="1"/>
          <p:nvPr/>
        </p:nvSpPr>
        <p:spPr>
          <a:xfrm>
            <a:off x="1866243" y="571496"/>
            <a:ext cx="8459515" cy="369332"/>
          </a:xfrm>
          <a:prstGeom prst="rect">
            <a:avLst/>
          </a:prstGeom>
          <a:noFill/>
        </p:spPr>
        <p:txBody>
          <a:bodyPr wrap="square" rtlCol="0">
            <a:spAutoFit/>
          </a:bodyPr>
          <a:lstStyle/>
          <a:p>
            <a:pPr algn="ctr"/>
            <a:r>
              <a:rPr lang="fr-FR" b="1" dirty="0">
                <a:solidFill>
                  <a:srgbClr val="0C419A"/>
                </a:solidFill>
              </a:rPr>
              <a:t>CR DE CONSULTATION PHARMACEUTIQUE &amp; BILAN MEDICAMENTEUX</a:t>
            </a:r>
          </a:p>
        </p:txBody>
      </p:sp>
      <p:pic>
        <p:nvPicPr>
          <p:cNvPr id="7" name="Picture 2" descr="https://www.omeditpacacorse.fr/wp-content/uploads/2018/05/Logo-o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519416915"/>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9" name="Bouton d'action : Précédent 8">
            <a:hlinkClick r:id="rId4"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58" name="Groupe 57"/>
          <p:cNvGrpSpPr/>
          <p:nvPr/>
        </p:nvGrpSpPr>
        <p:grpSpPr>
          <a:xfrm>
            <a:off x="5202397" y="1639930"/>
            <a:ext cx="5263201" cy="4626641"/>
            <a:chOff x="5827971" y="1666826"/>
            <a:chExt cx="5263201" cy="4626641"/>
          </a:xfrm>
        </p:grpSpPr>
        <p:sp>
          <p:nvSpPr>
            <p:cNvPr id="41" name="Google Shape;2826;p88"/>
            <p:cNvSpPr/>
            <p:nvPr/>
          </p:nvSpPr>
          <p:spPr>
            <a:xfrm flipH="1">
              <a:off x="7023164" y="5570168"/>
              <a:ext cx="3596341" cy="723299"/>
            </a:xfrm>
            <a:prstGeom prst="rect">
              <a:avLst/>
            </a:prstGeom>
            <a:noFill/>
            <a:ln w="3175">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solidFill>
                    <a:srgbClr val="E5298B"/>
                  </a:solidFill>
                </a:rPr>
                <a:t>DÉVERSEMENT DANS LE DMP</a:t>
              </a:r>
            </a:p>
            <a:p>
              <a:pPr marL="0" lvl="0" indent="0" algn="ctr" rtl="0">
                <a:spcBef>
                  <a:spcPts val="0"/>
                </a:spcBef>
                <a:spcAft>
                  <a:spcPts val="0"/>
                </a:spcAft>
                <a:buNone/>
              </a:pPr>
              <a:endParaRPr lang="fr-FR" sz="500" dirty="0">
                <a:solidFill>
                  <a:srgbClr val="E5298B"/>
                </a:solidFill>
              </a:endParaRPr>
            </a:p>
            <a:p>
              <a:pPr marL="171450" lvl="0" indent="-171450" rtl="0">
                <a:spcBef>
                  <a:spcPts val="0"/>
                </a:spcBef>
                <a:spcAft>
                  <a:spcPts val="0"/>
                </a:spcAft>
                <a:buFont typeface="Wingdings" panose="05000000000000000000" pitchFamily="2" charset="2"/>
                <a:buChar char="§"/>
              </a:pPr>
              <a:r>
                <a:rPr lang="fr-FR" sz="1200" dirty="0">
                  <a:solidFill>
                    <a:srgbClr val="0C419A"/>
                  </a:solidFill>
                </a:rPr>
                <a:t>Code CRCP : 93024-8</a:t>
              </a:r>
            </a:p>
            <a:p>
              <a:pPr marL="171450" lvl="0" indent="-171450" rtl="0">
                <a:spcBef>
                  <a:spcPts val="0"/>
                </a:spcBef>
                <a:spcAft>
                  <a:spcPts val="0"/>
                </a:spcAft>
                <a:buFont typeface="Wingdings" panose="05000000000000000000" pitchFamily="2" charset="2"/>
                <a:buChar char="§"/>
              </a:pPr>
              <a:r>
                <a:rPr lang="fr-FR" sz="1200" dirty="0">
                  <a:solidFill>
                    <a:srgbClr val="0C419A"/>
                  </a:solidFill>
                </a:rPr>
                <a:t>Code Bilan médicamenteux : 56445-0</a:t>
              </a:r>
            </a:p>
          </p:txBody>
        </p:sp>
        <p:grpSp>
          <p:nvGrpSpPr>
            <p:cNvPr id="54" name="Groupe 53"/>
            <p:cNvGrpSpPr/>
            <p:nvPr/>
          </p:nvGrpSpPr>
          <p:grpSpPr>
            <a:xfrm>
              <a:off x="6551498" y="1666826"/>
              <a:ext cx="4539674" cy="3567819"/>
              <a:chOff x="7351741" y="1666826"/>
              <a:chExt cx="4539674" cy="3567819"/>
            </a:xfrm>
          </p:grpSpPr>
          <p:pic>
            <p:nvPicPr>
              <p:cNvPr id="44" name="Image 43"/>
              <p:cNvPicPr>
                <a:picLocks noChangeAspect="1"/>
              </p:cNvPicPr>
              <p:nvPr/>
            </p:nvPicPr>
            <p:blipFill>
              <a:blip r:embed="rId5"/>
              <a:stretch>
                <a:fillRect/>
              </a:stretch>
            </p:blipFill>
            <p:spPr>
              <a:xfrm>
                <a:off x="7351741" y="1666826"/>
                <a:ext cx="4539674" cy="3567819"/>
              </a:xfrm>
              <a:prstGeom prst="rect">
                <a:avLst/>
              </a:prstGeom>
            </p:spPr>
          </p:pic>
          <p:sp>
            <p:nvSpPr>
              <p:cNvPr id="53" name="ZoneTexte 52"/>
              <p:cNvSpPr txBox="1"/>
              <p:nvPr/>
            </p:nvSpPr>
            <p:spPr>
              <a:xfrm>
                <a:off x="7872986" y="2694124"/>
                <a:ext cx="1094796" cy="253916"/>
              </a:xfrm>
              <a:prstGeom prst="rect">
                <a:avLst/>
              </a:prstGeom>
              <a:solidFill>
                <a:srgbClr val="F9FAFF"/>
              </a:solidFill>
            </p:spPr>
            <p:txBody>
              <a:bodyPr wrap="square" rtlCol="0">
                <a:spAutoFit/>
              </a:bodyPr>
              <a:lstStyle/>
              <a:p>
                <a:r>
                  <a:rPr lang="fr-FR" sz="1050" dirty="0"/>
                  <a:t>Bonjour Lara</a:t>
                </a:r>
              </a:p>
            </p:txBody>
          </p:sp>
        </p:grpSp>
        <p:sp>
          <p:nvSpPr>
            <p:cNvPr id="56" name="Flèche droite 55"/>
            <p:cNvSpPr/>
            <p:nvPr/>
          </p:nvSpPr>
          <p:spPr>
            <a:xfrm rot="21130699">
              <a:off x="5827971" y="3874470"/>
              <a:ext cx="714626" cy="179660"/>
            </a:xfrm>
            <a:prstGeom prst="rightArrow">
              <a:avLst>
                <a:gd name="adj1" fmla="val 57671"/>
                <a:gd name="adj2" fmla="val 64068"/>
              </a:avLst>
            </a:prstGeom>
            <a:solidFill>
              <a:srgbClr val="0C419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0" name="Groupe 39"/>
          <p:cNvGrpSpPr/>
          <p:nvPr/>
        </p:nvGrpSpPr>
        <p:grpSpPr>
          <a:xfrm>
            <a:off x="548379" y="3306475"/>
            <a:ext cx="1251148" cy="3541845"/>
            <a:chOff x="425252" y="1774697"/>
            <a:chExt cx="1795664" cy="5083303"/>
          </a:xfrm>
          <a:effectLst>
            <a:outerShdw blurRad="63500" sx="102000" sy="102000" algn="ctr" rotWithShape="0">
              <a:prstClr val="black">
                <a:alpha val="40000"/>
              </a:prstClr>
            </a:outerShdw>
          </a:effectLst>
        </p:grpSpPr>
        <p:sp>
          <p:nvSpPr>
            <p:cNvPr id="14" name="Forme libre 13"/>
            <p:cNvSpPr/>
            <p:nvPr/>
          </p:nvSpPr>
          <p:spPr>
            <a:xfrm>
              <a:off x="1350551" y="3070841"/>
              <a:ext cx="298837" cy="665018"/>
            </a:xfrm>
            <a:custGeom>
              <a:avLst/>
              <a:gdLst>
                <a:gd name="connsiteX0" fmla="*/ 11875 w 285007"/>
                <a:gd name="connsiteY0" fmla="*/ 0 h 665018"/>
                <a:gd name="connsiteX1" fmla="*/ 0 w 285007"/>
                <a:gd name="connsiteY1" fmla="*/ 320634 h 665018"/>
                <a:gd name="connsiteX2" fmla="*/ 237506 w 285007"/>
                <a:gd name="connsiteY2" fmla="*/ 665018 h 665018"/>
                <a:gd name="connsiteX3" fmla="*/ 285007 w 285007"/>
                <a:gd name="connsiteY3" fmla="*/ 308758 h 665018"/>
                <a:gd name="connsiteX4" fmla="*/ 166254 w 285007"/>
                <a:gd name="connsiteY4" fmla="*/ 95002 h 665018"/>
                <a:gd name="connsiteX5" fmla="*/ 11875 w 285007"/>
                <a:gd name="connsiteY5"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7" h="665018">
                  <a:moveTo>
                    <a:pt x="11875" y="0"/>
                  </a:moveTo>
                  <a:lnTo>
                    <a:pt x="0" y="320634"/>
                  </a:lnTo>
                  <a:lnTo>
                    <a:pt x="237506" y="665018"/>
                  </a:lnTo>
                  <a:lnTo>
                    <a:pt x="285007" y="308758"/>
                  </a:lnTo>
                  <a:lnTo>
                    <a:pt x="166254" y="95002"/>
                  </a:lnTo>
                  <a:lnTo>
                    <a:pt x="11875" y="0"/>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793404" y="4366985"/>
              <a:ext cx="427512" cy="1591294"/>
            </a:xfrm>
            <a:custGeom>
              <a:avLst/>
              <a:gdLst>
                <a:gd name="connsiteX0" fmla="*/ 35626 w 427512"/>
                <a:gd name="connsiteY0" fmla="*/ 11875 h 1591294"/>
                <a:gd name="connsiteX1" fmla="*/ 285008 w 427512"/>
                <a:gd name="connsiteY1" fmla="*/ 0 h 1591294"/>
                <a:gd name="connsiteX2" fmla="*/ 261257 w 427512"/>
                <a:gd name="connsiteY2" fmla="*/ 166255 h 1591294"/>
                <a:gd name="connsiteX3" fmla="*/ 332509 w 427512"/>
                <a:gd name="connsiteY3" fmla="*/ 950026 h 1591294"/>
                <a:gd name="connsiteX4" fmla="*/ 427512 w 427512"/>
                <a:gd name="connsiteY4" fmla="*/ 1401288 h 1591294"/>
                <a:gd name="connsiteX5" fmla="*/ 380010 w 427512"/>
                <a:gd name="connsiteY5" fmla="*/ 1484416 h 1591294"/>
                <a:gd name="connsiteX6" fmla="*/ 249382 w 427512"/>
                <a:gd name="connsiteY6" fmla="*/ 1591294 h 1591294"/>
                <a:gd name="connsiteX7" fmla="*/ 190005 w 427512"/>
                <a:gd name="connsiteY7" fmla="*/ 1555668 h 1591294"/>
                <a:gd name="connsiteX8" fmla="*/ 296883 w 427512"/>
                <a:gd name="connsiteY8" fmla="*/ 1425039 h 1591294"/>
                <a:gd name="connsiteX9" fmla="*/ 273132 w 427512"/>
                <a:gd name="connsiteY9" fmla="*/ 1270660 h 1591294"/>
                <a:gd name="connsiteX10" fmla="*/ 225631 w 427512"/>
                <a:gd name="connsiteY10" fmla="*/ 1436914 h 1591294"/>
                <a:gd name="connsiteX11" fmla="*/ 190005 w 427512"/>
                <a:gd name="connsiteY11" fmla="*/ 1460665 h 1591294"/>
                <a:gd name="connsiteX12" fmla="*/ 166255 w 427512"/>
                <a:gd name="connsiteY12" fmla="*/ 1199408 h 1591294"/>
                <a:gd name="connsiteX13" fmla="*/ 225631 w 427512"/>
                <a:gd name="connsiteY13" fmla="*/ 938151 h 1591294"/>
                <a:gd name="connsiteX14" fmla="*/ 0 w 427512"/>
                <a:gd name="connsiteY14" fmla="*/ 130629 h 1591294"/>
                <a:gd name="connsiteX15" fmla="*/ 35626 w 427512"/>
                <a:gd name="connsiteY15" fmla="*/ 11875 h 15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512" h="1591294">
                  <a:moveTo>
                    <a:pt x="35626" y="11875"/>
                  </a:moveTo>
                  <a:lnTo>
                    <a:pt x="285008" y="0"/>
                  </a:lnTo>
                  <a:lnTo>
                    <a:pt x="261257" y="166255"/>
                  </a:lnTo>
                  <a:lnTo>
                    <a:pt x="332509" y="950026"/>
                  </a:lnTo>
                  <a:lnTo>
                    <a:pt x="427512" y="1401288"/>
                  </a:lnTo>
                  <a:lnTo>
                    <a:pt x="380010" y="1484416"/>
                  </a:lnTo>
                  <a:lnTo>
                    <a:pt x="249382" y="1591294"/>
                  </a:lnTo>
                  <a:lnTo>
                    <a:pt x="190005" y="1555668"/>
                  </a:lnTo>
                  <a:lnTo>
                    <a:pt x="296883" y="1425039"/>
                  </a:lnTo>
                  <a:lnTo>
                    <a:pt x="273132" y="1270660"/>
                  </a:lnTo>
                  <a:lnTo>
                    <a:pt x="225631" y="1436914"/>
                  </a:lnTo>
                  <a:lnTo>
                    <a:pt x="190005" y="1460665"/>
                  </a:lnTo>
                  <a:lnTo>
                    <a:pt x="166255" y="1199408"/>
                  </a:lnTo>
                  <a:lnTo>
                    <a:pt x="225631" y="938151"/>
                  </a:lnTo>
                  <a:lnTo>
                    <a:pt x="0" y="130629"/>
                  </a:lnTo>
                  <a:lnTo>
                    <a:pt x="35626"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068788" y="2002843"/>
              <a:ext cx="882732" cy="1189512"/>
            </a:xfrm>
            <a:custGeom>
              <a:avLst/>
              <a:gdLst>
                <a:gd name="connsiteX0" fmla="*/ 75211 w 882732"/>
                <a:gd name="connsiteY0" fmla="*/ 556161 h 1189512"/>
                <a:gd name="connsiteX1" fmla="*/ 241465 w 882732"/>
                <a:gd name="connsiteY1" fmla="*/ 69273 h 1189512"/>
                <a:gd name="connsiteX2" fmla="*/ 538348 w 882732"/>
                <a:gd name="connsiteY2" fmla="*/ 140525 h 1189512"/>
                <a:gd name="connsiteX3" fmla="*/ 728354 w 882732"/>
                <a:gd name="connsiteY3" fmla="*/ 45522 h 1189512"/>
                <a:gd name="connsiteX4" fmla="*/ 847107 w 882732"/>
                <a:gd name="connsiteY4" fmla="*/ 342406 h 1189512"/>
                <a:gd name="connsiteX5" fmla="*/ 799606 w 882732"/>
                <a:gd name="connsiteY5" fmla="*/ 520535 h 1189512"/>
                <a:gd name="connsiteX6" fmla="*/ 870857 w 882732"/>
                <a:gd name="connsiteY6" fmla="*/ 758042 h 1189512"/>
                <a:gd name="connsiteX7" fmla="*/ 728354 w 882732"/>
                <a:gd name="connsiteY7" fmla="*/ 1054925 h 1189512"/>
                <a:gd name="connsiteX8" fmla="*/ 407720 w 882732"/>
                <a:gd name="connsiteY8" fmla="*/ 1149928 h 1189512"/>
                <a:gd name="connsiteX9" fmla="*/ 51460 w 882732"/>
                <a:gd name="connsiteY9" fmla="*/ 817419 h 1189512"/>
                <a:gd name="connsiteX10" fmla="*/ 98961 w 882732"/>
                <a:gd name="connsiteY10" fmla="*/ 496785 h 11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732" h="1189512">
                  <a:moveTo>
                    <a:pt x="75211" y="556161"/>
                  </a:moveTo>
                  <a:cubicBezTo>
                    <a:pt x="119743" y="347353"/>
                    <a:pt x="164276" y="138546"/>
                    <a:pt x="241465" y="69273"/>
                  </a:cubicBezTo>
                  <a:cubicBezTo>
                    <a:pt x="318654" y="0"/>
                    <a:pt x="457200" y="144483"/>
                    <a:pt x="538348" y="140525"/>
                  </a:cubicBezTo>
                  <a:cubicBezTo>
                    <a:pt x="619496" y="136567"/>
                    <a:pt x="676894" y="11875"/>
                    <a:pt x="728354" y="45522"/>
                  </a:cubicBezTo>
                  <a:cubicBezTo>
                    <a:pt x="779814" y="79169"/>
                    <a:pt x="835232" y="263237"/>
                    <a:pt x="847107" y="342406"/>
                  </a:cubicBezTo>
                  <a:cubicBezTo>
                    <a:pt x="858982" y="421575"/>
                    <a:pt x="795648" y="451262"/>
                    <a:pt x="799606" y="520535"/>
                  </a:cubicBezTo>
                  <a:cubicBezTo>
                    <a:pt x="803564" y="589808"/>
                    <a:pt x="882732" y="668977"/>
                    <a:pt x="870857" y="758042"/>
                  </a:cubicBezTo>
                  <a:cubicBezTo>
                    <a:pt x="858982" y="847107"/>
                    <a:pt x="805543" y="989611"/>
                    <a:pt x="728354" y="1054925"/>
                  </a:cubicBezTo>
                  <a:cubicBezTo>
                    <a:pt x="651165" y="1120239"/>
                    <a:pt x="520536" y="1189512"/>
                    <a:pt x="407720" y="1149928"/>
                  </a:cubicBezTo>
                  <a:cubicBezTo>
                    <a:pt x="294904" y="1110344"/>
                    <a:pt x="102920" y="926276"/>
                    <a:pt x="51460" y="817419"/>
                  </a:cubicBezTo>
                  <a:cubicBezTo>
                    <a:pt x="0" y="708562"/>
                    <a:pt x="49480" y="602673"/>
                    <a:pt x="98961" y="496785"/>
                  </a:cubicBezTo>
                </a:path>
              </a:pathLst>
            </a:custGeom>
            <a:solidFill>
              <a:srgbClr val="FBE3D1"/>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Forme libre 16"/>
            <p:cNvSpPr/>
            <p:nvPr/>
          </p:nvSpPr>
          <p:spPr>
            <a:xfrm>
              <a:off x="641276" y="5231081"/>
              <a:ext cx="1496291" cy="1626919"/>
            </a:xfrm>
            <a:custGeom>
              <a:avLst/>
              <a:gdLst>
                <a:gd name="connsiteX0" fmla="*/ 0 w 1496291"/>
                <a:gd name="connsiteY0" fmla="*/ 71252 h 1626919"/>
                <a:gd name="connsiteX1" fmla="*/ 368135 w 1496291"/>
                <a:gd name="connsiteY1" fmla="*/ 201880 h 1626919"/>
                <a:gd name="connsiteX2" fmla="*/ 1199408 w 1496291"/>
                <a:gd name="connsiteY2" fmla="*/ 190005 h 1626919"/>
                <a:gd name="connsiteX3" fmla="*/ 1496291 w 1496291"/>
                <a:gd name="connsiteY3" fmla="*/ 0 h 1626919"/>
                <a:gd name="connsiteX4" fmla="*/ 1246909 w 1496291"/>
                <a:gd name="connsiteY4" fmla="*/ 166254 h 1626919"/>
                <a:gd name="connsiteX5" fmla="*/ 1187532 w 1496291"/>
                <a:gd name="connsiteY5" fmla="*/ 985652 h 1626919"/>
                <a:gd name="connsiteX6" fmla="*/ 1128156 w 1496291"/>
                <a:gd name="connsiteY6" fmla="*/ 1603169 h 1626919"/>
                <a:gd name="connsiteX7" fmla="*/ 653143 w 1496291"/>
                <a:gd name="connsiteY7" fmla="*/ 1626919 h 1626919"/>
                <a:gd name="connsiteX8" fmla="*/ 760021 w 1496291"/>
                <a:gd name="connsiteY8" fmla="*/ 676893 h 1626919"/>
                <a:gd name="connsiteX9" fmla="*/ 593766 w 1496291"/>
                <a:gd name="connsiteY9" fmla="*/ 605641 h 1626919"/>
                <a:gd name="connsiteX10" fmla="*/ 760021 w 1496291"/>
                <a:gd name="connsiteY10" fmla="*/ 688769 h 1626919"/>
                <a:gd name="connsiteX11" fmla="*/ 961901 w 1496291"/>
                <a:gd name="connsiteY11" fmla="*/ 593766 h 1626919"/>
                <a:gd name="connsiteX12" fmla="*/ 760021 w 1496291"/>
                <a:gd name="connsiteY12" fmla="*/ 676893 h 1626919"/>
                <a:gd name="connsiteX13" fmla="*/ 665018 w 1496291"/>
                <a:gd name="connsiteY13" fmla="*/ 1626919 h 1626919"/>
                <a:gd name="connsiteX14" fmla="*/ 190005 w 1496291"/>
                <a:gd name="connsiteY14" fmla="*/ 1615044 h 1626919"/>
                <a:gd name="connsiteX15" fmla="*/ 130628 w 1496291"/>
                <a:gd name="connsiteY15" fmla="*/ 95002 h 1626919"/>
                <a:gd name="connsiteX16" fmla="*/ 403761 w 1496291"/>
                <a:gd name="connsiteY16" fmla="*/ 166254 h 16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6291" h="1626919">
                  <a:moveTo>
                    <a:pt x="0" y="71252"/>
                  </a:moveTo>
                  <a:lnTo>
                    <a:pt x="368135" y="201880"/>
                  </a:lnTo>
                  <a:lnTo>
                    <a:pt x="1199408" y="190005"/>
                  </a:lnTo>
                  <a:lnTo>
                    <a:pt x="1496291" y="0"/>
                  </a:lnTo>
                  <a:lnTo>
                    <a:pt x="1246909" y="166254"/>
                  </a:lnTo>
                  <a:lnTo>
                    <a:pt x="1187532" y="985652"/>
                  </a:lnTo>
                  <a:lnTo>
                    <a:pt x="1128156" y="1603169"/>
                  </a:lnTo>
                  <a:lnTo>
                    <a:pt x="653143" y="1626919"/>
                  </a:lnTo>
                  <a:lnTo>
                    <a:pt x="760021" y="676893"/>
                  </a:lnTo>
                  <a:lnTo>
                    <a:pt x="593766" y="605641"/>
                  </a:lnTo>
                  <a:lnTo>
                    <a:pt x="760021" y="688769"/>
                  </a:lnTo>
                  <a:lnTo>
                    <a:pt x="961901" y="593766"/>
                  </a:lnTo>
                  <a:lnTo>
                    <a:pt x="760021" y="676893"/>
                  </a:lnTo>
                  <a:lnTo>
                    <a:pt x="665018" y="1626919"/>
                  </a:lnTo>
                  <a:lnTo>
                    <a:pt x="190005" y="1615044"/>
                  </a:lnTo>
                  <a:lnTo>
                    <a:pt x="130628" y="95002"/>
                  </a:lnTo>
                  <a:lnTo>
                    <a:pt x="403761" y="166254"/>
                  </a:lnTo>
                </a:path>
              </a:pathLst>
            </a:custGeom>
            <a:solidFill>
              <a:schemeClr val="bg1"/>
            </a:solidFill>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Forme libre 17"/>
            <p:cNvSpPr/>
            <p:nvPr/>
          </p:nvSpPr>
          <p:spPr>
            <a:xfrm>
              <a:off x="478802" y="4366985"/>
              <a:ext cx="522514" cy="1710047"/>
            </a:xfrm>
            <a:custGeom>
              <a:avLst/>
              <a:gdLst>
                <a:gd name="connsiteX0" fmla="*/ 23750 w 522514"/>
                <a:gd name="connsiteY0" fmla="*/ 11875 h 1710047"/>
                <a:gd name="connsiteX1" fmla="*/ 0 w 522514"/>
                <a:gd name="connsiteY1" fmla="*/ 71252 h 1710047"/>
                <a:gd name="connsiteX2" fmla="*/ 249381 w 522514"/>
                <a:gd name="connsiteY2" fmla="*/ 1211283 h 1710047"/>
                <a:gd name="connsiteX3" fmla="*/ 201880 w 522514"/>
                <a:gd name="connsiteY3" fmla="*/ 1401288 h 1710047"/>
                <a:gd name="connsiteX4" fmla="*/ 273132 w 522514"/>
                <a:gd name="connsiteY4" fmla="*/ 1603169 h 1710047"/>
                <a:gd name="connsiteX5" fmla="*/ 332509 w 522514"/>
                <a:gd name="connsiteY5" fmla="*/ 1698172 h 1710047"/>
                <a:gd name="connsiteX6" fmla="*/ 391885 w 522514"/>
                <a:gd name="connsiteY6" fmla="*/ 1710047 h 1710047"/>
                <a:gd name="connsiteX7" fmla="*/ 439387 w 522514"/>
                <a:gd name="connsiteY7" fmla="*/ 1662546 h 1710047"/>
                <a:gd name="connsiteX8" fmla="*/ 439387 w 522514"/>
                <a:gd name="connsiteY8" fmla="*/ 1555668 h 1710047"/>
                <a:gd name="connsiteX9" fmla="*/ 415636 w 522514"/>
                <a:gd name="connsiteY9" fmla="*/ 1353787 h 1710047"/>
                <a:gd name="connsiteX10" fmla="*/ 475013 w 522514"/>
                <a:gd name="connsiteY10" fmla="*/ 1520042 h 1710047"/>
                <a:gd name="connsiteX11" fmla="*/ 522514 w 522514"/>
                <a:gd name="connsiteY11" fmla="*/ 1484416 h 1710047"/>
                <a:gd name="connsiteX12" fmla="*/ 475013 w 522514"/>
                <a:gd name="connsiteY12" fmla="*/ 1318161 h 1710047"/>
                <a:gd name="connsiteX13" fmla="*/ 415636 w 522514"/>
                <a:gd name="connsiteY13" fmla="*/ 1187533 h 1710047"/>
                <a:gd name="connsiteX14" fmla="*/ 332509 w 522514"/>
                <a:gd name="connsiteY14" fmla="*/ 1163782 h 1710047"/>
                <a:gd name="connsiteX15" fmla="*/ 273132 w 522514"/>
                <a:gd name="connsiteY15" fmla="*/ 71252 h 1710047"/>
                <a:gd name="connsiteX16" fmla="*/ 332509 w 522514"/>
                <a:gd name="connsiteY16" fmla="*/ 0 h 1710047"/>
                <a:gd name="connsiteX17" fmla="*/ 23750 w 522514"/>
                <a:gd name="connsiteY17" fmla="*/ 11875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 h="1710047">
                  <a:moveTo>
                    <a:pt x="23750" y="11875"/>
                  </a:moveTo>
                  <a:lnTo>
                    <a:pt x="0" y="71252"/>
                  </a:lnTo>
                  <a:lnTo>
                    <a:pt x="249381" y="1211283"/>
                  </a:lnTo>
                  <a:lnTo>
                    <a:pt x="201880" y="1401288"/>
                  </a:lnTo>
                  <a:lnTo>
                    <a:pt x="273132" y="1603169"/>
                  </a:lnTo>
                  <a:lnTo>
                    <a:pt x="332509" y="1698172"/>
                  </a:lnTo>
                  <a:lnTo>
                    <a:pt x="391885" y="1710047"/>
                  </a:lnTo>
                  <a:lnTo>
                    <a:pt x="439387" y="1662546"/>
                  </a:lnTo>
                  <a:lnTo>
                    <a:pt x="439387" y="1555668"/>
                  </a:lnTo>
                  <a:lnTo>
                    <a:pt x="415636" y="1353787"/>
                  </a:lnTo>
                  <a:lnTo>
                    <a:pt x="475013" y="1520042"/>
                  </a:lnTo>
                  <a:lnTo>
                    <a:pt x="522514" y="1484416"/>
                  </a:lnTo>
                  <a:lnTo>
                    <a:pt x="475013" y="1318161"/>
                  </a:lnTo>
                  <a:lnTo>
                    <a:pt x="415636" y="1187533"/>
                  </a:lnTo>
                  <a:lnTo>
                    <a:pt x="332509" y="1163782"/>
                  </a:lnTo>
                  <a:lnTo>
                    <a:pt x="273132" y="71252"/>
                  </a:lnTo>
                  <a:lnTo>
                    <a:pt x="332509" y="0"/>
                  </a:lnTo>
                  <a:lnTo>
                    <a:pt x="23750"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1024743" y="2506899"/>
              <a:ext cx="116053" cy="295821"/>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FE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p:cNvGrpSpPr/>
            <p:nvPr/>
          </p:nvGrpSpPr>
          <p:grpSpPr>
            <a:xfrm>
              <a:off x="849861" y="1774697"/>
              <a:ext cx="1149960" cy="1259179"/>
              <a:chOff x="3272953" y="1616678"/>
              <a:chExt cx="1149960" cy="1259179"/>
            </a:xfrm>
          </p:grpSpPr>
          <p:sp>
            <p:nvSpPr>
              <p:cNvPr id="27" name="Forme libre 26"/>
              <p:cNvSpPr/>
              <p:nvPr/>
            </p:nvSpPr>
            <p:spPr>
              <a:xfrm>
                <a:off x="3311860" y="1832822"/>
                <a:ext cx="1059559" cy="903743"/>
              </a:xfrm>
              <a:custGeom>
                <a:avLst/>
                <a:gdLst>
                  <a:gd name="connsiteX0" fmla="*/ 403761 w 1304307"/>
                  <a:gd name="connsiteY0" fmla="*/ 1322120 h 1395351"/>
                  <a:gd name="connsiteX1" fmla="*/ 308759 w 1304307"/>
                  <a:gd name="connsiteY1" fmla="*/ 1298369 h 1395351"/>
                  <a:gd name="connsiteX2" fmla="*/ 35626 w 1304307"/>
                  <a:gd name="connsiteY2" fmla="*/ 799606 h 1395351"/>
                  <a:gd name="connsiteX3" fmla="*/ 95003 w 1304307"/>
                  <a:gd name="connsiteY3" fmla="*/ 395845 h 1395351"/>
                  <a:gd name="connsiteX4" fmla="*/ 510639 w 1304307"/>
                  <a:gd name="connsiteY4" fmla="*/ 51460 h 1395351"/>
                  <a:gd name="connsiteX5" fmla="*/ 1104406 w 1304307"/>
                  <a:gd name="connsiteY5" fmla="*/ 87086 h 1395351"/>
                  <a:gd name="connsiteX6" fmla="*/ 1294411 w 1304307"/>
                  <a:gd name="connsiteY6" fmla="*/ 562099 h 1395351"/>
                  <a:gd name="connsiteX7" fmla="*/ 1163782 w 1304307"/>
                  <a:gd name="connsiteY7" fmla="*/ 704603 h 1395351"/>
                  <a:gd name="connsiteX8" fmla="*/ 1092530 w 1304307"/>
                  <a:gd name="connsiteY8" fmla="*/ 668977 h 1395351"/>
                  <a:gd name="connsiteX9" fmla="*/ 1045029 w 1304307"/>
                  <a:gd name="connsiteY9" fmla="*/ 490847 h 1395351"/>
                  <a:gd name="connsiteX10" fmla="*/ 866899 w 1304307"/>
                  <a:gd name="connsiteY10" fmla="*/ 514598 h 1395351"/>
                  <a:gd name="connsiteX11" fmla="*/ 522515 w 1304307"/>
                  <a:gd name="connsiteY11" fmla="*/ 502723 h 1395351"/>
                  <a:gd name="connsiteX12" fmla="*/ 427512 w 1304307"/>
                  <a:gd name="connsiteY12" fmla="*/ 942110 h 1395351"/>
                  <a:gd name="connsiteX13" fmla="*/ 285008 w 1304307"/>
                  <a:gd name="connsiteY13" fmla="*/ 858982 h 1395351"/>
                  <a:gd name="connsiteX14" fmla="*/ 403761 w 1304307"/>
                  <a:gd name="connsiteY14" fmla="*/ 1322120 h 1395351"/>
                  <a:gd name="connsiteX0" fmla="*/ 362308 w 1304307"/>
                  <a:gd name="connsiteY0" fmla="*/ 1101593 h 1348700"/>
                  <a:gd name="connsiteX1" fmla="*/ 308759 w 1304307"/>
                  <a:gd name="connsiteY1" fmla="*/ 1298369 h 1348700"/>
                  <a:gd name="connsiteX2" fmla="*/ 35626 w 1304307"/>
                  <a:gd name="connsiteY2" fmla="*/ 799606 h 1348700"/>
                  <a:gd name="connsiteX3" fmla="*/ 95003 w 1304307"/>
                  <a:gd name="connsiteY3" fmla="*/ 395845 h 1348700"/>
                  <a:gd name="connsiteX4" fmla="*/ 510639 w 1304307"/>
                  <a:gd name="connsiteY4" fmla="*/ 51460 h 1348700"/>
                  <a:gd name="connsiteX5" fmla="*/ 1104406 w 1304307"/>
                  <a:gd name="connsiteY5" fmla="*/ 87086 h 1348700"/>
                  <a:gd name="connsiteX6" fmla="*/ 1294411 w 1304307"/>
                  <a:gd name="connsiteY6" fmla="*/ 562099 h 1348700"/>
                  <a:gd name="connsiteX7" fmla="*/ 1163782 w 1304307"/>
                  <a:gd name="connsiteY7" fmla="*/ 704603 h 1348700"/>
                  <a:gd name="connsiteX8" fmla="*/ 1092530 w 1304307"/>
                  <a:gd name="connsiteY8" fmla="*/ 668977 h 1348700"/>
                  <a:gd name="connsiteX9" fmla="*/ 1045029 w 1304307"/>
                  <a:gd name="connsiteY9" fmla="*/ 490847 h 1348700"/>
                  <a:gd name="connsiteX10" fmla="*/ 866899 w 1304307"/>
                  <a:gd name="connsiteY10" fmla="*/ 514598 h 1348700"/>
                  <a:gd name="connsiteX11" fmla="*/ 522515 w 1304307"/>
                  <a:gd name="connsiteY11" fmla="*/ 502723 h 1348700"/>
                  <a:gd name="connsiteX12" fmla="*/ 427512 w 1304307"/>
                  <a:gd name="connsiteY12" fmla="*/ 942110 h 1348700"/>
                  <a:gd name="connsiteX13" fmla="*/ 285008 w 1304307"/>
                  <a:gd name="connsiteY13" fmla="*/ 858982 h 1348700"/>
                  <a:gd name="connsiteX14" fmla="*/ 362308 w 1304307"/>
                  <a:gd name="connsiteY14" fmla="*/ 1101593 h 1348700"/>
                  <a:gd name="connsiteX0" fmla="*/ 383310 w 1325309"/>
                  <a:gd name="connsiteY0" fmla="*/ 1101593 h 1225364"/>
                  <a:gd name="connsiteX1" fmla="*/ 455771 w 1325309"/>
                  <a:gd name="connsiteY1" fmla="*/ 1175033 h 1225364"/>
                  <a:gd name="connsiteX2" fmla="*/ 56628 w 1325309"/>
                  <a:gd name="connsiteY2" fmla="*/ 799606 h 1225364"/>
                  <a:gd name="connsiteX3" fmla="*/ 116005 w 1325309"/>
                  <a:gd name="connsiteY3" fmla="*/ 395845 h 1225364"/>
                  <a:gd name="connsiteX4" fmla="*/ 531641 w 1325309"/>
                  <a:gd name="connsiteY4" fmla="*/ 51460 h 1225364"/>
                  <a:gd name="connsiteX5" fmla="*/ 1125408 w 1325309"/>
                  <a:gd name="connsiteY5" fmla="*/ 87086 h 1225364"/>
                  <a:gd name="connsiteX6" fmla="*/ 1315413 w 1325309"/>
                  <a:gd name="connsiteY6" fmla="*/ 562099 h 1225364"/>
                  <a:gd name="connsiteX7" fmla="*/ 1184784 w 1325309"/>
                  <a:gd name="connsiteY7" fmla="*/ 704603 h 1225364"/>
                  <a:gd name="connsiteX8" fmla="*/ 1113532 w 1325309"/>
                  <a:gd name="connsiteY8" fmla="*/ 668977 h 1225364"/>
                  <a:gd name="connsiteX9" fmla="*/ 1066031 w 1325309"/>
                  <a:gd name="connsiteY9" fmla="*/ 490847 h 1225364"/>
                  <a:gd name="connsiteX10" fmla="*/ 887901 w 1325309"/>
                  <a:gd name="connsiteY10" fmla="*/ 514598 h 1225364"/>
                  <a:gd name="connsiteX11" fmla="*/ 543517 w 1325309"/>
                  <a:gd name="connsiteY11" fmla="*/ 502723 h 1225364"/>
                  <a:gd name="connsiteX12" fmla="*/ 448514 w 1325309"/>
                  <a:gd name="connsiteY12" fmla="*/ 942110 h 1225364"/>
                  <a:gd name="connsiteX13" fmla="*/ 306010 w 1325309"/>
                  <a:gd name="connsiteY13" fmla="*/ 858982 h 1225364"/>
                  <a:gd name="connsiteX14" fmla="*/ 383310 w 1325309"/>
                  <a:gd name="connsiteY14" fmla="*/ 1101593 h 1225364"/>
                  <a:gd name="connsiteX0" fmla="*/ 346474 w 1288473"/>
                  <a:gd name="connsiteY0" fmla="*/ 1101593 h 1129788"/>
                  <a:gd name="connsiteX1" fmla="*/ 129090 w 1288473"/>
                  <a:gd name="connsiteY1" fmla="*/ 1028154 h 1129788"/>
                  <a:gd name="connsiteX2" fmla="*/ 19792 w 1288473"/>
                  <a:gd name="connsiteY2" fmla="*/ 799606 h 1129788"/>
                  <a:gd name="connsiteX3" fmla="*/ 79169 w 1288473"/>
                  <a:gd name="connsiteY3" fmla="*/ 395845 h 1129788"/>
                  <a:gd name="connsiteX4" fmla="*/ 494805 w 1288473"/>
                  <a:gd name="connsiteY4" fmla="*/ 51460 h 1129788"/>
                  <a:gd name="connsiteX5" fmla="*/ 1088572 w 1288473"/>
                  <a:gd name="connsiteY5" fmla="*/ 87086 h 1129788"/>
                  <a:gd name="connsiteX6" fmla="*/ 1278577 w 1288473"/>
                  <a:gd name="connsiteY6" fmla="*/ 562099 h 1129788"/>
                  <a:gd name="connsiteX7" fmla="*/ 1147948 w 1288473"/>
                  <a:gd name="connsiteY7" fmla="*/ 704603 h 1129788"/>
                  <a:gd name="connsiteX8" fmla="*/ 1076696 w 1288473"/>
                  <a:gd name="connsiteY8" fmla="*/ 668977 h 1129788"/>
                  <a:gd name="connsiteX9" fmla="*/ 1029195 w 1288473"/>
                  <a:gd name="connsiteY9" fmla="*/ 490847 h 1129788"/>
                  <a:gd name="connsiteX10" fmla="*/ 851065 w 1288473"/>
                  <a:gd name="connsiteY10" fmla="*/ 514598 h 1129788"/>
                  <a:gd name="connsiteX11" fmla="*/ 506681 w 1288473"/>
                  <a:gd name="connsiteY11" fmla="*/ 502723 h 1129788"/>
                  <a:gd name="connsiteX12" fmla="*/ 411678 w 1288473"/>
                  <a:gd name="connsiteY12" fmla="*/ 942110 h 1129788"/>
                  <a:gd name="connsiteX13" fmla="*/ 269174 w 1288473"/>
                  <a:gd name="connsiteY13" fmla="*/ 858982 h 1129788"/>
                  <a:gd name="connsiteX14" fmla="*/ 346474 w 1288473"/>
                  <a:gd name="connsiteY14" fmla="*/ 1101593 h 1129788"/>
                  <a:gd name="connsiteX0" fmla="*/ 328257 w 1270256"/>
                  <a:gd name="connsiteY0" fmla="*/ 1101593 h 1129788"/>
                  <a:gd name="connsiteX1" fmla="*/ 110873 w 1270256"/>
                  <a:gd name="connsiteY1" fmla="*/ 1028154 h 1129788"/>
                  <a:gd name="connsiteX2" fmla="*/ 110873 w 1270256"/>
                  <a:gd name="connsiteY2" fmla="*/ 734397 h 1129788"/>
                  <a:gd name="connsiteX3" fmla="*/ 60952 w 1270256"/>
                  <a:gd name="connsiteY3" fmla="*/ 395845 h 1129788"/>
                  <a:gd name="connsiteX4" fmla="*/ 476588 w 1270256"/>
                  <a:gd name="connsiteY4" fmla="*/ 51460 h 1129788"/>
                  <a:gd name="connsiteX5" fmla="*/ 1070355 w 1270256"/>
                  <a:gd name="connsiteY5" fmla="*/ 87086 h 1129788"/>
                  <a:gd name="connsiteX6" fmla="*/ 1260360 w 1270256"/>
                  <a:gd name="connsiteY6" fmla="*/ 562099 h 1129788"/>
                  <a:gd name="connsiteX7" fmla="*/ 1129731 w 1270256"/>
                  <a:gd name="connsiteY7" fmla="*/ 704603 h 1129788"/>
                  <a:gd name="connsiteX8" fmla="*/ 1058479 w 1270256"/>
                  <a:gd name="connsiteY8" fmla="*/ 668977 h 1129788"/>
                  <a:gd name="connsiteX9" fmla="*/ 1010978 w 1270256"/>
                  <a:gd name="connsiteY9" fmla="*/ 490847 h 1129788"/>
                  <a:gd name="connsiteX10" fmla="*/ 832848 w 1270256"/>
                  <a:gd name="connsiteY10" fmla="*/ 514598 h 1129788"/>
                  <a:gd name="connsiteX11" fmla="*/ 488464 w 1270256"/>
                  <a:gd name="connsiteY11" fmla="*/ 502723 h 1129788"/>
                  <a:gd name="connsiteX12" fmla="*/ 393461 w 1270256"/>
                  <a:gd name="connsiteY12" fmla="*/ 942110 h 1129788"/>
                  <a:gd name="connsiteX13" fmla="*/ 250957 w 1270256"/>
                  <a:gd name="connsiteY13" fmla="*/ 858982 h 1129788"/>
                  <a:gd name="connsiteX14" fmla="*/ 328257 w 1270256"/>
                  <a:gd name="connsiteY14" fmla="*/ 1101593 h 1129788"/>
                  <a:gd name="connsiteX0" fmla="*/ 253615 w 1195614"/>
                  <a:gd name="connsiteY0" fmla="*/ 1099613 h 1127808"/>
                  <a:gd name="connsiteX1" fmla="*/ 36231 w 1195614"/>
                  <a:gd name="connsiteY1" fmla="*/ 1026174 h 1127808"/>
                  <a:gd name="connsiteX2" fmla="*/ 36231 w 1195614"/>
                  <a:gd name="connsiteY2" fmla="*/ 732417 h 1127808"/>
                  <a:gd name="connsiteX3" fmla="*/ 181154 w 1195614"/>
                  <a:gd name="connsiteY3" fmla="*/ 291779 h 1127808"/>
                  <a:gd name="connsiteX4" fmla="*/ 401946 w 1195614"/>
                  <a:gd name="connsiteY4" fmla="*/ 49480 h 1127808"/>
                  <a:gd name="connsiteX5" fmla="*/ 995713 w 1195614"/>
                  <a:gd name="connsiteY5" fmla="*/ 85106 h 1127808"/>
                  <a:gd name="connsiteX6" fmla="*/ 1185718 w 1195614"/>
                  <a:gd name="connsiteY6" fmla="*/ 560119 h 1127808"/>
                  <a:gd name="connsiteX7" fmla="*/ 1055089 w 1195614"/>
                  <a:gd name="connsiteY7" fmla="*/ 702623 h 1127808"/>
                  <a:gd name="connsiteX8" fmla="*/ 983837 w 1195614"/>
                  <a:gd name="connsiteY8" fmla="*/ 666997 h 1127808"/>
                  <a:gd name="connsiteX9" fmla="*/ 936336 w 1195614"/>
                  <a:gd name="connsiteY9" fmla="*/ 488867 h 1127808"/>
                  <a:gd name="connsiteX10" fmla="*/ 758206 w 1195614"/>
                  <a:gd name="connsiteY10" fmla="*/ 512618 h 1127808"/>
                  <a:gd name="connsiteX11" fmla="*/ 413822 w 1195614"/>
                  <a:gd name="connsiteY11" fmla="*/ 500743 h 1127808"/>
                  <a:gd name="connsiteX12" fmla="*/ 318819 w 1195614"/>
                  <a:gd name="connsiteY12" fmla="*/ 940130 h 1127808"/>
                  <a:gd name="connsiteX13" fmla="*/ 176315 w 1195614"/>
                  <a:gd name="connsiteY13" fmla="*/ 857002 h 1127808"/>
                  <a:gd name="connsiteX14" fmla="*/ 253615 w 1195614"/>
                  <a:gd name="connsiteY14" fmla="*/ 1099613 h 1127808"/>
                  <a:gd name="connsiteX0" fmla="*/ 253615 w 1195614"/>
                  <a:gd name="connsiteY0" fmla="*/ 1071470 h 1099665"/>
                  <a:gd name="connsiteX1" fmla="*/ 36231 w 1195614"/>
                  <a:gd name="connsiteY1" fmla="*/ 998031 h 1099665"/>
                  <a:gd name="connsiteX2" fmla="*/ 36231 w 1195614"/>
                  <a:gd name="connsiteY2" fmla="*/ 704274 h 1099665"/>
                  <a:gd name="connsiteX3" fmla="*/ 181154 w 1195614"/>
                  <a:gd name="connsiteY3" fmla="*/ 263636 h 1099665"/>
                  <a:gd name="connsiteX4" fmla="*/ 543460 w 1195614"/>
                  <a:gd name="connsiteY4" fmla="*/ 190196 h 1099665"/>
                  <a:gd name="connsiteX5" fmla="*/ 995713 w 1195614"/>
                  <a:gd name="connsiteY5" fmla="*/ 56963 h 1099665"/>
                  <a:gd name="connsiteX6" fmla="*/ 1185718 w 1195614"/>
                  <a:gd name="connsiteY6" fmla="*/ 531976 h 1099665"/>
                  <a:gd name="connsiteX7" fmla="*/ 1055089 w 1195614"/>
                  <a:gd name="connsiteY7" fmla="*/ 674480 h 1099665"/>
                  <a:gd name="connsiteX8" fmla="*/ 983837 w 1195614"/>
                  <a:gd name="connsiteY8" fmla="*/ 638854 h 1099665"/>
                  <a:gd name="connsiteX9" fmla="*/ 936336 w 1195614"/>
                  <a:gd name="connsiteY9" fmla="*/ 460724 h 1099665"/>
                  <a:gd name="connsiteX10" fmla="*/ 758206 w 1195614"/>
                  <a:gd name="connsiteY10" fmla="*/ 484475 h 1099665"/>
                  <a:gd name="connsiteX11" fmla="*/ 413822 w 1195614"/>
                  <a:gd name="connsiteY11" fmla="*/ 472600 h 1099665"/>
                  <a:gd name="connsiteX12" fmla="*/ 318819 w 1195614"/>
                  <a:gd name="connsiteY12" fmla="*/ 911987 h 1099665"/>
                  <a:gd name="connsiteX13" fmla="*/ 176315 w 1195614"/>
                  <a:gd name="connsiteY13" fmla="*/ 828859 h 1099665"/>
                  <a:gd name="connsiteX14" fmla="*/ 253615 w 1195614"/>
                  <a:gd name="connsiteY14" fmla="*/ 1071470 h 1099665"/>
                  <a:gd name="connsiteX0" fmla="*/ 253615 w 1198528"/>
                  <a:gd name="connsiteY0" fmla="*/ 893514 h 921709"/>
                  <a:gd name="connsiteX1" fmla="*/ 36231 w 1198528"/>
                  <a:gd name="connsiteY1" fmla="*/ 820075 h 921709"/>
                  <a:gd name="connsiteX2" fmla="*/ 36231 w 1198528"/>
                  <a:gd name="connsiteY2" fmla="*/ 526318 h 921709"/>
                  <a:gd name="connsiteX3" fmla="*/ 181154 w 1198528"/>
                  <a:gd name="connsiteY3" fmla="*/ 85680 h 921709"/>
                  <a:gd name="connsiteX4" fmla="*/ 543460 w 1198528"/>
                  <a:gd name="connsiteY4" fmla="*/ 12240 h 921709"/>
                  <a:gd name="connsiteX5" fmla="*/ 978229 w 1198528"/>
                  <a:gd name="connsiteY5" fmla="*/ 85680 h 921709"/>
                  <a:gd name="connsiteX6" fmla="*/ 1185718 w 1198528"/>
                  <a:gd name="connsiteY6" fmla="*/ 354020 h 921709"/>
                  <a:gd name="connsiteX7" fmla="*/ 1055089 w 1198528"/>
                  <a:gd name="connsiteY7" fmla="*/ 496524 h 921709"/>
                  <a:gd name="connsiteX8" fmla="*/ 983837 w 1198528"/>
                  <a:gd name="connsiteY8" fmla="*/ 460898 h 921709"/>
                  <a:gd name="connsiteX9" fmla="*/ 936336 w 1198528"/>
                  <a:gd name="connsiteY9" fmla="*/ 282768 h 921709"/>
                  <a:gd name="connsiteX10" fmla="*/ 758206 w 1198528"/>
                  <a:gd name="connsiteY10" fmla="*/ 306519 h 921709"/>
                  <a:gd name="connsiteX11" fmla="*/ 413822 w 1198528"/>
                  <a:gd name="connsiteY11" fmla="*/ 294644 h 921709"/>
                  <a:gd name="connsiteX12" fmla="*/ 318819 w 1198528"/>
                  <a:gd name="connsiteY12" fmla="*/ 734031 h 921709"/>
                  <a:gd name="connsiteX13" fmla="*/ 176315 w 1198528"/>
                  <a:gd name="connsiteY13" fmla="*/ 650903 h 921709"/>
                  <a:gd name="connsiteX14" fmla="*/ 253615 w 1198528"/>
                  <a:gd name="connsiteY14" fmla="*/ 893514 h 921709"/>
                  <a:gd name="connsiteX0" fmla="*/ 253615 w 1066231"/>
                  <a:gd name="connsiteY0" fmla="*/ 893514 h 921709"/>
                  <a:gd name="connsiteX1" fmla="*/ 36231 w 1066231"/>
                  <a:gd name="connsiteY1" fmla="*/ 820075 h 921709"/>
                  <a:gd name="connsiteX2" fmla="*/ 36231 w 1066231"/>
                  <a:gd name="connsiteY2" fmla="*/ 526318 h 921709"/>
                  <a:gd name="connsiteX3" fmla="*/ 181154 w 1066231"/>
                  <a:gd name="connsiteY3" fmla="*/ 85680 h 921709"/>
                  <a:gd name="connsiteX4" fmla="*/ 543460 w 1066231"/>
                  <a:gd name="connsiteY4" fmla="*/ 12240 h 921709"/>
                  <a:gd name="connsiteX5" fmla="*/ 978229 w 1066231"/>
                  <a:gd name="connsiteY5" fmla="*/ 85680 h 921709"/>
                  <a:gd name="connsiteX6" fmla="*/ 1050690 w 1066231"/>
                  <a:gd name="connsiteY6" fmla="*/ 232559 h 921709"/>
                  <a:gd name="connsiteX7" fmla="*/ 1055089 w 1066231"/>
                  <a:gd name="connsiteY7" fmla="*/ 496524 h 921709"/>
                  <a:gd name="connsiteX8" fmla="*/ 983837 w 1066231"/>
                  <a:gd name="connsiteY8" fmla="*/ 460898 h 921709"/>
                  <a:gd name="connsiteX9" fmla="*/ 936336 w 1066231"/>
                  <a:gd name="connsiteY9" fmla="*/ 282768 h 921709"/>
                  <a:gd name="connsiteX10" fmla="*/ 758206 w 1066231"/>
                  <a:gd name="connsiteY10" fmla="*/ 306519 h 921709"/>
                  <a:gd name="connsiteX11" fmla="*/ 413822 w 1066231"/>
                  <a:gd name="connsiteY11" fmla="*/ 294644 h 921709"/>
                  <a:gd name="connsiteX12" fmla="*/ 318819 w 1066231"/>
                  <a:gd name="connsiteY12" fmla="*/ 734031 h 921709"/>
                  <a:gd name="connsiteX13" fmla="*/ 176315 w 1066231"/>
                  <a:gd name="connsiteY13" fmla="*/ 650903 h 921709"/>
                  <a:gd name="connsiteX14" fmla="*/ 253615 w 1066231"/>
                  <a:gd name="connsiteY14" fmla="*/ 893514 h 9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231" h="921709">
                    <a:moveTo>
                      <a:pt x="253615" y="893514"/>
                    </a:moveTo>
                    <a:cubicBezTo>
                      <a:pt x="230268" y="921709"/>
                      <a:pt x="72462" y="881274"/>
                      <a:pt x="36231" y="820075"/>
                    </a:cubicBezTo>
                    <a:cubicBezTo>
                      <a:pt x="0" y="758876"/>
                      <a:pt x="12077" y="648717"/>
                      <a:pt x="36231" y="526318"/>
                    </a:cubicBezTo>
                    <a:cubicBezTo>
                      <a:pt x="60385" y="403919"/>
                      <a:pt x="96616" y="171360"/>
                      <a:pt x="181154" y="85680"/>
                    </a:cubicBezTo>
                    <a:cubicBezTo>
                      <a:pt x="265692" y="0"/>
                      <a:pt x="410614" y="12240"/>
                      <a:pt x="543460" y="12240"/>
                    </a:cubicBezTo>
                    <a:cubicBezTo>
                      <a:pt x="676306" y="12240"/>
                      <a:pt x="893691" y="48960"/>
                      <a:pt x="978229" y="85680"/>
                    </a:cubicBezTo>
                    <a:cubicBezTo>
                      <a:pt x="1062767" y="122400"/>
                      <a:pt x="1037880" y="164085"/>
                      <a:pt x="1050690" y="232559"/>
                    </a:cubicBezTo>
                    <a:cubicBezTo>
                      <a:pt x="1063500" y="301033"/>
                      <a:pt x="1066231" y="458468"/>
                      <a:pt x="1055089" y="496524"/>
                    </a:cubicBezTo>
                    <a:cubicBezTo>
                      <a:pt x="1043947" y="534581"/>
                      <a:pt x="1003629" y="496524"/>
                      <a:pt x="983837" y="460898"/>
                    </a:cubicBezTo>
                    <a:cubicBezTo>
                      <a:pt x="964045" y="425272"/>
                      <a:pt x="973941" y="308498"/>
                      <a:pt x="936336" y="282768"/>
                    </a:cubicBezTo>
                    <a:cubicBezTo>
                      <a:pt x="898731" y="257038"/>
                      <a:pt x="845292" y="304540"/>
                      <a:pt x="758206" y="306519"/>
                    </a:cubicBezTo>
                    <a:cubicBezTo>
                      <a:pt x="671120" y="308498"/>
                      <a:pt x="487053" y="223392"/>
                      <a:pt x="413822" y="294644"/>
                    </a:cubicBezTo>
                    <a:cubicBezTo>
                      <a:pt x="340591" y="365896"/>
                      <a:pt x="358403" y="674655"/>
                      <a:pt x="318819" y="734031"/>
                    </a:cubicBezTo>
                    <a:cubicBezTo>
                      <a:pt x="279235" y="793407"/>
                      <a:pt x="187182" y="624323"/>
                      <a:pt x="176315" y="650903"/>
                    </a:cubicBezTo>
                    <a:cubicBezTo>
                      <a:pt x="165448" y="677483"/>
                      <a:pt x="276962" y="865319"/>
                      <a:pt x="253615" y="893514"/>
                    </a:cubicBezTo>
                    <a:close/>
                  </a:path>
                </a:pathLst>
              </a:custGeom>
              <a:solidFill>
                <a:srgbClr val="CC9762"/>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3478696" y="1923221"/>
                <a:ext cx="506895" cy="134179"/>
              </a:xfrm>
              <a:custGeom>
                <a:avLst/>
                <a:gdLst>
                  <a:gd name="connsiteX0" fmla="*/ 0 w 506895"/>
                  <a:gd name="connsiteY0" fmla="*/ 134179 h 134179"/>
                  <a:gd name="connsiteX1" fmla="*/ 178904 w 506895"/>
                  <a:gd name="connsiteY1" fmla="*/ 14909 h 134179"/>
                  <a:gd name="connsiteX2" fmla="*/ 506895 w 506895"/>
                  <a:gd name="connsiteY2" fmla="*/ 44727 h 134179"/>
                </a:gdLst>
                <a:ahLst/>
                <a:cxnLst>
                  <a:cxn ang="0">
                    <a:pos x="connsiteX0" y="connsiteY0"/>
                  </a:cxn>
                  <a:cxn ang="0">
                    <a:pos x="connsiteX1" y="connsiteY1"/>
                  </a:cxn>
                  <a:cxn ang="0">
                    <a:pos x="connsiteX2" y="connsiteY2"/>
                  </a:cxn>
                </a:cxnLst>
                <a:rect l="l" t="t" r="r" b="b"/>
                <a:pathLst>
                  <a:path w="506895" h="134179">
                    <a:moveTo>
                      <a:pt x="0" y="134179"/>
                    </a:moveTo>
                    <a:cubicBezTo>
                      <a:pt x="47210" y="81998"/>
                      <a:pt x="94421" y="29818"/>
                      <a:pt x="178904" y="14909"/>
                    </a:cubicBezTo>
                    <a:cubicBezTo>
                      <a:pt x="263387" y="0"/>
                      <a:pt x="385141" y="22363"/>
                      <a:pt x="506895" y="44727"/>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9" name="Forme libre 28"/>
              <p:cNvSpPr/>
              <p:nvPr/>
            </p:nvSpPr>
            <p:spPr>
              <a:xfrm>
                <a:off x="3419872" y="2060848"/>
                <a:ext cx="258417" cy="815009"/>
              </a:xfrm>
              <a:custGeom>
                <a:avLst/>
                <a:gdLst>
                  <a:gd name="connsiteX0" fmla="*/ 258417 w 258417"/>
                  <a:gd name="connsiteY0" fmla="*/ 0 h 815009"/>
                  <a:gd name="connsiteX1" fmla="*/ 79513 w 258417"/>
                  <a:gd name="connsiteY1" fmla="*/ 139148 h 815009"/>
                  <a:gd name="connsiteX2" fmla="*/ 188843 w 258417"/>
                  <a:gd name="connsiteY2" fmla="*/ 278296 h 815009"/>
                  <a:gd name="connsiteX3" fmla="*/ 39756 w 258417"/>
                  <a:gd name="connsiteY3" fmla="*/ 437322 h 815009"/>
                  <a:gd name="connsiteX4" fmla="*/ 208721 w 258417"/>
                  <a:gd name="connsiteY4" fmla="*/ 606287 h 815009"/>
                  <a:gd name="connsiteX5" fmla="*/ 0 w 258417"/>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815009">
                    <a:moveTo>
                      <a:pt x="258417" y="0"/>
                    </a:moveTo>
                    <a:cubicBezTo>
                      <a:pt x="174763" y="46382"/>
                      <a:pt x="91109" y="92765"/>
                      <a:pt x="79513" y="139148"/>
                    </a:cubicBezTo>
                    <a:cubicBezTo>
                      <a:pt x="67917" y="185531"/>
                      <a:pt x="195469" y="228600"/>
                      <a:pt x="188843" y="278296"/>
                    </a:cubicBezTo>
                    <a:cubicBezTo>
                      <a:pt x="182217" y="327992"/>
                      <a:pt x="36443" y="382657"/>
                      <a:pt x="39756" y="437322"/>
                    </a:cubicBezTo>
                    <a:cubicBezTo>
                      <a:pt x="43069" y="491987"/>
                      <a:pt x="215347" y="543339"/>
                      <a:pt x="208721" y="606287"/>
                    </a:cubicBezTo>
                    <a:cubicBezTo>
                      <a:pt x="202095" y="669235"/>
                      <a:pt x="101047" y="742122"/>
                      <a:pt x="0" y="815009"/>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a:off x="4253948" y="2047461"/>
                <a:ext cx="168965" cy="417443"/>
              </a:xfrm>
              <a:custGeom>
                <a:avLst/>
                <a:gdLst>
                  <a:gd name="connsiteX0" fmla="*/ 0 w 168965"/>
                  <a:gd name="connsiteY0" fmla="*/ 0 h 417443"/>
                  <a:gd name="connsiteX1" fmla="*/ 129209 w 168965"/>
                  <a:gd name="connsiteY1" fmla="*/ 49696 h 417443"/>
                  <a:gd name="connsiteX2" fmla="*/ 59635 w 168965"/>
                  <a:gd name="connsiteY2" fmla="*/ 228600 h 417443"/>
                  <a:gd name="connsiteX3" fmla="*/ 159026 w 168965"/>
                  <a:gd name="connsiteY3" fmla="*/ 298174 h 417443"/>
                  <a:gd name="connsiteX4" fmla="*/ 119269 w 168965"/>
                  <a:gd name="connsiteY4" fmla="*/ 417443 h 41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5" h="417443">
                    <a:moveTo>
                      <a:pt x="0" y="0"/>
                    </a:moveTo>
                    <a:cubicBezTo>
                      <a:pt x="59635" y="5798"/>
                      <a:pt x="119270" y="11596"/>
                      <a:pt x="129209" y="49696"/>
                    </a:cubicBezTo>
                    <a:cubicBezTo>
                      <a:pt x="139148" y="87796"/>
                      <a:pt x="54666" y="187187"/>
                      <a:pt x="59635" y="228600"/>
                    </a:cubicBezTo>
                    <a:cubicBezTo>
                      <a:pt x="64604" y="270013"/>
                      <a:pt x="149087" y="266700"/>
                      <a:pt x="159026" y="298174"/>
                    </a:cubicBezTo>
                    <a:cubicBezTo>
                      <a:pt x="168965" y="329648"/>
                      <a:pt x="144117" y="373545"/>
                      <a:pt x="119269" y="417443"/>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rot="10422033">
                <a:off x="3272953" y="1891827"/>
                <a:ext cx="258417" cy="308113"/>
              </a:xfrm>
              <a:custGeom>
                <a:avLst/>
                <a:gdLst>
                  <a:gd name="connsiteX0" fmla="*/ 0 w 258417"/>
                  <a:gd name="connsiteY0" fmla="*/ 308113 h 308113"/>
                  <a:gd name="connsiteX1" fmla="*/ 159026 w 258417"/>
                  <a:gd name="connsiteY1" fmla="*/ 178904 h 308113"/>
                  <a:gd name="connsiteX2" fmla="*/ 49696 w 258417"/>
                  <a:gd name="connsiteY2" fmla="*/ 109330 h 308113"/>
                  <a:gd name="connsiteX3" fmla="*/ 139148 w 258417"/>
                  <a:gd name="connsiteY3" fmla="*/ 168965 h 308113"/>
                  <a:gd name="connsiteX4" fmla="*/ 168965 w 258417"/>
                  <a:gd name="connsiteY4" fmla="*/ 19878 h 308113"/>
                  <a:gd name="connsiteX5" fmla="*/ 109331 w 258417"/>
                  <a:gd name="connsiteY5" fmla="*/ 49695 h 308113"/>
                  <a:gd name="connsiteX6" fmla="*/ 258417 w 258417"/>
                  <a:gd name="connsiteY6" fmla="*/ 129208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17" h="308113">
                    <a:moveTo>
                      <a:pt x="0" y="308113"/>
                    </a:moveTo>
                    <a:cubicBezTo>
                      <a:pt x="75371" y="260074"/>
                      <a:pt x="150743" y="212035"/>
                      <a:pt x="159026" y="178904"/>
                    </a:cubicBezTo>
                    <a:cubicBezTo>
                      <a:pt x="167309" y="145773"/>
                      <a:pt x="53009" y="110986"/>
                      <a:pt x="49696" y="109330"/>
                    </a:cubicBezTo>
                    <a:cubicBezTo>
                      <a:pt x="46383" y="107674"/>
                      <a:pt x="119270" y="183874"/>
                      <a:pt x="139148" y="168965"/>
                    </a:cubicBezTo>
                    <a:cubicBezTo>
                      <a:pt x="159026" y="154056"/>
                      <a:pt x="173934" y="39756"/>
                      <a:pt x="168965" y="19878"/>
                    </a:cubicBezTo>
                    <a:cubicBezTo>
                      <a:pt x="163996" y="0"/>
                      <a:pt x="94422" y="31473"/>
                      <a:pt x="109331" y="49695"/>
                    </a:cubicBezTo>
                    <a:cubicBezTo>
                      <a:pt x="124240" y="67917"/>
                      <a:pt x="191328" y="98562"/>
                      <a:pt x="258417" y="129208"/>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Forme libre 31"/>
              <p:cNvSpPr/>
              <p:nvPr/>
            </p:nvSpPr>
            <p:spPr>
              <a:xfrm rot="20882978">
                <a:off x="3302033" y="1616678"/>
                <a:ext cx="611592" cy="316836"/>
              </a:xfrm>
              <a:custGeom>
                <a:avLst/>
                <a:gdLst>
                  <a:gd name="connsiteX0" fmla="*/ 619540 w 853109"/>
                  <a:gd name="connsiteY0" fmla="*/ 336273 h 525117"/>
                  <a:gd name="connsiteX1" fmla="*/ 828261 w 853109"/>
                  <a:gd name="connsiteY1" fmla="*/ 167308 h 525117"/>
                  <a:gd name="connsiteX2" fmla="*/ 470453 w 853109"/>
                  <a:gd name="connsiteY2" fmla="*/ 8282 h 525117"/>
                  <a:gd name="connsiteX3" fmla="*/ 53009 w 853109"/>
                  <a:gd name="connsiteY3" fmla="*/ 217003 h 525117"/>
                  <a:gd name="connsiteX4" fmla="*/ 152401 w 853109"/>
                  <a:gd name="connsiteY4" fmla="*/ 485360 h 525117"/>
                  <a:gd name="connsiteX5" fmla="*/ 371061 w 853109"/>
                  <a:gd name="connsiteY5" fmla="*/ 455543 h 525117"/>
                  <a:gd name="connsiteX6" fmla="*/ 619540 w 853109"/>
                  <a:gd name="connsiteY6" fmla="*/ 475421 h 525117"/>
                  <a:gd name="connsiteX7" fmla="*/ 699053 w 853109"/>
                  <a:gd name="connsiteY7" fmla="*/ 276638 h 5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9" h="525117">
                    <a:moveTo>
                      <a:pt x="619540" y="336273"/>
                    </a:moveTo>
                    <a:cubicBezTo>
                      <a:pt x="736324" y="279123"/>
                      <a:pt x="853109" y="221973"/>
                      <a:pt x="828261" y="167308"/>
                    </a:cubicBezTo>
                    <a:cubicBezTo>
                      <a:pt x="803413" y="112643"/>
                      <a:pt x="599662" y="0"/>
                      <a:pt x="470453" y="8282"/>
                    </a:cubicBezTo>
                    <a:cubicBezTo>
                      <a:pt x="341244" y="16564"/>
                      <a:pt x="106018" y="137490"/>
                      <a:pt x="53009" y="217003"/>
                    </a:cubicBezTo>
                    <a:cubicBezTo>
                      <a:pt x="0" y="296516"/>
                      <a:pt x="99393" y="445603"/>
                      <a:pt x="152401" y="485360"/>
                    </a:cubicBezTo>
                    <a:cubicBezTo>
                      <a:pt x="205409" y="525117"/>
                      <a:pt x="293205" y="457199"/>
                      <a:pt x="371061" y="455543"/>
                    </a:cubicBezTo>
                    <a:cubicBezTo>
                      <a:pt x="448917" y="453887"/>
                      <a:pt x="564875" y="505239"/>
                      <a:pt x="619540" y="475421"/>
                    </a:cubicBezTo>
                    <a:cubicBezTo>
                      <a:pt x="674205" y="445604"/>
                      <a:pt x="686629" y="361121"/>
                      <a:pt x="699053" y="276638"/>
                    </a:cubicBezTo>
                  </a:path>
                </a:pathLst>
              </a:custGeom>
              <a:solidFill>
                <a:srgbClr val="CC9762"/>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 name="Groupe 21"/>
            <p:cNvGrpSpPr/>
            <p:nvPr/>
          </p:nvGrpSpPr>
          <p:grpSpPr>
            <a:xfrm>
              <a:off x="1356820" y="2512826"/>
              <a:ext cx="432048" cy="498129"/>
              <a:chOff x="1615317" y="1181149"/>
              <a:chExt cx="596737" cy="685088"/>
            </a:xfrm>
          </p:grpSpPr>
          <p:sp>
            <p:nvSpPr>
              <p:cNvPr id="23" name="Organigramme : Connecteur 22"/>
              <p:cNvSpPr/>
              <p:nvPr/>
            </p:nvSpPr>
            <p:spPr>
              <a:xfrm rot="20856124" flipH="1">
                <a:off x="2099117" y="1181149"/>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Connecteur 23"/>
              <p:cNvSpPr/>
              <p:nvPr/>
            </p:nvSpPr>
            <p:spPr>
              <a:xfrm rot="20856124" flipH="1">
                <a:off x="1615317" y="1287501"/>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24"/>
              <p:cNvSpPr/>
              <p:nvPr/>
            </p:nvSpPr>
            <p:spPr>
              <a:xfrm rot="20856124" flipH="1">
                <a:off x="1892015" y="1186095"/>
                <a:ext cx="168975" cy="425563"/>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flipH="1">
                <a:off x="1759454" y="1692180"/>
                <a:ext cx="452600" cy="174057"/>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nvGrpSpPr>
            <p:cNvPr id="6" name="Groupe 5"/>
            <p:cNvGrpSpPr/>
            <p:nvPr/>
          </p:nvGrpSpPr>
          <p:grpSpPr>
            <a:xfrm>
              <a:off x="425252" y="3214857"/>
              <a:ext cx="1757548" cy="2220685"/>
              <a:chOff x="425252" y="3214857"/>
              <a:chExt cx="1757548" cy="2220685"/>
            </a:xfrm>
          </p:grpSpPr>
          <p:grpSp>
            <p:nvGrpSpPr>
              <p:cNvPr id="19" name="Groupe 18"/>
              <p:cNvGrpSpPr/>
              <p:nvPr/>
            </p:nvGrpSpPr>
            <p:grpSpPr>
              <a:xfrm>
                <a:off x="425252" y="3214857"/>
                <a:ext cx="1757548" cy="2220685"/>
                <a:chOff x="2848344" y="3056838"/>
                <a:chExt cx="1757548" cy="2220685"/>
              </a:xfrm>
            </p:grpSpPr>
            <p:sp>
              <p:nvSpPr>
                <p:cNvPr id="33" name="Forme libre 32"/>
                <p:cNvSpPr/>
                <p:nvPr/>
              </p:nvSpPr>
              <p:spPr>
                <a:xfrm>
                  <a:off x="4164237" y="3268259"/>
                  <a:ext cx="380010" cy="1033153"/>
                </a:xfrm>
                <a:custGeom>
                  <a:avLst/>
                  <a:gdLst>
                    <a:gd name="connsiteX0" fmla="*/ 0 w 380010"/>
                    <a:gd name="connsiteY0" fmla="*/ 0 h 1033153"/>
                    <a:gd name="connsiteX1" fmla="*/ 237507 w 380010"/>
                    <a:gd name="connsiteY1" fmla="*/ 142504 h 1033153"/>
                    <a:gd name="connsiteX2" fmla="*/ 380010 w 380010"/>
                    <a:gd name="connsiteY2" fmla="*/ 1033153 h 1033153"/>
                    <a:gd name="connsiteX3" fmla="*/ 237507 w 380010"/>
                    <a:gd name="connsiteY3" fmla="*/ 1033153 h 1033153"/>
                    <a:gd name="connsiteX4" fmla="*/ 71252 w 380010"/>
                    <a:gd name="connsiteY4" fmla="*/ 1009403 h 1033153"/>
                    <a:gd name="connsiteX5" fmla="*/ 0 w 380010"/>
                    <a:gd name="connsiteY5" fmla="*/ 0 h 10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10" h="1033153">
                      <a:moveTo>
                        <a:pt x="0" y="0"/>
                      </a:moveTo>
                      <a:lnTo>
                        <a:pt x="237507" y="142504"/>
                      </a:lnTo>
                      <a:lnTo>
                        <a:pt x="380010" y="1033153"/>
                      </a:lnTo>
                      <a:lnTo>
                        <a:pt x="237507" y="1033153"/>
                      </a:lnTo>
                      <a:lnTo>
                        <a:pt x="71252" y="1009403"/>
                      </a:lnTo>
                      <a:lnTo>
                        <a:pt x="0"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2848344" y="3056838"/>
                  <a:ext cx="1757548" cy="2220685"/>
                </a:xfrm>
                <a:custGeom>
                  <a:avLst/>
                  <a:gdLst>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1907 w 1757548"/>
                    <a:gd name="connsiteY13" fmla="*/ 71252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22109 w 1757548"/>
                    <a:gd name="connsiteY11" fmla="*/ 861697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548" h="2220685">
                      <a:moveTo>
                        <a:pt x="942962" y="0"/>
                      </a:moveTo>
                      <a:lnTo>
                        <a:pt x="320634" y="261257"/>
                      </a:lnTo>
                      <a:lnTo>
                        <a:pt x="0" y="1187532"/>
                      </a:lnTo>
                      <a:lnTo>
                        <a:pt x="391886" y="1211283"/>
                      </a:lnTo>
                      <a:lnTo>
                        <a:pt x="475013" y="1009402"/>
                      </a:lnTo>
                      <a:lnTo>
                        <a:pt x="617517" y="1235033"/>
                      </a:lnTo>
                      <a:lnTo>
                        <a:pt x="249382" y="2090057"/>
                      </a:lnTo>
                      <a:lnTo>
                        <a:pt x="617517" y="2208810"/>
                      </a:lnTo>
                      <a:lnTo>
                        <a:pt x="1353787" y="2220685"/>
                      </a:lnTo>
                      <a:lnTo>
                        <a:pt x="1757548" y="2042555"/>
                      </a:lnTo>
                      <a:lnTo>
                        <a:pt x="1425039" y="1306285"/>
                      </a:lnTo>
                      <a:lnTo>
                        <a:pt x="1622109" y="861697"/>
                      </a:lnTo>
                      <a:lnTo>
                        <a:pt x="1330037" y="178130"/>
                      </a:lnTo>
                      <a:lnTo>
                        <a:pt x="1158582" y="57903"/>
                      </a:lnTo>
                      <a:lnTo>
                        <a:pt x="1211283" y="178130"/>
                      </a:lnTo>
                      <a:lnTo>
                        <a:pt x="1175657" y="522514"/>
                      </a:lnTo>
                      <a:lnTo>
                        <a:pt x="926276" y="178130"/>
                      </a:lnTo>
                      <a:lnTo>
                        <a:pt x="942962"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47864" y="3212976"/>
                  <a:ext cx="191985" cy="807522"/>
                </a:xfrm>
                <a:custGeom>
                  <a:avLst/>
                  <a:gdLst>
                    <a:gd name="connsiteX0" fmla="*/ 0 w 191985"/>
                    <a:gd name="connsiteY0" fmla="*/ 807522 h 807522"/>
                    <a:gd name="connsiteX1" fmla="*/ 178130 w 191985"/>
                    <a:gd name="connsiteY1" fmla="*/ 332509 h 807522"/>
                    <a:gd name="connsiteX2" fmla="*/ 83128 w 191985"/>
                    <a:gd name="connsiteY2" fmla="*/ 0 h 807522"/>
                  </a:gdLst>
                  <a:ahLst/>
                  <a:cxnLst>
                    <a:cxn ang="0">
                      <a:pos x="connsiteX0" y="connsiteY0"/>
                    </a:cxn>
                    <a:cxn ang="0">
                      <a:pos x="connsiteX1" y="connsiteY1"/>
                    </a:cxn>
                    <a:cxn ang="0">
                      <a:pos x="connsiteX2" y="connsiteY2"/>
                    </a:cxn>
                  </a:cxnLst>
                  <a:rect l="l" t="t" r="r" b="b"/>
                  <a:pathLst>
                    <a:path w="191985" h="807522">
                      <a:moveTo>
                        <a:pt x="0" y="807522"/>
                      </a:moveTo>
                      <a:cubicBezTo>
                        <a:pt x="82137" y="637309"/>
                        <a:pt x="164275" y="467096"/>
                        <a:pt x="178130" y="332509"/>
                      </a:cubicBezTo>
                      <a:cubicBezTo>
                        <a:pt x="191985" y="197922"/>
                        <a:pt x="137556" y="98961"/>
                        <a:pt x="83128" y="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6" name="Forme libre 35"/>
                <p:cNvSpPr/>
                <p:nvPr/>
              </p:nvSpPr>
              <p:spPr>
                <a:xfrm>
                  <a:off x="4020286" y="3569235"/>
                  <a:ext cx="71252" cy="451263"/>
                </a:xfrm>
                <a:custGeom>
                  <a:avLst/>
                  <a:gdLst>
                    <a:gd name="connsiteX0" fmla="*/ 0 w 71252"/>
                    <a:gd name="connsiteY0" fmla="*/ 0 h 451263"/>
                    <a:gd name="connsiteX1" fmla="*/ 71252 w 71252"/>
                    <a:gd name="connsiteY1" fmla="*/ 296884 h 451263"/>
                    <a:gd name="connsiteX2" fmla="*/ 0 w 71252"/>
                    <a:gd name="connsiteY2" fmla="*/ 451263 h 451263"/>
                  </a:gdLst>
                  <a:ahLst/>
                  <a:cxnLst>
                    <a:cxn ang="0">
                      <a:pos x="connsiteX0" y="connsiteY0"/>
                    </a:cxn>
                    <a:cxn ang="0">
                      <a:pos x="connsiteX1" y="connsiteY1"/>
                    </a:cxn>
                    <a:cxn ang="0">
                      <a:pos x="connsiteX2" y="connsiteY2"/>
                    </a:cxn>
                  </a:cxnLst>
                  <a:rect l="l" t="t" r="r" b="b"/>
                  <a:pathLst>
                    <a:path w="71252" h="451263">
                      <a:moveTo>
                        <a:pt x="0" y="0"/>
                      </a:moveTo>
                      <a:cubicBezTo>
                        <a:pt x="35626" y="110837"/>
                        <a:pt x="71252" y="221674"/>
                        <a:pt x="71252" y="296884"/>
                      </a:cubicBezTo>
                      <a:cubicBezTo>
                        <a:pt x="71252" y="372094"/>
                        <a:pt x="35626" y="411678"/>
                        <a:pt x="0" y="451263"/>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3419872" y="4293096"/>
                  <a:ext cx="136566" cy="938150"/>
                </a:xfrm>
                <a:custGeom>
                  <a:avLst/>
                  <a:gdLst>
                    <a:gd name="connsiteX0" fmla="*/ 35626 w 136566"/>
                    <a:gd name="connsiteY0" fmla="*/ 0 h 938150"/>
                    <a:gd name="connsiteX1" fmla="*/ 130628 w 136566"/>
                    <a:gd name="connsiteY1" fmla="*/ 190005 h 938150"/>
                    <a:gd name="connsiteX2" fmla="*/ 0 w 136566"/>
                    <a:gd name="connsiteY2" fmla="*/ 938150 h 938150"/>
                  </a:gdLst>
                  <a:ahLst/>
                  <a:cxnLst>
                    <a:cxn ang="0">
                      <a:pos x="connsiteX0" y="connsiteY0"/>
                    </a:cxn>
                    <a:cxn ang="0">
                      <a:pos x="connsiteX1" y="connsiteY1"/>
                    </a:cxn>
                    <a:cxn ang="0">
                      <a:pos x="connsiteX2" y="connsiteY2"/>
                    </a:cxn>
                  </a:cxnLst>
                  <a:rect l="l" t="t" r="r" b="b"/>
                  <a:pathLst>
                    <a:path w="136566" h="938150">
                      <a:moveTo>
                        <a:pt x="35626" y="0"/>
                      </a:moveTo>
                      <a:cubicBezTo>
                        <a:pt x="86096" y="16823"/>
                        <a:pt x="136566" y="33647"/>
                        <a:pt x="130628" y="190005"/>
                      </a:cubicBezTo>
                      <a:cubicBezTo>
                        <a:pt x="124690" y="346363"/>
                        <a:pt x="62345" y="642256"/>
                        <a:pt x="0" y="93815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4176156" y="4370119"/>
                  <a:ext cx="98961" cy="332510"/>
                </a:xfrm>
                <a:custGeom>
                  <a:avLst/>
                  <a:gdLst>
                    <a:gd name="connsiteX0" fmla="*/ 98961 w 98961"/>
                    <a:gd name="connsiteY0" fmla="*/ 0 h 332510"/>
                    <a:gd name="connsiteX1" fmla="*/ 15834 w 98961"/>
                    <a:gd name="connsiteY1" fmla="*/ 154380 h 332510"/>
                    <a:gd name="connsiteX2" fmla="*/ 3958 w 98961"/>
                    <a:gd name="connsiteY2" fmla="*/ 332510 h 332510"/>
                  </a:gdLst>
                  <a:ahLst/>
                  <a:cxnLst>
                    <a:cxn ang="0">
                      <a:pos x="connsiteX0" y="connsiteY0"/>
                    </a:cxn>
                    <a:cxn ang="0">
                      <a:pos x="connsiteX1" y="connsiteY1"/>
                    </a:cxn>
                    <a:cxn ang="0">
                      <a:pos x="connsiteX2" y="connsiteY2"/>
                    </a:cxn>
                  </a:cxnLst>
                  <a:rect l="l" t="t" r="r" b="b"/>
                  <a:pathLst>
                    <a:path w="98961" h="332510">
                      <a:moveTo>
                        <a:pt x="98961" y="0"/>
                      </a:moveTo>
                      <a:cubicBezTo>
                        <a:pt x="65314" y="49481"/>
                        <a:pt x="31668" y="98962"/>
                        <a:pt x="15834" y="154380"/>
                      </a:cubicBezTo>
                      <a:cubicBezTo>
                        <a:pt x="0" y="209798"/>
                        <a:pt x="1979" y="271154"/>
                        <a:pt x="3958" y="33251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39" name="Croix 38"/>
              <p:cNvSpPr/>
              <p:nvPr/>
            </p:nvSpPr>
            <p:spPr>
              <a:xfrm rot="21100774">
                <a:off x="1222207" y="3810071"/>
                <a:ext cx="204090" cy="204090"/>
              </a:xfrm>
              <a:prstGeom prst="plus">
                <a:avLst/>
              </a:prstGeom>
              <a:solidFill>
                <a:srgbClr val="9DEFE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61" name="Rectangle à coins arrondis 60"/>
          <p:cNvSpPr/>
          <p:nvPr/>
        </p:nvSpPr>
        <p:spPr>
          <a:xfrm>
            <a:off x="6027074" y="1034355"/>
            <a:ext cx="5636749" cy="408623"/>
          </a:xfrm>
          <a:prstGeom prst="roundRect">
            <a:avLst/>
          </a:prstGeom>
          <a:noFill/>
        </p:spPr>
        <p:txBody>
          <a:bodyPr wrap="square">
            <a:spAutoFit/>
          </a:bodyPr>
          <a:lstStyle/>
          <a:p>
            <a:pPr algn="ctr"/>
            <a:r>
              <a:rPr lang="fr-FR" b="1" dirty="0">
                <a:solidFill>
                  <a:srgbClr val="A05BB6"/>
                </a:solidFill>
              </a:rPr>
              <a:t>A tracer dans le DPI et à déverser dans le DMP !</a:t>
            </a:r>
          </a:p>
        </p:txBody>
      </p:sp>
      <p:sp>
        <p:nvSpPr>
          <p:cNvPr id="55" name="ZoneTexte 54"/>
          <p:cNvSpPr txBox="1"/>
          <p:nvPr/>
        </p:nvSpPr>
        <p:spPr>
          <a:xfrm rot="348991">
            <a:off x="4704937" y="1098291"/>
            <a:ext cx="1311477" cy="276999"/>
          </a:xfrm>
          <a:prstGeom prst="rect">
            <a:avLst/>
          </a:prstGeom>
          <a:solidFill>
            <a:schemeClr val="bg1"/>
          </a:solidFill>
          <a:ln>
            <a:solidFill>
              <a:srgbClr val="E8F6FA"/>
            </a:solidFill>
          </a:ln>
        </p:spPr>
        <p:txBody>
          <a:bodyPr wrap="square" rtlCol="0">
            <a:spAutoFit/>
          </a:bodyPr>
          <a:lstStyle/>
          <a:p>
            <a:pPr algn="ctr"/>
            <a:r>
              <a:rPr lang="fr-FR" sz="1200" b="1" dirty="0"/>
              <a:t>ANNEXE 6</a:t>
            </a:r>
          </a:p>
        </p:txBody>
      </p:sp>
      <p:pic>
        <p:nvPicPr>
          <p:cNvPr id="75777" name="Im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287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ZoneTexte 4"/>
          <p:cNvSpPr txBox="1"/>
          <p:nvPr/>
        </p:nvSpPr>
        <p:spPr>
          <a:xfrm>
            <a:off x="1514147" y="571496"/>
            <a:ext cx="9163707" cy="369332"/>
          </a:xfrm>
          <a:prstGeom prst="rect">
            <a:avLst/>
          </a:prstGeom>
          <a:noFill/>
        </p:spPr>
        <p:txBody>
          <a:bodyPr wrap="square" rtlCol="0">
            <a:spAutoFit/>
          </a:bodyPr>
          <a:lstStyle/>
          <a:p>
            <a:pPr algn="ctr"/>
            <a:r>
              <a:rPr lang="fr-FR" b="1" dirty="0"/>
              <a:t>CODIFICATION ET VALORISATION DES ACTIVITES DE PHARMACIE CLINIQUE</a:t>
            </a:r>
          </a:p>
        </p:txBody>
      </p:sp>
      <p:pic>
        <p:nvPicPr>
          <p:cNvPr id="7" name="Picture 2" descr="https://www.omeditpacacorse.fr/wp-content/uploads/2018/05/Logo-omedi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2890485964"/>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grpSp>
        <p:nvGrpSpPr>
          <p:cNvPr id="40" name="Groupe 39"/>
          <p:cNvGrpSpPr/>
          <p:nvPr/>
        </p:nvGrpSpPr>
        <p:grpSpPr>
          <a:xfrm>
            <a:off x="548379" y="3306475"/>
            <a:ext cx="1251148" cy="3541845"/>
            <a:chOff x="425252" y="1774697"/>
            <a:chExt cx="1795664" cy="5083303"/>
          </a:xfrm>
          <a:effectLst>
            <a:outerShdw blurRad="63500" sx="102000" sy="102000" algn="ctr" rotWithShape="0">
              <a:prstClr val="black">
                <a:alpha val="40000"/>
              </a:prstClr>
            </a:outerShdw>
          </a:effectLst>
        </p:grpSpPr>
        <p:sp>
          <p:nvSpPr>
            <p:cNvPr id="14" name="Forme libre 13"/>
            <p:cNvSpPr/>
            <p:nvPr/>
          </p:nvSpPr>
          <p:spPr>
            <a:xfrm>
              <a:off x="1350551" y="3070841"/>
              <a:ext cx="298837" cy="665018"/>
            </a:xfrm>
            <a:custGeom>
              <a:avLst/>
              <a:gdLst>
                <a:gd name="connsiteX0" fmla="*/ 11875 w 285007"/>
                <a:gd name="connsiteY0" fmla="*/ 0 h 665018"/>
                <a:gd name="connsiteX1" fmla="*/ 0 w 285007"/>
                <a:gd name="connsiteY1" fmla="*/ 320634 h 665018"/>
                <a:gd name="connsiteX2" fmla="*/ 237506 w 285007"/>
                <a:gd name="connsiteY2" fmla="*/ 665018 h 665018"/>
                <a:gd name="connsiteX3" fmla="*/ 285007 w 285007"/>
                <a:gd name="connsiteY3" fmla="*/ 308758 h 665018"/>
                <a:gd name="connsiteX4" fmla="*/ 166254 w 285007"/>
                <a:gd name="connsiteY4" fmla="*/ 95002 h 665018"/>
                <a:gd name="connsiteX5" fmla="*/ 11875 w 285007"/>
                <a:gd name="connsiteY5"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7" h="665018">
                  <a:moveTo>
                    <a:pt x="11875" y="0"/>
                  </a:moveTo>
                  <a:lnTo>
                    <a:pt x="0" y="320634"/>
                  </a:lnTo>
                  <a:lnTo>
                    <a:pt x="237506" y="665018"/>
                  </a:lnTo>
                  <a:lnTo>
                    <a:pt x="285007" y="308758"/>
                  </a:lnTo>
                  <a:lnTo>
                    <a:pt x="166254" y="95002"/>
                  </a:lnTo>
                  <a:lnTo>
                    <a:pt x="11875" y="0"/>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793404" y="4366985"/>
              <a:ext cx="427512" cy="1591294"/>
            </a:xfrm>
            <a:custGeom>
              <a:avLst/>
              <a:gdLst>
                <a:gd name="connsiteX0" fmla="*/ 35626 w 427512"/>
                <a:gd name="connsiteY0" fmla="*/ 11875 h 1591294"/>
                <a:gd name="connsiteX1" fmla="*/ 285008 w 427512"/>
                <a:gd name="connsiteY1" fmla="*/ 0 h 1591294"/>
                <a:gd name="connsiteX2" fmla="*/ 261257 w 427512"/>
                <a:gd name="connsiteY2" fmla="*/ 166255 h 1591294"/>
                <a:gd name="connsiteX3" fmla="*/ 332509 w 427512"/>
                <a:gd name="connsiteY3" fmla="*/ 950026 h 1591294"/>
                <a:gd name="connsiteX4" fmla="*/ 427512 w 427512"/>
                <a:gd name="connsiteY4" fmla="*/ 1401288 h 1591294"/>
                <a:gd name="connsiteX5" fmla="*/ 380010 w 427512"/>
                <a:gd name="connsiteY5" fmla="*/ 1484416 h 1591294"/>
                <a:gd name="connsiteX6" fmla="*/ 249382 w 427512"/>
                <a:gd name="connsiteY6" fmla="*/ 1591294 h 1591294"/>
                <a:gd name="connsiteX7" fmla="*/ 190005 w 427512"/>
                <a:gd name="connsiteY7" fmla="*/ 1555668 h 1591294"/>
                <a:gd name="connsiteX8" fmla="*/ 296883 w 427512"/>
                <a:gd name="connsiteY8" fmla="*/ 1425039 h 1591294"/>
                <a:gd name="connsiteX9" fmla="*/ 273132 w 427512"/>
                <a:gd name="connsiteY9" fmla="*/ 1270660 h 1591294"/>
                <a:gd name="connsiteX10" fmla="*/ 225631 w 427512"/>
                <a:gd name="connsiteY10" fmla="*/ 1436914 h 1591294"/>
                <a:gd name="connsiteX11" fmla="*/ 190005 w 427512"/>
                <a:gd name="connsiteY11" fmla="*/ 1460665 h 1591294"/>
                <a:gd name="connsiteX12" fmla="*/ 166255 w 427512"/>
                <a:gd name="connsiteY12" fmla="*/ 1199408 h 1591294"/>
                <a:gd name="connsiteX13" fmla="*/ 225631 w 427512"/>
                <a:gd name="connsiteY13" fmla="*/ 938151 h 1591294"/>
                <a:gd name="connsiteX14" fmla="*/ 0 w 427512"/>
                <a:gd name="connsiteY14" fmla="*/ 130629 h 1591294"/>
                <a:gd name="connsiteX15" fmla="*/ 35626 w 427512"/>
                <a:gd name="connsiteY15" fmla="*/ 11875 h 15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512" h="1591294">
                  <a:moveTo>
                    <a:pt x="35626" y="11875"/>
                  </a:moveTo>
                  <a:lnTo>
                    <a:pt x="285008" y="0"/>
                  </a:lnTo>
                  <a:lnTo>
                    <a:pt x="261257" y="166255"/>
                  </a:lnTo>
                  <a:lnTo>
                    <a:pt x="332509" y="950026"/>
                  </a:lnTo>
                  <a:lnTo>
                    <a:pt x="427512" y="1401288"/>
                  </a:lnTo>
                  <a:lnTo>
                    <a:pt x="380010" y="1484416"/>
                  </a:lnTo>
                  <a:lnTo>
                    <a:pt x="249382" y="1591294"/>
                  </a:lnTo>
                  <a:lnTo>
                    <a:pt x="190005" y="1555668"/>
                  </a:lnTo>
                  <a:lnTo>
                    <a:pt x="296883" y="1425039"/>
                  </a:lnTo>
                  <a:lnTo>
                    <a:pt x="273132" y="1270660"/>
                  </a:lnTo>
                  <a:lnTo>
                    <a:pt x="225631" y="1436914"/>
                  </a:lnTo>
                  <a:lnTo>
                    <a:pt x="190005" y="1460665"/>
                  </a:lnTo>
                  <a:lnTo>
                    <a:pt x="166255" y="1199408"/>
                  </a:lnTo>
                  <a:lnTo>
                    <a:pt x="225631" y="938151"/>
                  </a:lnTo>
                  <a:lnTo>
                    <a:pt x="0" y="130629"/>
                  </a:lnTo>
                  <a:lnTo>
                    <a:pt x="35626"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068788" y="2002843"/>
              <a:ext cx="882732" cy="1189512"/>
            </a:xfrm>
            <a:custGeom>
              <a:avLst/>
              <a:gdLst>
                <a:gd name="connsiteX0" fmla="*/ 75211 w 882732"/>
                <a:gd name="connsiteY0" fmla="*/ 556161 h 1189512"/>
                <a:gd name="connsiteX1" fmla="*/ 241465 w 882732"/>
                <a:gd name="connsiteY1" fmla="*/ 69273 h 1189512"/>
                <a:gd name="connsiteX2" fmla="*/ 538348 w 882732"/>
                <a:gd name="connsiteY2" fmla="*/ 140525 h 1189512"/>
                <a:gd name="connsiteX3" fmla="*/ 728354 w 882732"/>
                <a:gd name="connsiteY3" fmla="*/ 45522 h 1189512"/>
                <a:gd name="connsiteX4" fmla="*/ 847107 w 882732"/>
                <a:gd name="connsiteY4" fmla="*/ 342406 h 1189512"/>
                <a:gd name="connsiteX5" fmla="*/ 799606 w 882732"/>
                <a:gd name="connsiteY5" fmla="*/ 520535 h 1189512"/>
                <a:gd name="connsiteX6" fmla="*/ 870857 w 882732"/>
                <a:gd name="connsiteY6" fmla="*/ 758042 h 1189512"/>
                <a:gd name="connsiteX7" fmla="*/ 728354 w 882732"/>
                <a:gd name="connsiteY7" fmla="*/ 1054925 h 1189512"/>
                <a:gd name="connsiteX8" fmla="*/ 407720 w 882732"/>
                <a:gd name="connsiteY8" fmla="*/ 1149928 h 1189512"/>
                <a:gd name="connsiteX9" fmla="*/ 51460 w 882732"/>
                <a:gd name="connsiteY9" fmla="*/ 817419 h 1189512"/>
                <a:gd name="connsiteX10" fmla="*/ 98961 w 882732"/>
                <a:gd name="connsiteY10" fmla="*/ 496785 h 11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732" h="1189512">
                  <a:moveTo>
                    <a:pt x="75211" y="556161"/>
                  </a:moveTo>
                  <a:cubicBezTo>
                    <a:pt x="119743" y="347353"/>
                    <a:pt x="164276" y="138546"/>
                    <a:pt x="241465" y="69273"/>
                  </a:cubicBezTo>
                  <a:cubicBezTo>
                    <a:pt x="318654" y="0"/>
                    <a:pt x="457200" y="144483"/>
                    <a:pt x="538348" y="140525"/>
                  </a:cubicBezTo>
                  <a:cubicBezTo>
                    <a:pt x="619496" y="136567"/>
                    <a:pt x="676894" y="11875"/>
                    <a:pt x="728354" y="45522"/>
                  </a:cubicBezTo>
                  <a:cubicBezTo>
                    <a:pt x="779814" y="79169"/>
                    <a:pt x="835232" y="263237"/>
                    <a:pt x="847107" y="342406"/>
                  </a:cubicBezTo>
                  <a:cubicBezTo>
                    <a:pt x="858982" y="421575"/>
                    <a:pt x="795648" y="451262"/>
                    <a:pt x="799606" y="520535"/>
                  </a:cubicBezTo>
                  <a:cubicBezTo>
                    <a:pt x="803564" y="589808"/>
                    <a:pt x="882732" y="668977"/>
                    <a:pt x="870857" y="758042"/>
                  </a:cubicBezTo>
                  <a:cubicBezTo>
                    <a:pt x="858982" y="847107"/>
                    <a:pt x="805543" y="989611"/>
                    <a:pt x="728354" y="1054925"/>
                  </a:cubicBezTo>
                  <a:cubicBezTo>
                    <a:pt x="651165" y="1120239"/>
                    <a:pt x="520536" y="1189512"/>
                    <a:pt x="407720" y="1149928"/>
                  </a:cubicBezTo>
                  <a:cubicBezTo>
                    <a:pt x="294904" y="1110344"/>
                    <a:pt x="102920" y="926276"/>
                    <a:pt x="51460" y="817419"/>
                  </a:cubicBezTo>
                  <a:cubicBezTo>
                    <a:pt x="0" y="708562"/>
                    <a:pt x="49480" y="602673"/>
                    <a:pt x="98961" y="496785"/>
                  </a:cubicBezTo>
                </a:path>
              </a:pathLst>
            </a:custGeom>
            <a:solidFill>
              <a:srgbClr val="FBE3D1"/>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Forme libre 16"/>
            <p:cNvSpPr/>
            <p:nvPr/>
          </p:nvSpPr>
          <p:spPr>
            <a:xfrm>
              <a:off x="641276" y="5231081"/>
              <a:ext cx="1496291" cy="1626919"/>
            </a:xfrm>
            <a:custGeom>
              <a:avLst/>
              <a:gdLst>
                <a:gd name="connsiteX0" fmla="*/ 0 w 1496291"/>
                <a:gd name="connsiteY0" fmla="*/ 71252 h 1626919"/>
                <a:gd name="connsiteX1" fmla="*/ 368135 w 1496291"/>
                <a:gd name="connsiteY1" fmla="*/ 201880 h 1626919"/>
                <a:gd name="connsiteX2" fmla="*/ 1199408 w 1496291"/>
                <a:gd name="connsiteY2" fmla="*/ 190005 h 1626919"/>
                <a:gd name="connsiteX3" fmla="*/ 1496291 w 1496291"/>
                <a:gd name="connsiteY3" fmla="*/ 0 h 1626919"/>
                <a:gd name="connsiteX4" fmla="*/ 1246909 w 1496291"/>
                <a:gd name="connsiteY4" fmla="*/ 166254 h 1626919"/>
                <a:gd name="connsiteX5" fmla="*/ 1187532 w 1496291"/>
                <a:gd name="connsiteY5" fmla="*/ 985652 h 1626919"/>
                <a:gd name="connsiteX6" fmla="*/ 1128156 w 1496291"/>
                <a:gd name="connsiteY6" fmla="*/ 1603169 h 1626919"/>
                <a:gd name="connsiteX7" fmla="*/ 653143 w 1496291"/>
                <a:gd name="connsiteY7" fmla="*/ 1626919 h 1626919"/>
                <a:gd name="connsiteX8" fmla="*/ 760021 w 1496291"/>
                <a:gd name="connsiteY8" fmla="*/ 676893 h 1626919"/>
                <a:gd name="connsiteX9" fmla="*/ 593766 w 1496291"/>
                <a:gd name="connsiteY9" fmla="*/ 605641 h 1626919"/>
                <a:gd name="connsiteX10" fmla="*/ 760021 w 1496291"/>
                <a:gd name="connsiteY10" fmla="*/ 688769 h 1626919"/>
                <a:gd name="connsiteX11" fmla="*/ 961901 w 1496291"/>
                <a:gd name="connsiteY11" fmla="*/ 593766 h 1626919"/>
                <a:gd name="connsiteX12" fmla="*/ 760021 w 1496291"/>
                <a:gd name="connsiteY12" fmla="*/ 676893 h 1626919"/>
                <a:gd name="connsiteX13" fmla="*/ 665018 w 1496291"/>
                <a:gd name="connsiteY13" fmla="*/ 1626919 h 1626919"/>
                <a:gd name="connsiteX14" fmla="*/ 190005 w 1496291"/>
                <a:gd name="connsiteY14" fmla="*/ 1615044 h 1626919"/>
                <a:gd name="connsiteX15" fmla="*/ 130628 w 1496291"/>
                <a:gd name="connsiteY15" fmla="*/ 95002 h 1626919"/>
                <a:gd name="connsiteX16" fmla="*/ 403761 w 1496291"/>
                <a:gd name="connsiteY16" fmla="*/ 166254 h 16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6291" h="1626919">
                  <a:moveTo>
                    <a:pt x="0" y="71252"/>
                  </a:moveTo>
                  <a:lnTo>
                    <a:pt x="368135" y="201880"/>
                  </a:lnTo>
                  <a:lnTo>
                    <a:pt x="1199408" y="190005"/>
                  </a:lnTo>
                  <a:lnTo>
                    <a:pt x="1496291" y="0"/>
                  </a:lnTo>
                  <a:lnTo>
                    <a:pt x="1246909" y="166254"/>
                  </a:lnTo>
                  <a:lnTo>
                    <a:pt x="1187532" y="985652"/>
                  </a:lnTo>
                  <a:lnTo>
                    <a:pt x="1128156" y="1603169"/>
                  </a:lnTo>
                  <a:lnTo>
                    <a:pt x="653143" y="1626919"/>
                  </a:lnTo>
                  <a:lnTo>
                    <a:pt x="760021" y="676893"/>
                  </a:lnTo>
                  <a:lnTo>
                    <a:pt x="593766" y="605641"/>
                  </a:lnTo>
                  <a:lnTo>
                    <a:pt x="760021" y="688769"/>
                  </a:lnTo>
                  <a:lnTo>
                    <a:pt x="961901" y="593766"/>
                  </a:lnTo>
                  <a:lnTo>
                    <a:pt x="760021" y="676893"/>
                  </a:lnTo>
                  <a:lnTo>
                    <a:pt x="665018" y="1626919"/>
                  </a:lnTo>
                  <a:lnTo>
                    <a:pt x="190005" y="1615044"/>
                  </a:lnTo>
                  <a:lnTo>
                    <a:pt x="130628" y="95002"/>
                  </a:lnTo>
                  <a:lnTo>
                    <a:pt x="403761" y="166254"/>
                  </a:lnTo>
                </a:path>
              </a:pathLst>
            </a:custGeom>
            <a:solidFill>
              <a:schemeClr val="bg1"/>
            </a:solidFill>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Forme libre 17"/>
            <p:cNvSpPr/>
            <p:nvPr/>
          </p:nvSpPr>
          <p:spPr>
            <a:xfrm>
              <a:off x="478802" y="4366985"/>
              <a:ext cx="522514" cy="1710047"/>
            </a:xfrm>
            <a:custGeom>
              <a:avLst/>
              <a:gdLst>
                <a:gd name="connsiteX0" fmla="*/ 23750 w 522514"/>
                <a:gd name="connsiteY0" fmla="*/ 11875 h 1710047"/>
                <a:gd name="connsiteX1" fmla="*/ 0 w 522514"/>
                <a:gd name="connsiteY1" fmla="*/ 71252 h 1710047"/>
                <a:gd name="connsiteX2" fmla="*/ 249381 w 522514"/>
                <a:gd name="connsiteY2" fmla="*/ 1211283 h 1710047"/>
                <a:gd name="connsiteX3" fmla="*/ 201880 w 522514"/>
                <a:gd name="connsiteY3" fmla="*/ 1401288 h 1710047"/>
                <a:gd name="connsiteX4" fmla="*/ 273132 w 522514"/>
                <a:gd name="connsiteY4" fmla="*/ 1603169 h 1710047"/>
                <a:gd name="connsiteX5" fmla="*/ 332509 w 522514"/>
                <a:gd name="connsiteY5" fmla="*/ 1698172 h 1710047"/>
                <a:gd name="connsiteX6" fmla="*/ 391885 w 522514"/>
                <a:gd name="connsiteY6" fmla="*/ 1710047 h 1710047"/>
                <a:gd name="connsiteX7" fmla="*/ 439387 w 522514"/>
                <a:gd name="connsiteY7" fmla="*/ 1662546 h 1710047"/>
                <a:gd name="connsiteX8" fmla="*/ 439387 w 522514"/>
                <a:gd name="connsiteY8" fmla="*/ 1555668 h 1710047"/>
                <a:gd name="connsiteX9" fmla="*/ 415636 w 522514"/>
                <a:gd name="connsiteY9" fmla="*/ 1353787 h 1710047"/>
                <a:gd name="connsiteX10" fmla="*/ 475013 w 522514"/>
                <a:gd name="connsiteY10" fmla="*/ 1520042 h 1710047"/>
                <a:gd name="connsiteX11" fmla="*/ 522514 w 522514"/>
                <a:gd name="connsiteY11" fmla="*/ 1484416 h 1710047"/>
                <a:gd name="connsiteX12" fmla="*/ 475013 w 522514"/>
                <a:gd name="connsiteY12" fmla="*/ 1318161 h 1710047"/>
                <a:gd name="connsiteX13" fmla="*/ 415636 w 522514"/>
                <a:gd name="connsiteY13" fmla="*/ 1187533 h 1710047"/>
                <a:gd name="connsiteX14" fmla="*/ 332509 w 522514"/>
                <a:gd name="connsiteY14" fmla="*/ 1163782 h 1710047"/>
                <a:gd name="connsiteX15" fmla="*/ 273132 w 522514"/>
                <a:gd name="connsiteY15" fmla="*/ 71252 h 1710047"/>
                <a:gd name="connsiteX16" fmla="*/ 332509 w 522514"/>
                <a:gd name="connsiteY16" fmla="*/ 0 h 1710047"/>
                <a:gd name="connsiteX17" fmla="*/ 23750 w 522514"/>
                <a:gd name="connsiteY17" fmla="*/ 11875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 h="1710047">
                  <a:moveTo>
                    <a:pt x="23750" y="11875"/>
                  </a:moveTo>
                  <a:lnTo>
                    <a:pt x="0" y="71252"/>
                  </a:lnTo>
                  <a:lnTo>
                    <a:pt x="249381" y="1211283"/>
                  </a:lnTo>
                  <a:lnTo>
                    <a:pt x="201880" y="1401288"/>
                  </a:lnTo>
                  <a:lnTo>
                    <a:pt x="273132" y="1603169"/>
                  </a:lnTo>
                  <a:lnTo>
                    <a:pt x="332509" y="1698172"/>
                  </a:lnTo>
                  <a:lnTo>
                    <a:pt x="391885" y="1710047"/>
                  </a:lnTo>
                  <a:lnTo>
                    <a:pt x="439387" y="1662546"/>
                  </a:lnTo>
                  <a:lnTo>
                    <a:pt x="439387" y="1555668"/>
                  </a:lnTo>
                  <a:lnTo>
                    <a:pt x="415636" y="1353787"/>
                  </a:lnTo>
                  <a:lnTo>
                    <a:pt x="475013" y="1520042"/>
                  </a:lnTo>
                  <a:lnTo>
                    <a:pt x="522514" y="1484416"/>
                  </a:lnTo>
                  <a:lnTo>
                    <a:pt x="475013" y="1318161"/>
                  </a:lnTo>
                  <a:lnTo>
                    <a:pt x="415636" y="1187533"/>
                  </a:lnTo>
                  <a:lnTo>
                    <a:pt x="332509" y="1163782"/>
                  </a:lnTo>
                  <a:lnTo>
                    <a:pt x="273132" y="71252"/>
                  </a:lnTo>
                  <a:lnTo>
                    <a:pt x="332509" y="0"/>
                  </a:lnTo>
                  <a:lnTo>
                    <a:pt x="23750"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1024743" y="2506899"/>
              <a:ext cx="116053" cy="295821"/>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FE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p:cNvGrpSpPr/>
            <p:nvPr/>
          </p:nvGrpSpPr>
          <p:grpSpPr>
            <a:xfrm>
              <a:off x="849861" y="1774697"/>
              <a:ext cx="1149960" cy="1259179"/>
              <a:chOff x="3272953" y="1616678"/>
              <a:chExt cx="1149960" cy="1259179"/>
            </a:xfrm>
          </p:grpSpPr>
          <p:sp>
            <p:nvSpPr>
              <p:cNvPr id="27" name="Forme libre 26"/>
              <p:cNvSpPr/>
              <p:nvPr/>
            </p:nvSpPr>
            <p:spPr>
              <a:xfrm>
                <a:off x="3311860" y="1832822"/>
                <a:ext cx="1059559" cy="903743"/>
              </a:xfrm>
              <a:custGeom>
                <a:avLst/>
                <a:gdLst>
                  <a:gd name="connsiteX0" fmla="*/ 403761 w 1304307"/>
                  <a:gd name="connsiteY0" fmla="*/ 1322120 h 1395351"/>
                  <a:gd name="connsiteX1" fmla="*/ 308759 w 1304307"/>
                  <a:gd name="connsiteY1" fmla="*/ 1298369 h 1395351"/>
                  <a:gd name="connsiteX2" fmla="*/ 35626 w 1304307"/>
                  <a:gd name="connsiteY2" fmla="*/ 799606 h 1395351"/>
                  <a:gd name="connsiteX3" fmla="*/ 95003 w 1304307"/>
                  <a:gd name="connsiteY3" fmla="*/ 395845 h 1395351"/>
                  <a:gd name="connsiteX4" fmla="*/ 510639 w 1304307"/>
                  <a:gd name="connsiteY4" fmla="*/ 51460 h 1395351"/>
                  <a:gd name="connsiteX5" fmla="*/ 1104406 w 1304307"/>
                  <a:gd name="connsiteY5" fmla="*/ 87086 h 1395351"/>
                  <a:gd name="connsiteX6" fmla="*/ 1294411 w 1304307"/>
                  <a:gd name="connsiteY6" fmla="*/ 562099 h 1395351"/>
                  <a:gd name="connsiteX7" fmla="*/ 1163782 w 1304307"/>
                  <a:gd name="connsiteY7" fmla="*/ 704603 h 1395351"/>
                  <a:gd name="connsiteX8" fmla="*/ 1092530 w 1304307"/>
                  <a:gd name="connsiteY8" fmla="*/ 668977 h 1395351"/>
                  <a:gd name="connsiteX9" fmla="*/ 1045029 w 1304307"/>
                  <a:gd name="connsiteY9" fmla="*/ 490847 h 1395351"/>
                  <a:gd name="connsiteX10" fmla="*/ 866899 w 1304307"/>
                  <a:gd name="connsiteY10" fmla="*/ 514598 h 1395351"/>
                  <a:gd name="connsiteX11" fmla="*/ 522515 w 1304307"/>
                  <a:gd name="connsiteY11" fmla="*/ 502723 h 1395351"/>
                  <a:gd name="connsiteX12" fmla="*/ 427512 w 1304307"/>
                  <a:gd name="connsiteY12" fmla="*/ 942110 h 1395351"/>
                  <a:gd name="connsiteX13" fmla="*/ 285008 w 1304307"/>
                  <a:gd name="connsiteY13" fmla="*/ 858982 h 1395351"/>
                  <a:gd name="connsiteX14" fmla="*/ 403761 w 1304307"/>
                  <a:gd name="connsiteY14" fmla="*/ 1322120 h 1395351"/>
                  <a:gd name="connsiteX0" fmla="*/ 362308 w 1304307"/>
                  <a:gd name="connsiteY0" fmla="*/ 1101593 h 1348700"/>
                  <a:gd name="connsiteX1" fmla="*/ 308759 w 1304307"/>
                  <a:gd name="connsiteY1" fmla="*/ 1298369 h 1348700"/>
                  <a:gd name="connsiteX2" fmla="*/ 35626 w 1304307"/>
                  <a:gd name="connsiteY2" fmla="*/ 799606 h 1348700"/>
                  <a:gd name="connsiteX3" fmla="*/ 95003 w 1304307"/>
                  <a:gd name="connsiteY3" fmla="*/ 395845 h 1348700"/>
                  <a:gd name="connsiteX4" fmla="*/ 510639 w 1304307"/>
                  <a:gd name="connsiteY4" fmla="*/ 51460 h 1348700"/>
                  <a:gd name="connsiteX5" fmla="*/ 1104406 w 1304307"/>
                  <a:gd name="connsiteY5" fmla="*/ 87086 h 1348700"/>
                  <a:gd name="connsiteX6" fmla="*/ 1294411 w 1304307"/>
                  <a:gd name="connsiteY6" fmla="*/ 562099 h 1348700"/>
                  <a:gd name="connsiteX7" fmla="*/ 1163782 w 1304307"/>
                  <a:gd name="connsiteY7" fmla="*/ 704603 h 1348700"/>
                  <a:gd name="connsiteX8" fmla="*/ 1092530 w 1304307"/>
                  <a:gd name="connsiteY8" fmla="*/ 668977 h 1348700"/>
                  <a:gd name="connsiteX9" fmla="*/ 1045029 w 1304307"/>
                  <a:gd name="connsiteY9" fmla="*/ 490847 h 1348700"/>
                  <a:gd name="connsiteX10" fmla="*/ 866899 w 1304307"/>
                  <a:gd name="connsiteY10" fmla="*/ 514598 h 1348700"/>
                  <a:gd name="connsiteX11" fmla="*/ 522515 w 1304307"/>
                  <a:gd name="connsiteY11" fmla="*/ 502723 h 1348700"/>
                  <a:gd name="connsiteX12" fmla="*/ 427512 w 1304307"/>
                  <a:gd name="connsiteY12" fmla="*/ 942110 h 1348700"/>
                  <a:gd name="connsiteX13" fmla="*/ 285008 w 1304307"/>
                  <a:gd name="connsiteY13" fmla="*/ 858982 h 1348700"/>
                  <a:gd name="connsiteX14" fmla="*/ 362308 w 1304307"/>
                  <a:gd name="connsiteY14" fmla="*/ 1101593 h 1348700"/>
                  <a:gd name="connsiteX0" fmla="*/ 383310 w 1325309"/>
                  <a:gd name="connsiteY0" fmla="*/ 1101593 h 1225364"/>
                  <a:gd name="connsiteX1" fmla="*/ 455771 w 1325309"/>
                  <a:gd name="connsiteY1" fmla="*/ 1175033 h 1225364"/>
                  <a:gd name="connsiteX2" fmla="*/ 56628 w 1325309"/>
                  <a:gd name="connsiteY2" fmla="*/ 799606 h 1225364"/>
                  <a:gd name="connsiteX3" fmla="*/ 116005 w 1325309"/>
                  <a:gd name="connsiteY3" fmla="*/ 395845 h 1225364"/>
                  <a:gd name="connsiteX4" fmla="*/ 531641 w 1325309"/>
                  <a:gd name="connsiteY4" fmla="*/ 51460 h 1225364"/>
                  <a:gd name="connsiteX5" fmla="*/ 1125408 w 1325309"/>
                  <a:gd name="connsiteY5" fmla="*/ 87086 h 1225364"/>
                  <a:gd name="connsiteX6" fmla="*/ 1315413 w 1325309"/>
                  <a:gd name="connsiteY6" fmla="*/ 562099 h 1225364"/>
                  <a:gd name="connsiteX7" fmla="*/ 1184784 w 1325309"/>
                  <a:gd name="connsiteY7" fmla="*/ 704603 h 1225364"/>
                  <a:gd name="connsiteX8" fmla="*/ 1113532 w 1325309"/>
                  <a:gd name="connsiteY8" fmla="*/ 668977 h 1225364"/>
                  <a:gd name="connsiteX9" fmla="*/ 1066031 w 1325309"/>
                  <a:gd name="connsiteY9" fmla="*/ 490847 h 1225364"/>
                  <a:gd name="connsiteX10" fmla="*/ 887901 w 1325309"/>
                  <a:gd name="connsiteY10" fmla="*/ 514598 h 1225364"/>
                  <a:gd name="connsiteX11" fmla="*/ 543517 w 1325309"/>
                  <a:gd name="connsiteY11" fmla="*/ 502723 h 1225364"/>
                  <a:gd name="connsiteX12" fmla="*/ 448514 w 1325309"/>
                  <a:gd name="connsiteY12" fmla="*/ 942110 h 1225364"/>
                  <a:gd name="connsiteX13" fmla="*/ 306010 w 1325309"/>
                  <a:gd name="connsiteY13" fmla="*/ 858982 h 1225364"/>
                  <a:gd name="connsiteX14" fmla="*/ 383310 w 1325309"/>
                  <a:gd name="connsiteY14" fmla="*/ 1101593 h 1225364"/>
                  <a:gd name="connsiteX0" fmla="*/ 346474 w 1288473"/>
                  <a:gd name="connsiteY0" fmla="*/ 1101593 h 1129788"/>
                  <a:gd name="connsiteX1" fmla="*/ 129090 w 1288473"/>
                  <a:gd name="connsiteY1" fmla="*/ 1028154 h 1129788"/>
                  <a:gd name="connsiteX2" fmla="*/ 19792 w 1288473"/>
                  <a:gd name="connsiteY2" fmla="*/ 799606 h 1129788"/>
                  <a:gd name="connsiteX3" fmla="*/ 79169 w 1288473"/>
                  <a:gd name="connsiteY3" fmla="*/ 395845 h 1129788"/>
                  <a:gd name="connsiteX4" fmla="*/ 494805 w 1288473"/>
                  <a:gd name="connsiteY4" fmla="*/ 51460 h 1129788"/>
                  <a:gd name="connsiteX5" fmla="*/ 1088572 w 1288473"/>
                  <a:gd name="connsiteY5" fmla="*/ 87086 h 1129788"/>
                  <a:gd name="connsiteX6" fmla="*/ 1278577 w 1288473"/>
                  <a:gd name="connsiteY6" fmla="*/ 562099 h 1129788"/>
                  <a:gd name="connsiteX7" fmla="*/ 1147948 w 1288473"/>
                  <a:gd name="connsiteY7" fmla="*/ 704603 h 1129788"/>
                  <a:gd name="connsiteX8" fmla="*/ 1076696 w 1288473"/>
                  <a:gd name="connsiteY8" fmla="*/ 668977 h 1129788"/>
                  <a:gd name="connsiteX9" fmla="*/ 1029195 w 1288473"/>
                  <a:gd name="connsiteY9" fmla="*/ 490847 h 1129788"/>
                  <a:gd name="connsiteX10" fmla="*/ 851065 w 1288473"/>
                  <a:gd name="connsiteY10" fmla="*/ 514598 h 1129788"/>
                  <a:gd name="connsiteX11" fmla="*/ 506681 w 1288473"/>
                  <a:gd name="connsiteY11" fmla="*/ 502723 h 1129788"/>
                  <a:gd name="connsiteX12" fmla="*/ 411678 w 1288473"/>
                  <a:gd name="connsiteY12" fmla="*/ 942110 h 1129788"/>
                  <a:gd name="connsiteX13" fmla="*/ 269174 w 1288473"/>
                  <a:gd name="connsiteY13" fmla="*/ 858982 h 1129788"/>
                  <a:gd name="connsiteX14" fmla="*/ 346474 w 1288473"/>
                  <a:gd name="connsiteY14" fmla="*/ 1101593 h 1129788"/>
                  <a:gd name="connsiteX0" fmla="*/ 328257 w 1270256"/>
                  <a:gd name="connsiteY0" fmla="*/ 1101593 h 1129788"/>
                  <a:gd name="connsiteX1" fmla="*/ 110873 w 1270256"/>
                  <a:gd name="connsiteY1" fmla="*/ 1028154 h 1129788"/>
                  <a:gd name="connsiteX2" fmla="*/ 110873 w 1270256"/>
                  <a:gd name="connsiteY2" fmla="*/ 734397 h 1129788"/>
                  <a:gd name="connsiteX3" fmla="*/ 60952 w 1270256"/>
                  <a:gd name="connsiteY3" fmla="*/ 395845 h 1129788"/>
                  <a:gd name="connsiteX4" fmla="*/ 476588 w 1270256"/>
                  <a:gd name="connsiteY4" fmla="*/ 51460 h 1129788"/>
                  <a:gd name="connsiteX5" fmla="*/ 1070355 w 1270256"/>
                  <a:gd name="connsiteY5" fmla="*/ 87086 h 1129788"/>
                  <a:gd name="connsiteX6" fmla="*/ 1260360 w 1270256"/>
                  <a:gd name="connsiteY6" fmla="*/ 562099 h 1129788"/>
                  <a:gd name="connsiteX7" fmla="*/ 1129731 w 1270256"/>
                  <a:gd name="connsiteY7" fmla="*/ 704603 h 1129788"/>
                  <a:gd name="connsiteX8" fmla="*/ 1058479 w 1270256"/>
                  <a:gd name="connsiteY8" fmla="*/ 668977 h 1129788"/>
                  <a:gd name="connsiteX9" fmla="*/ 1010978 w 1270256"/>
                  <a:gd name="connsiteY9" fmla="*/ 490847 h 1129788"/>
                  <a:gd name="connsiteX10" fmla="*/ 832848 w 1270256"/>
                  <a:gd name="connsiteY10" fmla="*/ 514598 h 1129788"/>
                  <a:gd name="connsiteX11" fmla="*/ 488464 w 1270256"/>
                  <a:gd name="connsiteY11" fmla="*/ 502723 h 1129788"/>
                  <a:gd name="connsiteX12" fmla="*/ 393461 w 1270256"/>
                  <a:gd name="connsiteY12" fmla="*/ 942110 h 1129788"/>
                  <a:gd name="connsiteX13" fmla="*/ 250957 w 1270256"/>
                  <a:gd name="connsiteY13" fmla="*/ 858982 h 1129788"/>
                  <a:gd name="connsiteX14" fmla="*/ 328257 w 1270256"/>
                  <a:gd name="connsiteY14" fmla="*/ 1101593 h 1129788"/>
                  <a:gd name="connsiteX0" fmla="*/ 253615 w 1195614"/>
                  <a:gd name="connsiteY0" fmla="*/ 1099613 h 1127808"/>
                  <a:gd name="connsiteX1" fmla="*/ 36231 w 1195614"/>
                  <a:gd name="connsiteY1" fmla="*/ 1026174 h 1127808"/>
                  <a:gd name="connsiteX2" fmla="*/ 36231 w 1195614"/>
                  <a:gd name="connsiteY2" fmla="*/ 732417 h 1127808"/>
                  <a:gd name="connsiteX3" fmla="*/ 181154 w 1195614"/>
                  <a:gd name="connsiteY3" fmla="*/ 291779 h 1127808"/>
                  <a:gd name="connsiteX4" fmla="*/ 401946 w 1195614"/>
                  <a:gd name="connsiteY4" fmla="*/ 49480 h 1127808"/>
                  <a:gd name="connsiteX5" fmla="*/ 995713 w 1195614"/>
                  <a:gd name="connsiteY5" fmla="*/ 85106 h 1127808"/>
                  <a:gd name="connsiteX6" fmla="*/ 1185718 w 1195614"/>
                  <a:gd name="connsiteY6" fmla="*/ 560119 h 1127808"/>
                  <a:gd name="connsiteX7" fmla="*/ 1055089 w 1195614"/>
                  <a:gd name="connsiteY7" fmla="*/ 702623 h 1127808"/>
                  <a:gd name="connsiteX8" fmla="*/ 983837 w 1195614"/>
                  <a:gd name="connsiteY8" fmla="*/ 666997 h 1127808"/>
                  <a:gd name="connsiteX9" fmla="*/ 936336 w 1195614"/>
                  <a:gd name="connsiteY9" fmla="*/ 488867 h 1127808"/>
                  <a:gd name="connsiteX10" fmla="*/ 758206 w 1195614"/>
                  <a:gd name="connsiteY10" fmla="*/ 512618 h 1127808"/>
                  <a:gd name="connsiteX11" fmla="*/ 413822 w 1195614"/>
                  <a:gd name="connsiteY11" fmla="*/ 500743 h 1127808"/>
                  <a:gd name="connsiteX12" fmla="*/ 318819 w 1195614"/>
                  <a:gd name="connsiteY12" fmla="*/ 940130 h 1127808"/>
                  <a:gd name="connsiteX13" fmla="*/ 176315 w 1195614"/>
                  <a:gd name="connsiteY13" fmla="*/ 857002 h 1127808"/>
                  <a:gd name="connsiteX14" fmla="*/ 253615 w 1195614"/>
                  <a:gd name="connsiteY14" fmla="*/ 1099613 h 1127808"/>
                  <a:gd name="connsiteX0" fmla="*/ 253615 w 1195614"/>
                  <a:gd name="connsiteY0" fmla="*/ 1071470 h 1099665"/>
                  <a:gd name="connsiteX1" fmla="*/ 36231 w 1195614"/>
                  <a:gd name="connsiteY1" fmla="*/ 998031 h 1099665"/>
                  <a:gd name="connsiteX2" fmla="*/ 36231 w 1195614"/>
                  <a:gd name="connsiteY2" fmla="*/ 704274 h 1099665"/>
                  <a:gd name="connsiteX3" fmla="*/ 181154 w 1195614"/>
                  <a:gd name="connsiteY3" fmla="*/ 263636 h 1099665"/>
                  <a:gd name="connsiteX4" fmla="*/ 543460 w 1195614"/>
                  <a:gd name="connsiteY4" fmla="*/ 190196 h 1099665"/>
                  <a:gd name="connsiteX5" fmla="*/ 995713 w 1195614"/>
                  <a:gd name="connsiteY5" fmla="*/ 56963 h 1099665"/>
                  <a:gd name="connsiteX6" fmla="*/ 1185718 w 1195614"/>
                  <a:gd name="connsiteY6" fmla="*/ 531976 h 1099665"/>
                  <a:gd name="connsiteX7" fmla="*/ 1055089 w 1195614"/>
                  <a:gd name="connsiteY7" fmla="*/ 674480 h 1099665"/>
                  <a:gd name="connsiteX8" fmla="*/ 983837 w 1195614"/>
                  <a:gd name="connsiteY8" fmla="*/ 638854 h 1099665"/>
                  <a:gd name="connsiteX9" fmla="*/ 936336 w 1195614"/>
                  <a:gd name="connsiteY9" fmla="*/ 460724 h 1099665"/>
                  <a:gd name="connsiteX10" fmla="*/ 758206 w 1195614"/>
                  <a:gd name="connsiteY10" fmla="*/ 484475 h 1099665"/>
                  <a:gd name="connsiteX11" fmla="*/ 413822 w 1195614"/>
                  <a:gd name="connsiteY11" fmla="*/ 472600 h 1099665"/>
                  <a:gd name="connsiteX12" fmla="*/ 318819 w 1195614"/>
                  <a:gd name="connsiteY12" fmla="*/ 911987 h 1099665"/>
                  <a:gd name="connsiteX13" fmla="*/ 176315 w 1195614"/>
                  <a:gd name="connsiteY13" fmla="*/ 828859 h 1099665"/>
                  <a:gd name="connsiteX14" fmla="*/ 253615 w 1195614"/>
                  <a:gd name="connsiteY14" fmla="*/ 1071470 h 1099665"/>
                  <a:gd name="connsiteX0" fmla="*/ 253615 w 1198528"/>
                  <a:gd name="connsiteY0" fmla="*/ 893514 h 921709"/>
                  <a:gd name="connsiteX1" fmla="*/ 36231 w 1198528"/>
                  <a:gd name="connsiteY1" fmla="*/ 820075 h 921709"/>
                  <a:gd name="connsiteX2" fmla="*/ 36231 w 1198528"/>
                  <a:gd name="connsiteY2" fmla="*/ 526318 h 921709"/>
                  <a:gd name="connsiteX3" fmla="*/ 181154 w 1198528"/>
                  <a:gd name="connsiteY3" fmla="*/ 85680 h 921709"/>
                  <a:gd name="connsiteX4" fmla="*/ 543460 w 1198528"/>
                  <a:gd name="connsiteY4" fmla="*/ 12240 h 921709"/>
                  <a:gd name="connsiteX5" fmla="*/ 978229 w 1198528"/>
                  <a:gd name="connsiteY5" fmla="*/ 85680 h 921709"/>
                  <a:gd name="connsiteX6" fmla="*/ 1185718 w 1198528"/>
                  <a:gd name="connsiteY6" fmla="*/ 354020 h 921709"/>
                  <a:gd name="connsiteX7" fmla="*/ 1055089 w 1198528"/>
                  <a:gd name="connsiteY7" fmla="*/ 496524 h 921709"/>
                  <a:gd name="connsiteX8" fmla="*/ 983837 w 1198528"/>
                  <a:gd name="connsiteY8" fmla="*/ 460898 h 921709"/>
                  <a:gd name="connsiteX9" fmla="*/ 936336 w 1198528"/>
                  <a:gd name="connsiteY9" fmla="*/ 282768 h 921709"/>
                  <a:gd name="connsiteX10" fmla="*/ 758206 w 1198528"/>
                  <a:gd name="connsiteY10" fmla="*/ 306519 h 921709"/>
                  <a:gd name="connsiteX11" fmla="*/ 413822 w 1198528"/>
                  <a:gd name="connsiteY11" fmla="*/ 294644 h 921709"/>
                  <a:gd name="connsiteX12" fmla="*/ 318819 w 1198528"/>
                  <a:gd name="connsiteY12" fmla="*/ 734031 h 921709"/>
                  <a:gd name="connsiteX13" fmla="*/ 176315 w 1198528"/>
                  <a:gd name="connsiteY13" fmla="*/ 650903 h 921709"/>
                  <a:gd name="connsiteX14" fmla="*/ 253615 w 1198528"/>
                  <a:gd name="connsiteY14" fmla="*/ 893514 h 921709"/>
                  <a:gd name="connsiteX0" fmla="*/ 253615 w 1066231"/>
                  <a:gd name="connsiteY0" fmla="*/ 893514 h 921709"/>
                  <a:gd name="connsiteX1" fmla="*/ 36231 w 1066231"/>
                  <a:gd name="connsiteY1" fmla="*/ 820075 h 921709"/>
                  <a:gd name="connsiteX2" fmla="*/ 36231 w 1066231"/>
                  <a:gd name="connsiteY2" fmla="*/ 526318 h 921709"/>
                  <a:gd name="connsiteX3" fmla="*/ 181154 w 1066231"/>
                  <a:gd name="connsiteY3" fmla="*/ 85680 h 921709"/>
                  <a:gd name="connsiteX4" fmla="*/ 543460 w 1066231"/>
                  <a:gd name="connsiteY4" fmla="*/ 12240 h 921709"/>
                  <a:gd name="connsiteX5" fmla="*/ 978229 w 1066231"/>
                  <a:gd name="connsiteY5" fmla="*/ 85680 h 921709"/>
                  <a:gd name="connsiteX6" fmla="*/ 1050690 w 1066231"/>
                  <a:gd name="connsiteY6" fmla="*/ 232559 h 921709"/>
                  <a:gd name="connsiteX7" fmla="*/ 1055089 w 1066231"/>
                  <a:gd name="connsiteY7" fmla="*/ 496524 h 921709"/>
                  <a:gd name="connsiteX8" fmla="*/ 983837 w 1066231"/>
                  <a:gd name="connsiteY8" fmla="*/ 460898 h 921709"/>
                  <a:gd name="connsiteX9" fmla="*/ 936336 w 1066231"/>
                  <a:gd name="connsiteY9" fmla="*/ 282768 h 921709"/>
                  <a:gd name="connsiteX10" fmla="*/ 758206 w 1066231"/>
                  <a:gd name="connsiteY10" fmla="*/ 306519 h 921709"/>
                  <a:gd name="connsiteX11" fmla="*/ 413822 w 1066231"/>
                  <a:gd name="connsiteY11" fmla="*/ 294644 h 921709"/>
                  <a:gd name="connsiteX12" fmla="*/ 318819 w 1066231"/>
                  <a:gd name="connsiteY12" fmla="*/ 734031 h 921709"/>
                  <a:gd name="connsiteX13" fmla="*/ 176315 w 1066231"/>
                  <a:gd name="connsiteY13" fmla="*/ 650903 h 921709"/>
                  <a:gd name="connsiteX14" fmla="*/ 253615 w 1066231"/>
                  <a:gd name="connsiteY14" fmla="*/ 893514 h 9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231" h="921709">
                    <a:moveTo>
                      <a:pt x="253615" y="893514"/>
                    </a:moveTo>
                    <a:cubicBezTo>
                      <a:pt x="230268" y="921709"/>
                      <a:pt x="72462" y="881274"/>
                      <a:pt x="36231" y="820075"/>
                    </a:cubicBezTo>
                    <a:cubicBezTo>
                      <a:pt x="0" y="758876"/>
                      <a:pt x="12077" y="648717"/>
                      <a:pt x="36231" y="526318"/>
                    </a:cubicBezTo>
                    <a:cubicBezTo>
                      <a:pt x="60385" y="403919"/>
                      <a:pt x="96616" y="171360"/>
                      <a:pt x="181154" y="85680"/>
                    </a:cubicBezTo>
                    <a:cubicBezTo>
                      <a:pt x="265692" y="0"/>
                      <a:pt x="410614" y="12240"/>
                      <a:pt x="543460" y="12240"/>
                    </a:cubicBezTo>
                    <a:cubicBezTo>
                      <a:pt x="676306" y="12240"/>
                      <a:pt x="893691" y="48960"/>
                      <a:pt x="978229" y="85680"/>
                    </a:cubicBezTo>
                    <a:cubicBezTo>
                      <a:pt x="1062767" y="122400"/>
                      <a:pt x="1037880" y="164085"/>
                      <a:pt x="1050690" y="232559"/>
                    </a:cubicBezTo>
                    <a:cubicBezTo>
                      <a:pt x="1063500" y="301033"/>
                      <a:pt x="1066231" y="458468"/>
                      <a:pt x="1055089" y="496524"/>
                    </a:cubicBezTo>
                    <a:cubicBezTo>
                      <a:pt x="1043947" y="534581"/>
                      <a:pt x="1003629" y="496524"/>
                      <a:pt x="983837" y="460898"/>
                    </a:cubicBezTo>
                    <a:cubicBezTo>
                      <a:pt x="964045" y="425272"/>
                      <a:pt x="973941" y="308498"/>
                      <a:pt x="936336" y="282768"/>
                    </a:cubicBezTo>
                    <a:cubicBezTo>
                      <a:pt x="898731" y="257038"/>
                      <a:pt x="845292" y="304540"/>
                      <a:pt x="758206" y="306519"/>
                    </a:cubicBezTo>
                    <a:cubicBezTo>
                      <a:pt x="671120" y="308498"/>
                      <a:pt x="487053" y="223392"/>
                      <a:pt x="413822" y="294644"/>
                    </a:cubicBezTo>
                    <a:cubicBezTo>
                      <a:pt x="340591" y="365896"/>
                      <a:pt x="358403" y="674655"/>
                      <a:pt x="318819" y="734031"/>
                    </a:cubicBezTo>
                    <a:cubicBezTo>
                      <a:pt x="279235" y="793407"/>
                      <a:pt x="187182" y="624323"/>
                      <a:pt x="176315" y="650903"/>
                    </a:cubicBezTo>
                    <a:cubicBezTo>
                      <a:pt x="165448" y="677483"/>
                      <a:pt x="276962" y="865319"/>
                      <a:pt x="253615" y="893514"/>
                    </a:cubicBezTo>
                    <a:close/>
                  </a:path>
                </a:pathLst>
              </a:custGeom>
              <a:solidFill>
                <a:srgbClr val="CC9762"/>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3478696" y="1923221"/>
                <a:ext cx="506895" cy="134179"/>
              </a:xfrm>
              <a:custGeom>
                <a:avLst/>
                <a:gdLst>
                  <a:gd name="connsiteX0" fmla="*/ 0 w 506895"/>
                  <a:gd name="connsiteY0" fmla="*/ 134179 h 134179"/>
                  <a:gd name="connsiteX1" fmla="*/ 178904 w 506895"/>
                  <a:gd name="connsiteY1" fmla="*/ 14909 h 134179"/>
                  <a:gd name="connsiteX2" fmla="*/ 506895 w 506895"/>
                  <a:gd name="connsiteY2" fmla="*/ 44727 h 134179"/>
                </a:gdLst>
                <a:ahLst/>
                <a:cxnLst>
                  <a:cxn ang="0">
                    <a:pos x="connsiteX0" y="connsiteY0"/>
                  </a:cxn>
                  <a:cxn ang="0">
                    <a:pos x="connsiteX1" y="connsiteY1"/>
                  </a:cxn>
                  <a:cxn ang="0">
                    <a:pos x="connsiteX2" y="connsiteY2"/>
                  </a:cxn>
                </a:cxnLst>
                <a:rect l="l" t="t" r="r" b="b"/>
                <a:pathLst>
                  <a:path w="506895" h="134179">
                    <a:moveTo>
                      <a:pt x="0" y="134179"/>
                    </a:moveTo>
                    <a:cubicBezTo>
                      <a:pt x="47210" y="81998"/>
                      <a:pt x="94421" y="29818"/>
                      <a:pt x="178904" y="14909"/>
                    </a:cubicBezTo>
                    <a:cubicBezTo>
                      <a:pt x="263387" y="0"/>
                      <a:pt x="385141" y="22363"/>
                      <a:pt x="506895" y="44727"/>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9" name="Forme libre 28"/>
              <p:cNvSpPr/>
              <p:nvPr/>
            </p:nvSpPr>
            <p:spPr>
              <a:xfrm>
                <a:off x="3419872" y="2060848"/>
                <a:ext cx="258417" cy="815009"/>
              </a:xfrm>
              <a:custGeom>
                <a:avLst/>
                <a:gdLst>
                  <a:gd name="connsiteX0" fmla="*/ 258417 w 258417"/>
                  <a:gd name="connsiteY0" fmla="*/ 0 h 815009"/>
                  <a:gd name="connsiteX1" fmla="*/ 79513 w 258417"/>
                  <a:gd name="connsiteY1" fmla="*/ 139148 h 815009"/>
                  <a:gd name="connsiteX2" fmla="*/ 188843 w 258417"/>
                  <a:gd name="connsiteY2" fmla="*/ 278296 h 815009"/>
                  <a:gd name="connsiteX3" fmla="*/ 39756 w 258417"/>
                  <a:gd name="connsiteY3" fmla="*/ 437322 h 815009"/>
                  <a:gd name="connsiteX4" fmla="*/ 208721 w 258417"/>
                  <a:gd name="connsiteY4" fmla="*/ 606287 h 815009"/>
                  <a:gd name="connsiteX5" fmla="*/ 0 w 258417"/>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815009">
                    <a:moveTo>
                      <a:pt x="258417" y="0"/>
                    </a:moveTo>
                    <a:cubicBezTo>
                      <a:pt x="174763" y="46382"/>
                      <a:pt x="91109" y="92765"/>
                      <a:pt x="79513" y="139148"/>
                    </a:cubicBezTo>
                    <a:cubicBezTo>
                      <a:pt x="67917" y="185531"/>
                      <a:pt x="195469" y="228600"/>
                      <a:pt x="188843" y="278296"/>
                    </a:cubicBezTo>
                    <a:cubicBezTo>
                      <a:pt x="182217" y="327992"/>
                      <a:pt x="36443" y="382657"/>
                      <a:pt x="39756" y="437322"/>
                    </a:cubicBezTo>
                    <a:cubicBezTo>
                      <a:pt x="43069" y="491987"/>
                      <a:pt x="215347" y="543339"/>
                      <a:pt x="208721" y="606287"/>
                    </a:cubicBezTo>
                    <a:cubicBezTo>
                      <a:pt x="202095" y="669235"/>
                      <a:pt x="101047" y="742122"/>
                      <a:pt x="0" y="815009"/>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a:off x="4253948" y="2047461"/>
                <a:ext cx="168965" cy="417443"/>
              </a:xfrm>
              <a:custGeom>
                <a:avLst/>
                <a:gdLst>
                  <a:gd name="connsiteX0" fmla="*/ 0 w 168965"/>
                  <a:gd name="connsiteY0" fmla="*/ 0 h 417443"/>
                  <a:gd name="connsiteX1" fmla="*/ 129209 w 168965"/>
                  <a:gd name="connsiteY1" fmla="*/ 49696 h 417443"/>
                  <a:gd name="connsiteX2" fmla="*/ 59635 w 168965"/>
                  <a:gd name="connsiteY2" fmla="*/ 228600 h 417443"/>
                  <a:gd name="connsiteX3" fmla="*/ 159026 w 168965"/>
                  <a:gd name="connsiteY3" fmla="*/ 298174 h 417443"/>
                  <a:gd name="connsiteX4" fmla="*/ 119269 w 168965"/>
                  <a:gd name="connsiteY4" fmla="*/ 417443 h 41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5" h="417443">
                    <a:moveTo>
                      <a:pt x="0" y="0"/>
                    </a:moveTo>
                    <a:cubicBezTo>
                      <a:pt x="59635" y="5798"/>
                      <a:pt x="119270" y="11596"/>
                      <a:pt x="129209" y="49696"/>
                    </a:cubicBezTo>
                    <a:cubicBezTo>
                      <a:pt x="139148" y="87796"/>
                      <a:pt x="54666" y="187187"/>
                      <a:pt x="59635" y="228600"/>
                    </a:cubicBezTo>
                    <a:cubicBezTo>
                      <a:pt x="64604" y="270013"/>
                      <a:pt x="149087" y="266700"/>
                      <a:pt x="159026" y="298174"/>
                    </a:cubicBezTo>
                    <a:cubicBezTo>
                      <a:pt x="168965" y="329648"/>
                      <a:pt x="144117" y="373545"/>
                      <a:pt x="119269" y="417443"/>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rot="10422033">
                <a:off x="3272953" y="1891827"/>
                <a:ext cx="258417" cy="308113"/>
              </a:xfrm>
              <a:custGeom>
                <a:avLst/>
                <a:gdLst>
                  <a:gd name="connsiteX0" fmla="*/ 0 w 258417"/>
                  <a:gd name="connsiteY0" fmla="*/ 308113 h 308113"/>
                  <a:gd name="connsiteX1" fmla="*/ 159026 w 258417"/>
                  <a:gd name="connsiteY1" fmla="*/ 178904 h 308113"/>
                  <a:gd name="connsiteX2" fmla="*/ 49696 w 258417"/>
                  <a:gd name="connsiteY2" fmla="*/ 109330 h 308113"/>
                  <a:gd name="connsiteX3" fmla="*/ 139148 w 258417"/>
                  <a:gd name="connsiteY3" fmla="*/ 168965 h 308113"/>
                  <a:gd name="connsiteX4" fmla="*/ 168965 w 258417"/>
                  <a:gd name="connsiteY4" fmla="*/ 19878 h 308113"/>
                  <a:gd name="connsiteX5" fmla="*/ 109331 w 258417"/>
                  <a:gd name="connsiteY5" fmla="*/ 49695 h 308113"/>
                  <a:gd name="connsiteX6" fmla="*/ 258417 w 258417"/>
                  <a:gd name="connsiteY6" fmla="*/ 129208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17" h="308113">
                    <a:moveTo>
                      <a:pt x="0" y="308113"/>
                    </a:moveTo>
                    <a:cubicBezTo>
                      <a:pt x="75371" y="260074"/>
                      <a:pt x="150743" y="212035"/>
                      <a:pt x="159026" y="178904"/>
                    </a:cubicBezTo>
                    <a:cubicBezTo>
                      <a:pt x="167309" y="145773"/>
                      <a:pt x="53009" y="110986"/>
                      <a:pt x="49696" y="109330"/>
                    </a:cubicBezTo>
                    <a:cubicBezTo>
                      <a:pt x="46383" y="107674"/>
                      <a:pt x="119270" y="183874"/>
                      <a:pt x="139148" y="168965"/>
                    </a:cubicBezTo>
                    <a:cubicBezTo>
                      <a:pt x="159026" y="154056"/>
                      <a:pt x="173934" y="39756"/>
                      <a:pt x="168965" y="19878"/>
                    </a:cubicBezTo>
                    <a:cubicBezTo>
                      <a:pt x="163996" y="0"/>
                      <a:pt x="94422" y="31473"/>
                      <a:pt x="109331" y="49695"/>
                    </a:cubicBezTo>
                    <a:cubicBezTo>
                      <a:pt x="124240" y="67917"/>
                      <a:pt x="191328" y="98562"/>
                      <a:pt x="258417" y="129208"/>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Forme libre 31"/>
              <p:cNvSpPr/>
              <p:nvPr/>
            </p:nvSpPr>
            <p:spPr>
              <a:xfrm rot="20882978">
                <a:off x="3302033" y="1616678"/>
                <a:ext cx="611592" cy="316836"/>
              </a:xfrm>
              <a:custGeom>
                <a:avLst/>
                <a:gdLst>
                  <a:gd name="connsiteX0" fmla="*/ 619540 w 853109"/>
                  <a:gd name="connsiteY0" fmla="*/ 336273 h 525117"/>
                  <a:gd name="connsiteX1" fmla="*/ 828261 w 853109"/>
                  <a:gd name="connsiteY1" fmla="*/ 167308 h 525117"/>
                  <a:gd name="connsiteX2" fmla="*/ 470453 w 853109"/>
                  <a:gd name="connsiteY2" fmla="*/ 8282 h 525117"/>
                  <a:gd name="connsiteX3" fmla="*/ 53009 w 853109"/>
                  <a:gd name="connsiteY3" fmla="*/ 217003 h 525117"/>
                  <a:gd name="connsiteX4" fmla="*/ 152401 w 853109"/>
                  <a:gd name="connsiteY4" fmla="*/ 485360 h 525117"/>
                  <a:gd name="connsiteX5" fmla="*/ 371061 w 853109"/>
                  <a:gd name="connsiteY5" fmla="*/ 455543 h 525117"/>
                  <a:gd name="connsiteX6" fmla="*/ 619540 w 853109"/>
                  <a:gd name="connsiteY6" fmla="*/ 475421 h 525117"/>
                  <a:gd name="connsiteX7" fmla="*/ 699053 w 853109"/>
                  <a:gd name="connsiteY7" fmla="*/ 276638 h 5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9" h="525117">
                    <a:moveTo>
                      <a:pt x="619540" y="336273"/>
                    </a:moveTo>
                    <a:cubicBezTo>
                      <a:pt x="736324" y="279123"/>
                      <a:pt x="853109" y="221973"/>
                      <a:pt x="828261" y="167308"/>
                    </a:cubicBezTo>
                    <a:cubicBezTo>
                      <a:pt x="803413" y="112643"/>
                      <a:pt x="599662" y="0"/>
                      <a:pt x="470453" y="8282"/>
                    </a:cubicBezTo>
                    <a:cubicBezTo>
                      <a:pt x="341244" y="16564"/>
                      <a:pt x="106018" y="137490"/>
                      <a:pt x="53009" y="217003"/>
                    </a:cubicBezTo>
                    <a:cubicBezTo>
                      <a:pt x="0" y="296516"/>
                      <a:pt x="99393" y="445603"/>
                      <a:pt x="152401" y="485360"/>
                    </a:cubicBezTo>
                    <a:cubicBezTo>
                      <a:pt x="205409" y="525117"/>
                      <a:pt x="293205" y="457199"/>
                      <a:pt x="371061" y="455543"/>
                    </a:cubicBezTo>
                    <a:cubicBezTo>
                      <a:pt x="448917" y="453887"/>
                      <a:pt x="564875" y="505239"/>
                      <a:pt x="619540" y="475421"/>
                    </a:cubicBezTo>
                    <a:cubicBezTo>
                      <a:pt x="674205" y="445604"/>
                      <a:pt x="686629" y="361121"/>
                      <a:pt x="699053" y="276638"/>
                    </a:cubicBezTo>
                  </a:path>
                </a:pathLst>
              </a:custGeom>
              <a:solidFill>
                <a:srgbClr val="CC9762"/>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 name="Groupe 21"/>
            <p:cNvGrpSpPr/>
            <p:nvPr/>
          </p:nvGrpSpPr>
          <p:grpSpPr>
            <a:xfrm>
              <a:off x="1356820" y="2512826"/>
              <a:ext cx="432048" cy="498129"/>
              <a:chOff x="1615317" y="1181149"/>
              <a:chExt cx="596737" cy="685088"/>
            </a:xfrm>
          </p:grpSpPr>
          <p:sp>
            <p:nvSpPr>
              <p:cNvPr id="23" name="Organigramme : Connecteur 22"/>
              <p:cNvSpPr/>
              <p:nvPr/>
            </p:nvSpPr>
            <p:spPr>
              <a:xfrm rot="20856124" flipH="1">
                <a:off x="2099117" y="1181149"/>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Connecteur 23"/>
              <p:cNvSpPr/>
              <p:nvPr/>
            </p:nvSpPr>
            <p:spPr>
              <a:xfrm rot="20856124" flipH="1">
                <a:off x="1615317" y="1287501"/>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24"/>
              <p:cNvSpPr/>
              <p:nvPr/>
            </p:nvSpPr>
            <p:spPr>
              <a:xfrm rot="20856124" flipH="1">
                <a:off x="1892015" y="1186095"/>
                <a:ext cx="168975" cy="425563"/>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flipH="1">
                <a:off x="1759454" y="1692180"/>
                <a:ext cx="452600" cy="174057"/>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nvGrpSpPr>
            <p:cNvPr id="6" name="Groupe 5"/>
            <p:cNvGrpSpPr/>
            <p:nvPr/>
          </p:nvGrpSpPr>
          <p:grpSpPr>
            <a:xfrm>
              <a:off x="425252" y="3214857"/>
              <a:ext cx="1757548" cy="2220685"/>
              <a:chOff x="425252" y="3214857"/>
              <a:chExt cx="1757548" cy="2220685"/>
            </a:xfrm>
          </p:grpSpPr>
          <p:grpSp>
            <p:nvGrpSpPr>
              <p:cNvPr id="19" name="Groupe 18"/>
              <p:cNvGrpSpPr/>
              <p:nvPr/>
            </p:nvGrpSpPr>
            <p:grpSpPr>
              <a:xfrm>
                <a:off x="425252" y="3214857"/>
                <a:ext cx="1757548" cy="2220685"/>
                <a:chOff x="2848344" y="3056838"/>
                <a:chExt cx="1757548" cy="2220685"/>
              </a:xfrm>
            </p:grpSpPr>
            <p:sp>
              <p:nvSpPr>
                <p:cNvPr id="33" name="Forme libre 32"/>
                <p:cNvSpPr/>
                <p:nvPr/>
              </p:nvSpPr>
              <p:spPr>
                <a:xfrm>
                  <a:off x="4164237" y="3268259"/>
                  <a:ext cx="380010" cy="1033153"/>
                </a:xfrm>
                <a:custGeom>
                  <a:avLst/>
                  <a:gdLst>
                    <a:gd name="connsiteX0" fmla="*/ 0 w 380010"/>
                    <a:gd name="connsiteY0" fmla="*/ 0 h 1033153"/>
                    <a:gd name="connsiteX1" fmla="*/ 237507 w 380010"/>
                    <a:gd name="connsiteY1" fmla="*/ 142504 h 1033153"/>
                    <a:gd name="connsiteX2" fmla="*/ 380010 w 380010"/>
                    <a:gd name="connsiteY2" fmla="*/ 1033153 h 1033153"/>
                    <a:gd name="connsiteX3" fmla="*/ 237507 w 380010"/>
                    <a:gd name="connsiteY3" fmla="*/ 1033153 h 1033153"/>
                    <a:gd name="connsiteX4" fmla="*/ 71252 w 380010"/>
                    <a:gd name="connsiteY4" fmla="*/ 1009403 h 1033153"/>
                    <a:gd name="connsiteX5" fmla="*/ 0 w 380010"/>
                    <a:gd name="connsiteY5" fmla="*/ 0 h 10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10" h="1033153">
                      <a:moveTo>
                        <a:pt x="0" y="0"/>
                      </a:moveTo>
                      <a:lnTo>
                        <a:pt x="237507" y="142504"/>
                      </a:lnTo>
                      <a:lnTo>
                        <a:pt x="380010" y="1033153"/>
                      </a:lnTo>
                      <a:lnTo>
                        <a:pt x="237507" y="1033153"/>
                      </a:lnTo>
                      <a:lnTo>
                        <a:pt x="71252" y="1009403"/>
                      </a:lnTo>
                      <a:lnTo>
                        <a:pt x="0"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2848344" y="3056838"/>
                  <a:ext cx="1757548" cy="2220685"/>
                </a:xfrm>
                <a:custGeom>
                  <a:avLst/>
                  <a:gdLst>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1907 w 1757548"/>
                    <a:gd name="connsiteY13" fmla="*/ 71252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22109 w 1757548"/>
                    <a:gd name="connsiteY11" fmla="*/ 861697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548" h="2220685">
                      <a:moveTo>
                        <a:pt x="942962" y="0"/>
                      </a:moveTo>
                      <a:lnTo>
                        <a:pt x="320634" y="261257"/>
                      </a:lnTo>
                      <a:lnTo>
                        <a:pt x="0" y="1187532"/>
                      </a:lnTo>
                      <a:lnTo>
                        <a:pt x="391886" y="1211283"/>
                      </a:lnTo>
                      <a:lnTo>
                        <a:pt x="475013" y="1009402"/>
                      </a:lnTo>
                      <a:lnTo>
                        <a:pt x="617517" y="1235033"/>
                      </a:lnTo>
                      <a:lnTo>
                        <a:pt x="249382" y="2090057"/>
                      </a:lnTo>
                      <a:lnTo>
                        <a:pt x="617517" y="2208810"/>
                      </a:lnTo>
                      <a:lnTo>
                        <a:pt x="1353787" y="2220685"/>
                      </a:lnTo>
                      <a:lnTo>
                        <a:pt x="1757548" y="2042555"/>
                      </a:lnTo>
                      <a:lnTo>
                        <a:pt x="1425039" y="1306285"/>
                      </a:lnTo>
                      <a:lnTo>
                        <a:pt x="1622109" y="861697"/>
                      </a:lnTo>
                      <a:lnTo>
                        <a:pt x="1330037" y="178130"/>
                      </a:lnTo>
                      <a:lnTo>
                        <a:pt x="1158582" y="57903"/>
                      </a:lnTo>
                      <a:lnTo>
                        <a:pt x="1211283" y="178130"/>
                      </a:lnTo>
                      <a:lnTo>
                        <a:pt x="1175657" y="522514"/>
                      </a:lnTo>
                      <a:lnTo>
                        <a:pt x="926276" y="178130"/>
                      </a:lnTo>
                      <a:lnTo>
                        <a:pt x="942962"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47864" y="3212976"/>
                  <a:ext cx="191985" cy="807522"/>
                </a:xfrm>
                <a:custGeom>
                  <a:avLst/>
                  <a:gdLst>
                    <a:gd name="connsiteX0" fmla="*/ 0 w 191985"/>
                    <a:gd name="connsiteY0" fmla="*/ 807522 h 807522"/>
                    <a:gd name="connsiteX1" fmla="*/ 178130 w 191985"/>
                    <a:gd name="connsiteY1" fmla="*/ 332509 h 807522"/>
                    <a:gd name="connsiteX2" fmla="*/ 83128 w 191985"/>
                    <a:gd name="connsiteY2" fmla="*/ 0 h 807522"/>
                  </a:gdLst>
                  <a:ahLst/>
                  <a:cxnLst>
                    <a:cxn ang="0">
                      <a:pos x="connsiteX0" y="connsiteY0"/>
                    </a:cxn>
                    <a:cxn ang="0">
                      <a:pos x="connsiteX1" y="connsiteY1"/>
                    </a:cxn>
                    <a:cxn ang="0">
                      <a:pos x="connsiteX2" y="connsiteY2"/>
                    </a:cxn>
                  </a:cxnLst>
                  <a:rect l="l" t="t" r="r" b="b"/>
                  <a:pathLst>
                    <a:path w="191985" h="807522">
                      <a:moveTo>
                        <a:pt x="0" y="807522"/>
                      </a:moveTo>
                      <a:cubicBezTo>
                        <a:pt x="82137" y="637309"/>
                        <a:pt x="164275" y="467096"/>
                        <a:pt x="178130" y="332509"/>
                      </a:cubicBezTo>
                      <a:cubicBezTo>
                        <a:pt x="191985" y="197922"/>
                        <a:pt x="137556" y="98961"/>
                        <a:pt x="83128" y="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6" name="Forme libre 35"/>
                <p:cNvSpPr/>
                <p:nvPr/>
              </p:nvSpPr>
              <p:spPr>
                <a:xfrm>
                  <a:off x="4020286" y="3569235"/>
                  <a:ext cx="71252" cy="451263"/>
                </a:xfrm>
                <a:custGeom>
                  <a:avLst/>
                  <a:gdLst>
                    <a:gd name="connsiteX0" fmla="*/ 0 w 71252"/>
                    <a:gd name="connsiteY0" fmla="*/ 0 h 451263"/>
                    <a:gd name="connsiteX1" fmla="*/ 71252 w 71252"/>
                    <a:gd name="connsiteY1" fmla="*/ 296884 h 451263"/>
                    <a:gd name="connsiteX2" fmla="*/ 0 w 71252"/>
                    <a:gd name="connsiteY2" fmla="*/ 451263 h 451263"/>
                  </a:gdLst>
                  <a:ahLst/>
                  <a:cxnLst>
                    <a:cxn ang="0">
                      <a:pos x="connsiteX0" y="connsiteY0"/>
                    </a:cxn>
                    <a:cxn ang="0">
                      <a:pos x="connsiteX1" y="connsiteY1"/>
                    </a:cxn>
                    <a:cxn ang="0">
                      <a:pos x="connsiteX2" y="connsiteY2"/>
                    </a:cxn>
                  </a:cxnLst>
                  <a:rect l="l" t="t" r="r" b="b"/>
                  <a:pathLst>
                    <a:path w="71252" h="451263">
                      <a:moveTo>
                        <a:pt x="0" y="0"/>
                      </a:moveTo>
                      <a:cubicBezTo>
                        <a:pt x="35626" y="110837"/>
                        <a:pt x="71252" y="221674"/>
                        <a:pt x="71252" y="296884"/>
                      </a:cubicBezTo>
                      <a:cubicBezTo>
                        <a:pt x="71252" y="372094"/>
                        <a:pt x="35626" y="411678"/>
                        <a:pt x="0" y="451263"/>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3419872" y="4293096"/>
                  <a:ext cx="136566" cy="938150"/>
                </a:xfrm>
                <a:custGeom>
                  <a:avLst/>
                  <a:gdLst>
                    <a:gd name="connsiteX0" fmla="*/ 35626 w 136566"/>
                    <a:gd name="connsiteY0" fmla="*/ 0 h 938150"/>
                    <a:gd name="connsiteX1" fmla="*/ 130628 w 136566"/>
                    <a:gd name="connsiteY1" fmla="*/ 190005 h 938150"/>
                    <a:gd name="connsiteX2" fmla="*/ 0 w 136566"/>
                    <a:gd name="connsiteY2" fmla="*/ 938150 h 938150"/>
                  </a:gdLst>
                  <a:ahLst/>
                  <a:cxnLst>
                    <a:cxn ang="0">
                      <a:pos x="connsiteX0" y="connsiteY0"/>
                    </a:cxn>
                    <a:cxn ang="0">
                      <a:pos x="connsiteX1" y="connsiteY1"/>
                    </a:cxn>
                    <a:cxn ang="0">
                      <a:pos x="connsiteX2" y="connsiteY2"/>
                    </a:cxn>
                  </a:cxnLst>
                  <a:rect l="l" t="t" r="r" b="b"/>
                  <a:pathLst>
                    <a:path w="136566" h="938150">
                      <a:moveTo>
                        <a:pt x="35626" y="0"/>
                      </a:moveTo>
                      <a:cubicBezTo>
                        <a:pt x="86096" y="16823"/>
                        <a:pt x="136566" y="33647"/>
                        <a:pt x="130628" y="190005"/>
                      </a:cubicBezTo>
                      <a:cubicBezTo>
                        <a:pt x="124690" y="346363"/>
                        <a:pt x="62345" y="642256"/>
                        <a:pt x="0" y="93815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4176156" y="4370119"/>
                  <a:ext cx="98961" cy="332510"/>
                </a:xfrm>
                <a:custGeom>
                  <a:avLst/>
                  <a:gdLst>
                    <a:gd name="connsiteX0" fmla="*/ 98961 w 98961"/>
                    <a:gd name="connsiteY0" fmla="*/ 0 h 332510"/>
                    <a:gd name="connsiteX1" fmla="*/ 15834 w 98961"/>
                    <a:gd name="connsiteY1" fmla="*/ 154380 h 332510"/>
                    <a:gd name="connsiteX2" fmla="*/ 3958 w 98961"/>
                    <a:gd name="connsiteY2" fmla="*/ 332510 h 332510"/>
                  </a:gdLst>
                  <a:ahLst/>
                  <a:cxnLst>
                    <a:cxn ang="0">
                      <a:pos x="connsiteX0" y="connsiteY0"/>
                    </a:cxn>
                    <a:cxn ang="0">
                      <a:pos x="connsiteX1" y="connsiteY1"/>
                    </a:cxn>
                    <a:cxn ang="0">
                      <a:pos x="connsiteX2" y="connsiteY2"/>
                    </a:cxn>
                  </a:cxnLst>
                  <a:rect l="l" t="t" r="r" b="b"/>
                  <a:pathLst>
                    <a:path w="98961" h="332510">
                      <a:moveTo>
                        <a:pt x="98961" y="0"/>
                      </a:moveTo>
                      <a:cubicBezTo>
                        <a:pt x="65314" y="49481"/>
                        <a:pt x="31668" y="98962"/>
                        <a:pt x="15834" y="154380"/>
                      </a:cubicBezTo>
                      <a:cubicBezTo>
                        <a:pt x="0" y="209798"/>
                        <a:pt x="1979" y="271154"/>
                        <a:pt x="3958" y="33251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39" name="Croix 38"/>
              <p:cNvSpPr/>
              <p:nvPr/>
            </p:nvSpPr>
            <p:spPr>
              <a:xfrm rot="21100774">
                <a:off x="1222207" y="3810071"/>
                <a:ext cx="204090" cy="204090"/>
              </a:xfrm>
              <a:prstGeom prst="plus">
                <a:avLst/>
              </a:prstGeom>
              <a:solidFill>
                <a:srgbClr val="9DEFE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 name="ZoneTexte 1"/>
          <p:cNvSpPr txBox="1"/>
          <p:nvPr/>
        </p:nvSpPr>
        <p:spPr>
          <a:xfrm>
            <a:off x="842761" y="1453236"/>
            <a:ext cx="10506478" cy="553998"/>
          </a:xfrm>
          <a:prstGeom prst="rect">
            <a:avLst/>
          </a:prstGeom>
          <a:noFill/>
        </p:spPr>
        <p:txBody>
          <a:bodyPr wrap="square" rtlCol="0">
            <a:spAutoFit/>
          </a:bodyPr>
          <a:lstStyle/>
          <a:p>
            <a:r>
              <a:rPr lang="fr-FR" dirty="0"/>
              <a:t>Quel(s) code(s) choisiriez-vous pour coder le(s) acte(s) de pharmacie clinique réalisé(s) ?</a:t>
            </a:r>
          </a:p>
          <a:p>
            <a:r>
              <a:rPr lang="fr-FR" sz="1200" dirty="0"/>
              <a:t>(</a:t>
            </a:r>
            <a:r>
              <a:rPr lang="fr-FR" sz="1200" dirty="0">
                <a:hlinkClick r:id="rId8"/>
              </a:rPr>
              <a:t>Guide OMéDIT PACA-Corse</a:t>
            </a:r>
            <a:r>
              <a:rPr lang="fr-FR" sz="1200" dirty="0"/>
              <a:t>) </a:t>
            </a:r>
          </a:p>
        </p:txBody>
      </p:sp>
      <p:grpSp>
        <p:nvGrpSpPr>
          <p:cNvPr id="47" name="Groupe 46"/>
          <p:cNvGrpSpPr/>
          <p:nvPr/>
        </p:nvGrpSpPr>
        <p:grpSpPr>
          <a:xfrm>
            <a:off x="6836561" y="6154611"/>
            <a:ext cx="1436012" cy="455184"/>
            <a:chOff x="10455403" y="6283111"/>
            <a:chExt cx="1436012" cy="455184"/>
          </a:xfrm>
        </p:grpSpPr>
        <p:sp>
          <p:nvSpPr>
            <p:cNvPr id="10" name="Bouton d’action : Suivant 9">
              <a:hlinkClick r:id="" action="ppaction://hlinkshowjump?jump=nextslide" highlightClick="1"/>
            </p:cNvPr>
            <p:cNvSpPr/>
            <p:nvPr/>
          </p:nvSpPr>
          <p:spPr>
            <a:xfrm>
              <a:off x="11436231" y="6283111"/>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45" name="ZoneTexte 44"/>
            <p:cNvSpPr txBox="1"/>
            <p:nvPr/>
          </p:nvSpPr>
          <p:spPr>
            <a:xfrm>
              <a:off x="10455403" y="6379898"/>
              <a:ext cx="980828" cy="261610"/>
            </a:xfrm>
            <a:prstGeom prst="rect">
              <a:avLst/>
            </a:prstGeom>
            <a:noFill/>
          </p:spPr>
          <p:txBody>
            <a:bodyPr wrap="square" rtlCol="0">
              <a:spAutoFit/>
            </a:bodyPr>
            <a:lstStyle/>
            <a:p>
              <a:pPr algn="r"/>
              <a:r>
                <a:rPr lang="fr-FR" sz="1100" dirty="0"/>
                <a:t>Correction</a:t>
              </a:r>
            </a:p>
          </p:txBody>
        </p:sp>
      </p:grpSp>
      <p:grpSp>
        <p:nvGrpSpPr>
          <p:cNvPr id="46" name="Groupe 45"/>
          <p:cNvGrpSpPr/>
          <p:nvPr/>
        </p:nvGrpSpPr>
        <p:grpSpPr>
          <a:xfrm>
            <a:off x="4197188" y="6154611"/>
            <a:ext cx="1117762" cy="455184"/>
            <a:chOff x="8016055" y="6283111"/>
            <a:chExt cx="1117762" cy="455184"/>
          </a:xfrm>
        </p:grpSpPr>
        <p:sp>
          <p:nvSpPr>
            <p:cNvPr id="9" name="Bouton d'action : Précédent 8">
              <a:hlinkClick r:id="rId9" action="ppaction://hlinksldjump" highlightClick="1"/>
            </p:cNvPr>
            <p:cNvSpPr/>
            <p:nvPr/>
          </p:nvSpPr>
          <p:spPr>
            <a:xfrm>
              <a:off x="8016055" y="6283111"/>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p:cNvSpPr txBox="1"/>
            <p:nvPr/>
          </p:nvSpPr>
          <p:spPr>
            <a:xfrm>
              <a:off x="8471239" y="6379898"/>
              <a:ext cx="662578" cy="261610"/>
            </a:xfrm>
            <a:prstGeom prst="rect">
              <a:avLst/>
            </a:prstGeom>
            <a:noFill/>
          </p:spPr>
          <p:txBody>
            <a:bodyPr wrap="square" rtlCol="0">
              <a:spAutoFit/>
            </a:bodyPr>
            <a:lstStyle/>
            <a:p>
              <a:r>
                <a:rPr lang="fr-FR" sz="1100" dirty="0"/>
                <a:t>Retour</a:t>
              </a:r>
            </a:p>
          </p:txBody>
        </p:sp>
      </p:grpSp>
    </p:spTree>
    <p:controls>
      <mc:AlternateContent xmlns:mc="http://schemas.openxmlformats.org/markup-compatibility/2006">
        <mc:Choice xmlns:v="urn:schemas-microsoft-com:vml" Requires="v">
          <p:control name="CheckBox1" r:id="rId1" imgW="8277120" imgH="685800"/>
        </mc:Choice>
        <mc:Fallback>
          <p:control name="CheckBox1" r:id="rId1" imgW="8277120" imgH="685800">
            <p:pic>
              <p:nvPicPr>
                <p:cNvPr id="42" name="CheckBox1"/>
                <p:cNvPicPr>
                  <a:picLocks/>
                </p:cNvPicPr>
                <p:nvPr/>
              </p:nvPicPr>
              <p:blipFill>
                <a:blip r:embed="rId10"/>
                <a:stretch>
                  <a:fillRect/>
                </a:stretch>
              </p:blipFill>
              <p:spPr>
                <a:xfrm>
                  <a:off x="2415356" y="4506085"/>
                  <a:ext cx="8277225" cy="688975"/>
                </a:xfrm>
                <a:prstGeom prst="rect">
                  <a:avLst/>
                </a:prstGeom>
              </p:spPr>
            </p:pic>
          </p:control>
        </mc:Fallback>
      </mc:AlternateContent>
      <mc:AlternateContent xmlns:mc="http://schemas.openxmlformats.org/markup-compatibility/2006">
        <mc:Choice xmlns:v="urn:schemas-microsoft-com:vml" Requires="v">
          <p:control name="CheckBox2" r:id="rId2" imgW="8277120" imgH="685800"/>
        </mc:Choice>
        <mc:Fallback>
          <p:control name="CheckBox2" r:id="rId2" imgW="8277120" imgH="685800">
            <p:pic>
              <p:nvPicPr>
                <p:cNvPr id="49" name="CheckBox2"/>
                <p:cNvPicPr>
                  <a:picLocks/>
                </p:cNvPicPr>
                <p:nvPr/>
              </p:nvPicPr>
              <p:blipFill>
                <a:blip r:embed="rId11"/>
                <a:stretch>
                  <a:fillRect/>
                </a:stretch>
              </p:blipFill>
              <p:spPr>
                <a:xfrm>
                  <a:off x="2415356" y="3181789"/>
                  <a:ext cx="8277225" cy="688975"/>
                </a:xfrm>
                <a:prstGeom prst="rect">
                  <a:avLst/>
                </a:prstGeom>
              </p:spPr>
            </p:pic>
          </p:control>
        </mc:Fallback>
      </mc:AlternateContent>
      <mc:AlternateContent xmlns:mc="http://schemas.openxmlformats.org/markup-compatibility/2006">
        <mc:Choice xmlns:v="urn:schemas-microsoft-com:vml" Requires="v">
          <p:control name="CheckBox3" r:id="rId3" imgW="9182160" imgH="685800"/>
        </mc:Choice>
        <mc:Fallback>
          <p:control name="CheckBox3" r:id="rId3" imgW="9182160" imgH="685800">
            <p:pic>
              <p:nvPicPr>
                <p:cNvPr id="50" name="CheckBox3"/>
                <p:cNvPicPr>
                  <a:picLocks/>
                </p:cNvPicPr>
                <p:nvPr/>
              </p:nvPicPr>
              <p:blipFill>
                <a:blip r:embed="rId12"/>
                <a:stretch>
                  <a:fillRect/>
                </a:stretch>
              </p:blipFill>
              <p:spPr>
                <a:xfrm>
                  <a:off x="2415355" y="3843937"/>
                  <a:ext cx="9178082" cy="688975"/>
                </a:xfrm>
                <a:prstGeom prst="rect">
                  <a:avLst/>
                </a:prstGeom>
              </p:spPr>
            </p:pic>
          </p:control>
        </mc:Fallback>
      </mc:AlternateContent>
      <mc:AlternateContent xmlns:mc="http://schemas.openxmlformats.org/markup-compatibility/2006">
        <mc:Choice xmlns:v="urn:schemas-microsoft-com:vml" Requires="v">
          <p:control name="CheckBox4" r:id="rId4" imgW="8277120" imgH="685800"/>
        </mc:Choice>
        <mc:Fallback>
          <p:control name="CheckBox4" r:id="rId4" imgW="8277120" imgH="685800">
            <p:pic>
              <p:nvPicPr>
                <p:cNvPr id="51" name="CheckBox4"/>
                <p:cNvPicPr>
                  <a:picLocks/>
                </p:cNvPicPr>
                <p:nvPr/>
              </p:nvPicPr>
              <p:blipFill>
                <a:blip r:embed="rId13"/>
                <a:stretch>
                  <a:fillRect/>
                </a:stretch>
              </p:blipFill>
              <p:spPr>
                <a:xfrm>
                  <a:off x="2415356" y="5168233"/>
                  <a:ext cx="8277225" cy="688975"/>
                </a:xfrm>
                <a:prstGeom prst="rect">
                  <a:avLst/>
                </a:prstGeom>
              </p:spPr>
            </p:pic>
          </p:control>
        </mc:Fallback>
      </mc:AlternateContent>
      <mc:AlternateContent xmlns:mc="http://schemas.openxmlformats.org/markup-compatibility/2006">
        <mc:Choice xmlns:v="urn:schemas-microsoft-com:vml" Requires="v">
          <p:control name="CheckBox5" r:id="rId5" imgW="8277120" imgH="685800"/>
        </mc:Choice>
        <mc:Fallback>
          <p:control name="CheckBox5" r:id="rId5" imgW="8277120" imgH="685800">
            <p:pic>
              <p:nvPicPr>
                <p:cNvPr id="52" name="CheckBox5"/>
                <p:cNvPicPr>
                  <a:picLocks/>
                </p:cNvPicPr>
                <p:nvPr/>
              </p:nvPicPr>
              <p:blipFill>
                <a:blip r:embed="rId14"/>
                <a:stretch>
                  <a:fillRect/>
                </a:stretch>
              </p:blipFill>
              <p:spPr>
                <a:xfrm>
                  <a:off x="2415356" y="2519641"/>
                  <a:ext cx="8277225" cy="688975"/>
                </a:xfrm>
                <a:prstGeom prst="rect">
                  <a:avLst/>
                </a:prstGeom>
              </p:spPr>
            </p:pic>
          </p:control>
        </mc:Fallback>
      </mc:AlternateContent>
    </p:controls>
    <p:extLst>
      <p:ext uri="{BB962C8B-B14F-4D97-AF65-F5344CB8AC3E}">
        <p14:creationId xmlns:p14="http://schemas.microsoft.com/office/powerpoint/2010/main" val="2618877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Google Shape;24;p3"/>
          <p:cNvSpPr/>
          <p:nvPr/>
        </p:nvSpPr>
        <p:spPr>
          <a:xfrm rot="16200000">
            <a:off x="7936795" y="2609851"/>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4;p3"/>
          <p:cNvSpPr/>
          <p:nvPr/>
        </p:nvSpPr>
        <p:spPr>
          <a:xfrm rot="5400000" flipH="1">
            <a:off x="-2616905" y="2609850"/>
            <a:ext cx="6872111" cy="1638299"/>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chemeClr val="accent1">
              <a:alpha val="5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87" y="536755"/>
            <a:ext cx="1118789" cy="438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au 11"/>
          <p:cNvGraphicFramePr>
            <a:graphicFrameLocks noGrp="1"/>
          </p:cNvGraphicFramePr>
          <p:nvPr>
            <p:extLst>
              <p:ext uri="{D42A27DB-BD31-4B8C-83A1-F6EECF244321}">
                <p14:modId xmlns:p14="http://schemas.microsoft.com/office/powerpoint/2010/main" val="2029026589"/>
              </p:ext>
            </p:extLst>
          </p:nvPr>
        </p:nvGraphicFramePr>
        <p:xfrm>
          <a:off x="0" y="0"/>
          <a:ext cx="12192000" cy="24384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127788016"/>
                    </a:ext>
                  </a:extLst>
                </a:gridCol>
                <a:gridCol w="3048000">
                  <a:extLst>
                    <a:ext uri="{9D8B030D-6E8A-4147-A177-3AD203B41FA5}">
                      <a16:colId xmlns:a16="http://schemas.microsoft.com/office/drawing/2014/main" val="13647689"/>
                    </a:ext>
                  </a:extLst>
                </a:gridCol>
                <a:gridCol w="3048000">
                  <a:extLst>
                    <a:ext uri="{9D8B030D-6E8A-4147-A177-3AD203B41FA5}">
                      <a16:colId xmlns:a16="http://schemas.microsoft.com/office/drawing/2014/main" val="3773002275"/>
                    </a:ext>
                  </a:extLst>
                </a:gridCol>
                <a:gridCol w="3048000">
                  <a:extLst>
                    <a:ext uri="{9D8B030D-6E8A-4147-A177-3AD203B41FA5}">
                      <a16:colId xmlns:a16="http://schemas.microsoft.com/office/drawing/2014/main" val="3713200875"/>
                    </a:ext>
                  </a:extLst>
                </a:gridCol>
              </a:tblGrid>
              <a:tr h="0">
                <a:tc>
                  <a:txBody>
                    <a:bodyPr/>
                    <a:lstStyle/>
                    <a:p>
                      <a:pPr algn="ctr"/>
                      <a:r>
                        <a:rPr lang="fr-FR" sz="1000" b="0" dirty="0"/>
                        <a:t>PRÉSENTATION</a:t>
                      </a:r>
                      <a:r>
                        <a:rPr lang="fr-FR" sz="1000" b="0" baseline="0" dirty="0"/>
                        <a:t> DU CAS</a:t>
                      </a:r>
                      <a:endParaRPr lang="fr-FR" sz="1000" b="0" dirty="0"/>
                    </a:p>
                  </a:txBody>
                  <a:tcPr anchor="ctr">
                    <a:solidFill>
                      <a:srgbClr val="EEF8FB"/>
                    </a:solidFill>
                  </a:tcPr>
                </a:tc>
                <a:tc>
                  <a:txBody>
                    <a:bodyPr/>
                    <a:lstStyle/>
                    <a:p>
                      <a:pPr algn="ctr"/>
                      <a:r>
                        <a:rPr lang="fr-FR" sz="1000" b="0" dirty="0"/>
                        <a:t>RECUEIL DE </a:t>
                      </a:r>
                      <a:r>
                        <a:rPr lang="fr-FR" sz="1000" b="0" kern="1200" dirty="0">
                          <a:solidFill>
                            <a:schemeClr val="dk1"/>
                          </a:solidFill>
                          <a:latin typeface="+mn-lt"/>
                          <a:ea typeface="+mn-ea"/>
                          <a:cs typeface="+mn-cs"/>
                        </a:rPr>
                        <a:t>DONNÉES</a:t>
                      </a:r>
                    </a:p>
                  </a:txBody>
                  <a:tcPr anchor="ctr">
                    <a:solidFill>
                      <a:srgbClr val="EEF8FB"/>
                    </a:solidFill>
                  </a:tcPr>
                </a:tc>
                <a:tc>
                  <a:txBody>
                    <a:bodyPr/>
                    <a:lstStyle/>
                    <a:p>
                      <a:pPr algn="ctr"/>
                      <a:r>
                        <a:rPr lang="fr-FR" sz="1000" b="0" kern="1200" dirty="0">
                          <a:solidFill>
                            <a:schemeClr val="dk1"/>
                          </a:solidFill>
                          <a:latin typeface="+mn-lt"/>
                          <a:ea typeface="+mn-ea"/>
                          <a:cs typeface="+mn-cs"/>
                        </a:rPr>
                        <a:t>ORGANISATION ET ANALYSE DES DONNÉES</a:t>
                      </a:r>
                    </a:p>
                  </a:txBody>
                  <a:tcPr anchor="ctr">
                    <a:solidFill>
                      <a:srgbClr val="EEF8FB"/>
                    </a:solidFill>
                  </a:tcPr>
                </a:tc>
                <a:tc>
                  <a:txBody>
                    <a:bodyPr/>
                    <a:lstStyle/>
                    <a:p>
                      <a:pPr algn="ctr"/>
                      <a:r>
                        <a:rPr lang="fr-FR" sz="1000" b="1" kern="1200" dirty="0">
                          <a:solidFill>
                            <a:schemeClr val="dk1"/>
                          </a:solidFill>
                          <a:latin typeface="+mn-lt"/>
                          <a:ea typeface="+mn-ea"/>
                          <a:cs typeface="+mn-cs"/>
                        </a:rPr>
                        <a:t>PLAN D’ACTION</a:t>
                      </a:r>
                    </a:p>
                  </a:txBody>
                  <a:tcPr anchor="ctr">
                    <a:solidFill>
                      <a:srgbClr val="D2EDF6"/>
                    </a:solidFill>
                  </a:tcPr>
                </a:tc>
                <a:extLst>
                  <a:ext uri="{0D108BD9-81ED-4DB2-BD59-A6C34878D82A}">
                    <a16:rowId xmlns:a16="http://schemas.microsoft.com/office/drawing/2014/main" val="3889522398"/>
                  </a:ext>
                </a:extLst>
              </a:tr>
            </a:tbl>
          </a:graphicData>
        </a:graphic>
      </p:graphicFrame>
      <p:sp>
        <p:nvSpPr>
          <p:cNvPr id="9" name="Bouton d'action : Précédent 8">
            <a:hlinkClick r:id="rId3" action="ppaction://hlinksldjump" highlightClick="1"/>
          </p:cNvPr>
          <p:cNvSpPr/>
          <p:nvPr/>
        </p:nvSpPr>
        <p:spPr>
          <a:xfrm>
            <a:off x="10786319" y="628469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Bouton d’action : Suivant 9">
            <a:hlinkClick r:id="" action="ppaction://hlinkshowjump?jump=nextslide" highlightClick="1"/>
          </p:cNvPr>
          <p:cNvSpPr/>
          <p:nvPr/>
        </p:nvSpPr>
        <p:spPr>
          <a:xfrm>
            <a:off x="11436231" y="6284690"/>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grpSp>
        <p:nvGrpSpPr>
          <p:cNvPr id="40" name="Groupe 39"/>
          <p:cNvGrpSpPr/>
          <p:nvPr/>
        </p:nvGrpSpPr>
        <p:grpSpPr>
          <a:xfrm>
            <a:off x="548379" y="3306475"/>
            <a:ext cx="1251148" cy="3541845"/>
            <a:chOff x="425252" y="1774697"/>
            <a:chExt cx="1795664" cy="5083303"/>
          </a:xfrm>
          <a:effectLst>
            <a:outerShdw blurRad="63500" sx="102000" sy="102000" algn="ctr" rotWithShape="0">
              <a:prstClr val="black">
                <a:alpha val="40000"/>
              </a:prstClr>
            </a:outerShdw>
          </a:effectLst>
        </p:grpSpPr>
        <p:sp>
          <p:nvSpPr>
            <p:cNvPr id="14" name="Forme libre 13"/>
            <p:cNvSpPr/>
            <p:nvPr/>
          </p:nvSpPr>
          <p:spPr>
            <a:xfrm>
              <a:off x="1350551" y="3070841"/>
              <a:ext cx="298837" cy="665018"/>
            </a:xfrm>
            <a:custGeom>
              <a:avLst/>
              <a:gdLst>
                <a:gd name="connsiteX0" fmla="*/ 11875 w 285007"/>
                <a:gd name="connsiteY0" fmla="*/ 0 h 665018"/>
                <a:gd name="connsiteX1" fmla="*/ 0 w 285007"/>
                <a:gd name="connsiteY1" fmla="*/ 320634 h 665018"/>
                <a:gd name="connsiteX2" fmla="*/ 237506 w 285007"/>
                <a:gd name="connsiteY2" fmla="*/ 665018 h 665018"/>
                <a:gd name="connsiteX3" fmla="*/ 285007 w 285007"/>
                <a:gd name="connsiteY3" fmla="*/ 308758 h 665018"/>
                <a:gd name="connsiteX4" fmla="*/ 166254 w 285007"/>
                <a:gd name="connsiteY4" fmla="*/ 95002 h 665018"/>
                <a:gd name="connsiteX5" fmla="*/ 11875 w 285007"/>
                <a:gd name="connsiteY5"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07" h="665018">
                  <a:moveTo>
                    <a:pt x="11875" y="0"/>
                  </a:moveTo>
                  <a:lnTo>
                    <a:pt x="0" y="320634"/>
                  </a:lnTo>
                  <a:lnTo>
                    <a:pt x="237506" y="665018"/>
                  </a:lnTo>
                  <a:lnTo>
                    <a:pt x="285007" y="308758"/>
                  </a:lnTo>
                  <a:lnTo>
                    <a:pt x="166254" y="95002"/>
                  </a:lnTo>
                  <a:lnTo>
                    <a:pt x="11875" y="0"/>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793404" y="4366985"/>
              <a:ext cx="427512" cy="1591294"/>
            </a:xfrm>
            <a:custGeom>
              <a:avLst/>
              <a:gdLst>
                <a:gd name="connsiteX0" fmla="*/ 35626 w 427512"/>
                <a:gd name="connsiteY0" fmla="*/ 11875 h 1591294"/>
                <a:gd name="connsiteX1" fmla="*/ 285008 w 427512"/>
                <a:gd name="connsiteY1" fmla="*/ 0 h 1591294"/>
                <a:gd name="connsiteX2" fmla="*/ 261257 w 427512"/>
                <a:gd name="connsiteY2" fmla="*/ 166255 h 1591294"/>
                <a:gd name="connsiteX3" fmla="*/ 332509 w 427512"/>
                <a:gd name="connsiteY3" fmla="*/ 950026 h 1591294"/>
                <a:gd name="connsiteX4" fmla="*/ 427512 w 427512"/>
                <a:gd name="connsiteY4" fmla="*/ 1401288 h 1591294"/>
                <a:gd name="connsiteX5" fmla="*/ 380010 w 427512"/>
                <a:gd name="connsiteY5" fmla="*/ 1484416 h 1591294"/>
                <a:gd name="connsiteX6" fmla="*/ 249382 w 427512"/>
                <a:gd name="connsiteY6" fmla="*/ 1591294 h 1591294"/>
                <a:gd name="connsiteX7" fmla="*/ 190005 w 427512"/>
                <a:gd name="connsiteY7" fmla="*/ 1555668 h 1591294"/>
                <a:gd name="connsiteX8" fmla="*/ 296883 w 427512"/>
                <a:gd name="connsiteY8" fmla="*/ 1425039 h 1591294"/>
                <a:gd name="connsiteX9" fmla="*/ 273132 w 427512"/>
                <a:gd name="connsiteY9" fmla="*/ 1270660 h 1591294"/>
                <a:gd name="connsiteX10" fmla="*/ 225631 w 427512"/>
                <a:gd name="connsiteY10" fmla="*/ 1436914 h 1591294"/>
                <a:gd name="connsiteX11" fmla="*/ 190005 w 427512"/>
                <a:gd name="connsiteY11" fmla="*/ 1460665 h 1591294"/>
                <a:gd name="connsiteX12" fmla="*/ 166255 w 427512"/>
                <a:gd name="connsiteY12" fmla="*/ 1199408 h 1591294"/>
                <a:gd name="connsiteX13" fmla="*/ 225631 w 427512"/>
                <a:gd name="connsiteY13" fmla="*/ 938151 h 1591294"/>
                <a:gd name="connsiteX14" fmla="*/ 0 w 427512"/>
                <a:gd name="connsiteY14" fmla="*/ 130629 h 1591294"/>
                <a:gd name="connsiteX15" fmla="*/ 35626 w 427512"/>
                <a:gd name="connsiteY15" fmla="*/ 11875 h 15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512" h="1591294">
                  <a:moveTo>
                    <a:pt x="35626" y="11875"/>
                  </a:moveTo>
                  <a:lnTo>
                    <a:pt x="285008" y="0"/>
                  </a:lnTo>
                  <a:lnTo>
                    <a:pt x="261257" y="166255"/>
                  </a:lnTo>
                  <a:lnTo>
                    <a:pt x="332509" y="950026"/>
                  </a:lnTo>
                  <a:lnTo>
                    <a:pt x="427512" y="1401288"/>
                  </a:lnTo>
                  <a:lnTo>
                    <a:pt x="380010" y="1484416"/>
                  </a:lnTo>
                  <a:lnTo>
                    <a:pt x="249382" y="1591294"/>
                  </a:lnTo>
                  <a:lnTo>
                    <a:pt x="190005" y="1555668"/>
                  </a:lnTo>
                  <a:lnTo>
                    <a:pt x="296883" y="1425039"/>
                  </a:lnTo>
                  <a:lnTo>
                    <a:pt x="273132" y="1270660"/>
                  </a:lnTo>
                  <a:lnTo>
                    <a:pt x="225631" y="1436914"/>
                  </a:lnTo>
                  <a:lnTo>
                    <a:pt x="190005" y="1460665"/>
                  </a:lnTo>
                  <a:lnTo>
                    <a:pt x="166255" y="1199408"/>
                  </a:lnTo>
                  <a:lnTo>
                    <a:pt x="225631" y="938151"/>
                  </a:lnTo>
                  <a:lnTo>
                    <a:pt x="0" y="130629"/>
                  </a:lnTo>
                  <a:lnTo>
                    <a:pt x="35626"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068788" y="2002843"/>
              <a:ext cx="882732" cy="1189512"/>
            </a:xfrm>
            <a:custGeom>
              <a:avLst/>
              <a:gdLst>
                <a:gd name="connsiteX0" fmla="*/ 75211 w 882732"/>
                <a:gd name="connsiteY0" fmla="*/ 556161 h 1189512"/>
                <a:gd name="connsiteX1" fmla="*/ 241465 w 882732"/>
                <a:gd name="connsiteY1" fmla="*/ 69273 h 1189512"/>
                <a:gd name="connsiteX2" fmla="*/ 538348 w 882732"/>
                <a:gd name="connsiteY2" fmla="*/ 140525 h 1189512"/>
                <a:gd name="connsiteX3" fmla="*/ 728354 w 882732"/>
                <a:gd name="connsiteY3" fmla="*/ 45522 h 1189512"/>
                <a:gd name="connsiteX4" fmla="*/ 847107 w 882732"/>
                <a:gd name="connsiteY4" fmla="*/ 342406 h 1189512"/>
                <a:gd name="connsiteX5" fmla="*/ 799606 w 882732"/>
                <a:gd name="connsiteY5" fmla="*/ 520535 h 1189512"/>
                <a:gd name="connsiteX6" fmla="*/ 870857 w 882732"/>
                <a:gd name="connsiteY6" fmla="*/ 758042 h 1189512"/>
                <a:gd name="connsiteX7" fmla="*/ 728354 w 882732"/>
                <a:gd name="connsiteY7" fmla="*/ 1054925 h 1189512"/>
                <a:gd name="connsiteX8" fmla="*/ 407720 w 882732"/>
                <a:gd name="connsiteY8" fmla="*/ 1149928 h 1189512"/>
                <a:gd name="connsiteX9" fmla="*/ 51460 w 882732"/>
                <a:gd name="connsiteY9" fmla="*/ 817419 h 1189512"/>
                <a:gd name="connsiteX10" fmla="*/ 98961 w 882732"/>
                <a:gd name="connsiteY10" fmla="*/ 496785 h 11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732" h="1189512">
                  <a:moveTo>
                    <a:pt x="75211" y="556161"/>
                  </a:moveTo>
                  <a:cubicBezTo>
                    <a:pt x="119743" y="347353"/>
                    <a:pt x="164276" y="138546"/>
                    <a:pt x="241465" y="69273"/>
                  </a:cubicBezTo>
                  <a:cubicBezTo>
                    <a:pt x="318654" y="0"/>
                    <a:pt x="457200" y="144483"/>
                    <a:pt x="538348" y="140525"/>
                  </a:cubicBezTo>
                  <a:cubicBezTo>
                    <a:pt x="619496" y="136567"/>
                    <a:pt x="676894" y="11875"/>
                    <a:pt x="728354" y="45522"/>
                  </a:cubicBezTo>
                  <a:cubicBezTo>
                    <a:pt x="779814" y="79169"/>
                    <a:pt x="835232" y="263237"/>
                    <a:pt x="847107" y="342406"/>
                  </a:cubicBezTo>
                  <a:cubicBezTo>
                    <a:pt x="858982" y="421575"/>
                    <a:pt x="795648" y="451262"/>
                    <a:pt x="799606" y="520535"/>
                  </a:cubicBezTo>
                  <a:cubicBezTo>
                    <a:pt x="803564" y="589808"/>
                    <a:pt x="882732" y="668977"/>
                    <a:pt x="870857" y="758042"/>
                  </a:cubicBezTo>
                  <a:cubicBezTo>
                    <a:pt x="858982" y="847107"/>
                    <a:pt x="805543" y="989611"/>
                    <a:pt x="728354" y="1054925"/>
                  </a:cubicBezTo>
                  <a:cubicBezTo>
                    <a:pt x="651165" y="1120239"/>
                    <a:pt x="520536" y="1189512"/>
                    <a:pt x="407720" y="1149928"/>
                  </a:cubicBezTo>
                  <a:cubicBezTo>
                    <a:pt x="294904" y="1110344"/>
                    <a:pt x="102920" y="926276"/>
                    <a:pt x="51460" y="817419"/>
                  </a:cubicBezTo>
                  <a:cubicBezTo>
                    <a:pt x="0" y="708562"/>
                    <a:pt x="49480" y="602673"/>
                    <a:pt x="98961" y="496785"/>
                  </a:cubicBezTo>
                </a:path>
              </a:pathLst>
            </a:custGeom>
            <a:solidFill>
              <a:srgbClr val="FBE3D1"/>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Forme libre 16"/>
            <p:cNvSpPr/>
            <p:nvPr/>
          </p:nvSpPr>
          <p:spPr>
            <a:xfrm>
              <a:off x="641276" y="5231081"/>
              <a:ext cx="1496291" cy="1626919"/>
            </a:xfrm>
            <a:custGeom>
              <a:avLst/>
              <a:gdLst>
                <a:gd name="connsiteX0" fmla="*/ 0 w 1496291"/>
                <a:gd name="connsiteY0" fmla="*/ 71252 h 1626919"/>
                <a:gd name="connsiteX1" fmla="*/ 368135 w 1496291"/>
                <a:gd name="connsiteY1" fmla="*/ 201880 h 1626919"/>
                <a:gd name="connsiteX2" fmla="*/ 1199408 w 1496291"/>
                <a:gd name="connsiteY2" fmla="*/ 190005 h 1626919"/>
                <a:gd name="connsiteX3" fmla="*/ 1496291 w 1496291"/>
                <a:gd name="connsiteY3" fmla="*/ 0 h 1626919"/>
                <a:gd name="connsiteX4" fmla="*/ 1246909 w 1496291"/>
                <a:gd name="connsiteY4" fmla="*/ 166254 h 1626919"/>
                <a:gd name="connsiteX5" fmla="*/ 1187532 w 1496291"/>
                <a:gd name="connsiteY5" fmla="*/ 985652 h 1626919"/>
                <a:gd name="connsiteX6" fmla="*/ 1128156 w 1496291"/>
                <a:gd name="connsiteY6" fmla="*/ 1603169 h 1626919"/>
                <a:gd name="connsiteX7" fmla="*/ 653143 w 1496291"/>
                <a:gd name="connsiteY7" fmla="*/ 1626919 h 1626919"/>
                <a:gd name="connsiteX8" fmla="*/ 760021 w 1496291"/>
                <a:gd name="connsiteY8" fmla="*/ 676893 h 1626919"/>
                <a:gd name="connsiteX9" fmla="*/ 593766 w 1496291"/>
                <a:gd name="connsiteY9" fmla="*/ 605641 h 1626919"/>
                <a:gd name="connsiteX10" fmla="*/ 760021 w 1496291"/>
                <a:gd name="connsiteY10" fmla="*/ 688769 h 1626919"/>
                <a:gd name="connsiteX11" fmla="*/ 961901 w 1496291"/>
                <a:gd name="connsiteY11" fmla="*/ 593766 h 1626919"/>
                <a:gd name="connsiteX12" fmla="*/ 760021 w 1496291"/>
                <a:gd name="connsiteY12" fmla="*/ 676893 h 1626919"/>
                <a:gd name="connsiteX13" fmla="*/ 665018 w 1496291"/>
                <a:gd name="connsiteY13" fmla="*/ 1626919 h 1626919"/>
                <a:gd name="connsiteX14" fmla="*/ 190005 w 1496291"/>
                <a:gd name="connsiteY14" fmla="*/ 1615044 h 1626919"/>
                <a:gd name="connsiteX15" fmla="*/ 130628 w 1496291"/>
                <a:gd name="connsiteY15" fmla="*/ 95002 h 1626919"/>
                <a:gd name="connsiteX16" fmla="*/ 403761 w 1496291"/>
                <a:gd name="connsiteY16" fmla="*/ 166254 h 16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6291" h="1626919">
                  <a:moveTo>
                    <a:pt x="0" y="71252"/>
                  </a:moveTo>
                  <a:lnTo>
                    <a:pt x="368135" y="201880"/>
                  </a:lnTo>
                  <a:lnTo>
                    <a:pt x="1199408" y="190005"/>
                  </a:lnTo>
                  <a:lnTo>
                    <a:pt x="1496291" y="0"/>
                  </a:lnTo>
                  <a:lnTo>
                    <a:pt x="1246909" y="166254"/>
                  </a:lnTo>
                  <a:lnTo>
                    <a:pt x="1187532" y="985652"/>
                  </a:lnTo>
                  <a:lnTo>
                    <a:pt x="1128156" y="1603169"/>
                  </a:lnTo>
                  <a:lnTo>
                    <a:pt x="653143" y="1626919"/>
                  </a:lnTo>
                  <a:lnTo>
                    <a:pt x="760021" y="676893"/>
                  </a:lnTo>
                  <a:lnTo>
                    <a:pt x="593766" y="605641"/>
                  </a:lnTo>
                  <a:lnTo>
                    <a:pt x="760021" y="688769"/>
                  </a:lnTo>
                  <a:lnTo>
                    <a:pt x="961901" y="593766"/>
                  </a:lnTo>
                  <a:lnTo>
                    <a:pt x="760021" y="676893"/>
                  </a:lnTo>
                  <a:lnTo>
                    <a:pt x="665018" y="1626919"/>
                  </a:lnTo>
                  <a:lnTo>
                    <a:pt x="190005" y="1615044"/>
                  </a:lnTo>
                  <a:lnTo>
                    <a:pt x="130628" y="95002"/>
                  </a:lnTo>
                  <a:lnTo>
                    <a:pt x="403761" y="166254"/>
                  </a:lnTo>
                </a:path>
              </a:pathLst>
            </a:custGeom>
            <a:solidFill>
              <a:schemeClr val="bg1"/>
            </a:solidFill>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Forme libre 17"/>
            <p:cNvSpPr/>
            <p:nvPr/>
          </p:nvSpPr>
          <p:spPr>
            <a:xfrm>
              <a:off x="478802" y="4366985"/>
              <a:ext cx="522514" cy="1710047"/>
            </a:xfrm>
            <a:custGeom>
              <a:avLst/>
              <a:gdLst>
                <a:gd name="connsiteX0" fmla="*/ 23750 w 522514"/>
                <a:gd name="connsiteY0" fmla="*/ 11875 h 1710047"/>
                <a:gd name="connsiteX1" fmla="*/ 0 w 522514"/>
                <a:gd name="connsiteY1" fmla="*/ 71252 h 1710047"/>
                <a:gd name="connsiteX2" fmla="*/ 249381 w 522514"/>
                <a:gd name="connsiteY2" fmla="*/ 1211283 h 1710047"/>
                <a:gd name="connsiteX3" fmla="*/ 201880 w 522514"/>
                <a:gd name="connsiteY3" fmla="*/ 1401288 h 1710047"/>
                <a:gd name="connsiteX4" fmla="*/ 273132 w 522514"/>
                <a:gd name="connsiteY4" fmla="*/ 1603169 h 1710047"/>
                <a:gd name="connsiteX5" fmla="*/ 332509 w 522514"/>
                <a:gd name="connsiteY5" fmla="*/ 1698172 h 1710047"/>
                <a:gd name="connsiteX6" fmla="*/ 391885 w 522514"/>
                <a:gd name="connsiteY6" fmla="*/ 1710047 h 1710047"/>
                <a:gd name="connsiteX7" fmla="*/ 439387 w 522514"/>
                <a:gd name="connsiteY7" fmla="*/ 1662546 h 1710047"/>
                <a:gd name="connsiteX8" fmla="*/ 439387 w 522514"/>
                <a:gd name="connsiteY8" fmla="*/ 1555668 h 1710047"/>
                <a:gd name="connsiteX9" fmla="*/ 415636 w 522514"/>
                <a:gd name="connsiteY9" fmla="*/ 1353787 h 1710047"/>
                <a:gd name="connsiteX10" fmla="*/ 475013 w 522514"/>
                <a:gd name="connsiteY10" fmla="*/ 1520042 h 1710047"/>
                <a:gd name="connsiteX11" fmla="*/ 522514 w 522514"/>
                <a:gd name="connsiteY11" fmla="*/ 1484416 h 1710047"/>
                <a:gd name="connsiteX12" fmla="*/ 475013 w 522514"/>
                <a:gd name="connsiteY12" fmla="*/ 1318161 h 1710047"/>
                <a:gd name="connsiteX13" fmla="*/ 415636 w 522514"/>
                <a:gd name="connsiteY13" fmla="*/ 1187533 h 1710047"/>
                <a:gd name="connsiteX14" fmla="*/ 332509 w 522514"/>
                <a:gd name="connsiteY14" fmla="*/ 1163782 h 1710047"/>
                <a:gd name="connsiteX15" fmla="*/ 273132 w 522514"/>
                <a:gd name="connsiteY15" fmla="*/ 71252 h 1710047"/>
                <a:gd name="connsiteX16" fmla="*/ 332509 w 522514"/>
                <a:gd name="connsiteY16" fmla="*/ 0 h 1710047"/>
                <a:gd name="connsiteX17" fmla="*/ 23750 w 522514"/>
                <a:gd name="connsiteY17" fmla="*/ 11875 h 17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 h="1710047">
                  <a:moveTo>
                    <a:pt x="23750" y="11875"/>
                  </a:moveTo>
                  <a:lnTo>
                    <a:pt x="0" y="71252"/>
                  </a:lnTo>
                  <a:lnTo>
                    <a:pt x="249381" y="1211283"/>
                  </a:lnTo>
                  <a:lnTo>
                    <a:pt x="201880" y="1401288"/>
                  </a:lnTo>
                  <a:lnTo>
                    <a:pt x="273132" y="1603169"/>
                  </a:lnTo>
                  <a:lnTo>
                    <a:pt x="332509" y="1698172"/>
                  </a:lnTo>
                  <a:lnTo>
                    <a:pt x="391885" y="1710047"/>
                  </a:lnTo>
                  <a:lnTo>
                    <a:pt x="439387" y="1662546"/>
                  </a:lnTo>
                  <a:lnTo>
                    <a:pt x="439387" y="1555668"/>
                  </a:lnTo>
                  <a:lnTo>
                    <a:pt x="415636" y="1353787"/>
                  </a:lnTo>
                  <a:lnTo>
                    <a:pt x="475013" y="1520042"/>
                  </a:lnTo>
                  <a:lnTo>
                    <a:pt x="522514" y="1484416"/>
                  </a:lnTo>
                  <a:lnTo>
                    <a:pt x="475013" y="1318161"/>
                  </a:lnTo>
                  <a:lnTo>
                    <a:pt x="415636" y="1187533"/>
                  </a:lnTo>
                  <a:lnTo>
                    <a:pt x="332509" y="1163782"/>
                  </a:lnTo>
                  <a:lnTo>
                    <a:pt x="273132" y="71252"/>
                  </a:lnTo>
                  <a:lnTo>
                    <a:pt x="332509" y="0"/>
                  </a:lnTo>
                  <a:lnTo>
                    <a:pt x="23750" y="11875"/>
                  </a:lnTo>
                  <a:close/>
                </a:path>
              </a:pathLst>
            </a:custGeom>
            <a:solidFill>
              <a:srgbClr val="FBE3D1"/>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1024743" y="2506899"/>
              <a:ext cx="116053" cy="295821"/>
            </a:xfrm>
            <a:custGeom>
              <a:avLst/>
              <a:gdLst>
                <a:gd name="connsiteX0" fmla="*/ 251460 w 259080"/>
                <a:gd name="connsiteY0" fmla="*/ 571500 h 660400"/>
                <a:gd name="connsiteX1" fmla="*/ 175260 w 259080"/>
                <a:gd name="connsiteY1" fmla="*/ 342900 h 660400"/>
                <a:gd name="connsiteX2" fmla="*/ 220980 w 259080"/>
                <a:gd name="connsiteY2" fmla="*/ 160020 h 660400"/>
                <a:gd name="connsiteX3" fmla="*/ 53340 w 259080"/>
                <a:gd name="connsiteY3" fmla="*/ 7620 h 660400"/>
                <a:gd name="connsiteX4" fmla="*/ 7620 w 259080"/>
                <a:gd name="connsiteY4" fmla="*/ 205740 h 660400"/>
                <a:gd name="connsiteX5" fmla="*/ 99060 w 259080"/>
                <a:gd name="connsiteY5" fmla="*/ 419100 h 660400"/>
                <a:gd name="connsiteX6" fmla="*/ 129540 w 259080"/>
                <a:gd name="connsiteY6" fmla="*/ 632460 h 660400"/>
                <a:gd name="connsiteX7" fmla="*/ 251460 w 259080"/>
                <a:gd name="connsiteY7" fmla="*/ 5715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 h="660400">
                  <a:moveTo>
                    <a:pt x="251460" y="571500"/>
                  </a:moveTo>
                  <a:cubicBezTo>
                    <a:pt x="259080" y="523240"/>
                    <a:pt x="180340" y="411480"/>
                    <a:pt x="175260" y="342900"/>
                  </a:cubicBezTo>
                  <a:cubicBezTo>
                    <a:pt x="170180" y="274320"/>
                    <a:pt x="241300" y="215900"/>
                    <a:pt x="220980" y="160020"/>
                  </a:cubicBezTo>
                  <a:cubicBezTo>
                    <a:pt x="200660" y="104140"/>
                    <a:pt x="88900" y="0"/>
                    <a:pt x="53340" y="7620"/>
                  </a:cubicBezTo>
                  <a:cubicBezTo>
                    <a:pt x="17780" y="15240"/>
                    <a:pt x="0" y="137160"/>
                    <a:pt x="7620" y="205740"/>
                  </a:cubicBezTo>
                  <a:cubicBezTo>
                    <a:pt x="15240" y="274320"/>
                    <a:pt x="78740" y="347980"/>
                    <a:pt x="99060" y="419100"/>
                  </a:cubicBezTo>
                  <a:cubicBezTo>
                    <a:pt x="119380" y="490220"/>
                    <a:pt x="106680" y="604520"/>
                    <a:pt x="129540" y="632460"/>
                  </a:cubicBezTo>
                  <a:cubicBezTo>
                    <a:pt x="152400" y="660400"/>
                    <a:pt x="243840" y="619760"/>
                    <a:pt x="251460" y="571500"/>
                  </a:cubicBezTo>
                  <a:close/>
                </a:path>
              </a:pathLst>
            </a:custGeom>
            <a:solidFill>
              <a:srgbClr val="FBFE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p:cNvGrpSpPr/>
            <p:nvPr/>
          </p:nvGrpSpPr>
          <p:grpSpPr>
            <a:xfrm>
              <a:off x="849861" y="1774697"/>
              <a:ext cx="1149960" cy="1259179"/>
              <a:chOff x="3272953" y="1616678"/>
              <a:chExt cx="1149960" cy="1259179"/>
            </a:xfrm>
          </p:grpSpPr>
          <p:sp>
            <p:nvSpPr>
              <p:cNvPr id="27" name="Forme libre 26"/>
              <p:cNvSpPr/>
              <p:nvPr/>
            </p:nvSpPr>
            <p:spPr>
              <a:xfrm>
                <a:off x="3311860" y="1832822"/>
                <a:ext cx="1059559" cy="903743"/>
              </a:xfrm>
              <a:custGeom>
                <a:avLst/>
                <a:gdLst>
                  <a:gd name="connsiteX0" fmla="*/ 403761 w 1304307"/>
                  <a:gd name="connsiteY0" fmla="*/ 1322120 h 1395351"/>
                  <a:gd name="connsiteX1" fmla="*/ 308759 w 1304307"/>
                  <a:gd name="connsiteY1" fmla="*/ 1298369 h 1395351"/>
                  <a:gd name="connsiteX2" fmla="*/ 35626 w 1304307"/>
                  <a:gd name="connsiteY2" fmla="*/ 799606 h 1395351"/>
                  <a:gd name="connsiteX3" fmla="*/ 95003 w 1304307"/>
                  <a:gd name="connsiteY3" fmla="*/ 395845 h 1395351"/>
                  <a:gd name="connsiteX4" fmla="*/ 510639 w 1304307"/>
                  <a:gd name="connsiteY4" fmla="*/ 51460 h 1395351"/>
                  <a:gd name="connsiteX5" fmla="*/ 1104406 w 1304307"/>
                  <a:gd name="connsiteY5" fmla="*/ 87086 h 1395351"/>
                  <a:gd name="connsiteX6" fmla="*/ 1294411 w 1304307"/>
                  <a:gd name="connsiteY6" fmla="*/ 562099 h 1395351"/>
                  <a:gd name="connsiteX7" fmla="*/ 1163782 w 1304307"/>
                  <a:gd name="connsiteY7" fmla="*/ 704603 h 1395351"/>
                  <a:gd name="connsiteX8" fmla="*/ 1092530 w 1304307"/>
                  <a:gd name="connsiteY8" fmla="*/ 668977 h 1395351"/>
                  <a:gd name="connsiteX9" fmla="*/ 1045029 w 1304307"/>
                  <a:gd name="connsiteY9" fmla="*/ 490847 h 1395351"/>
                  <a:gd name="connsiteX10" fmla="*/ 866899 w 1304307"/>
                  <a:gd name="connsiteY10" fmla="*/ 514598 h 1395351"/>
                  <a:gd name="connsiteX11" fmla="*/ 522515 w 1304307"/>
                  <a:gd name="connsiteY11" fmla="*/ 502723 h 1395351"/>
                  <a:gd name="connsiteX12" fmla="*/ 427512 w 1304307"/>
                  <a:gd name="connsiteY12" fmla="*/ 942110 h 1395351"/>
                  <a:gd name="connsiteX13" fmla="*/ 285008 w 1304307"/>
                  <a:gd name="connsiteY13" fmla="*/ 858982 h 1395351"/>
                  <a:gd name="connsiteX14" fmla="*/ 403761 w 1304307"/>
                  <a:gd name="connsiteY14" fmla="*/ 1322120 h 1395351"/>
                  <a:gd name="connsiteX0" fmla="*/ 362308 w 1304307"/>
                  <a:gd name="connsiteY0" fmla="*/ 1101593 h 1348700"/>
                  <a:gd name="connsiteX1" fmla="*/ 308759 w 1304307"/>
                  <a:gd name="connsiteY1" fmla="*/ 1298369 h 1348700"/>
                  <a:gd name="connsiteX2" fmla="*/ 35626 w 1304307"/>
                  <a:gd name="connsiteY2" fmla="*/ 799606 h 1348700"/>
                  <a:gd name="connsiteX3" fmla="*/ 95003 w 1304307"/>
                  <a:gd name="connsiteY3" fmla="*/ 395845 h 1348700"/>
                  <a:gd name="connsiteX4" fmla="*/ 510639 w 1304307"/>
                  <a:gd name="connsiteY4" fmla="*/ 51460 h 1348700"/>
                  <a:gd name="connsiteX5" fmla="*/ 1104406 w 1304307"/>
                  <a:gd name="connsiteY5" fmla="*/ 87086 h 1348700"/>
                  <a:gd name="connsiteX6" fmla="*/ 1294411 w 1304307"/>
                  <a:gd name="connsiteY6" fmla="*/ 562099 h 1348700"/>
                  <a:gd name="connsiteX7" fmla="*/ 1163782 w 1304307"/>
                  <a:gd name="connsiteY7" fmla="*/ 704603 h 1348700"/>
                  <a:gd name="connsiteX8" fmla="*/ 1092530 w 1304307"/>
                  <a:gd name="connsiteY8" fmla="*/ 668977 h 1348700"/>
                  <a:gd name="connsiteX9" fmla="*/ 1045029 w 1304307"/>
                  <a:gd name="connsiteY9" fmla="*/ 490847 h 1348700"/>
                  <a:gd name="connsiteX10" fmla="*/ 866899 w 1304307"/>
                  <a:gd name="connsiteY10" fmla="*/ 514598 h 1348700"/>
                  <a:gd name="connsiteX11" fmla="*/ 522515 w 1304307"/>
                  <a:gd name="connsiteY11" fmla="*/ 502723 h 1348700"/>
                  <a:gd name="connsiteX12" fmla="*/ 427512 w 1304307"/>
                  <a:gd name="connsiteY12" fmla="*/ 942110 h 1348700"/>
                  <a:gd name="connsiteX13" fmla="*/ 285008 w 1304307"/>
                  <a:gd name="connsiteY13" fmla="*/ 858982 h 1348700"/>
                  <a:gd name="connsiteX14" fmla="*/ 362308 w 1304307"/>
                  <a:gd name="connsiteY14" fmla="*/ 1101593 h 1348700"/>
                  <a:gd name="connsiteX0" fmla="*/ 383310 w 1325309"/>
                  <a:gd name="connsiteY0" fmla="*/ 1101593 h 1225364"/>
                  <a:gd name="connsiteX1" fmla="*/ 455771 w 1325309"/>
                  <a:gd name="connsiteY1" fmla="*/ 1175033 h 1225364"/>
                  <a:gd name="connsiteX2" fmla="*/ 56628 w 1325309"/>
                  <a:gd name="connsiteY2" fmla="*/ 799606 h 1225364"/>
                  <a:gd name="connsiteX3" fmla="*/ 116005 w 1325309"/>
                  <a:gd name="connsiteY3" fmla="*/ 395845 h 1225364"/>
                  <a:gd name="connsiteX4" fmla="*/ 531641 w 1325309"/>
                  <a:gd name="connsiteY4" fmla="*/ 51460 h 1225364"/>
                  <a:gd name="connsiteX5" fmla="*/ 1125408 w 1325309"/>
                  <a:gd name="connsiteY5" fmla="*/ 87086 h 1225364"/>
                  <a:gd name="connsiteX6" fmla="*/ 1315413 w 1325309"/>
                  <a:gd name="connsiteY6" fmla="*/ 562099 h 1225364"/>
                  <a:gd name="connsiteX7" fmla="*/ 1184784 w 1325309"/>
                  <a:gd name="connsiteY7" fmla="*/ 704603 h 1225364"/>
                  <a:gd name="connsiteX8" fmla="*/ 1113532 w 1325309"/>
                  <a:gd name="connsiteY8" fmla="*/ 668977 h 1225364"/>
                  <a:gd name="connsiteX9" fmla="*/ 1066031 w 1325309"/>
                  <a:gd name="connsiteY9" fmla="*/ 490847 h 1225364"/>
                  <a:gd name="connsiteX10" fmla="*/ 887901 w 1325309"/>
                  <a:gd name="connsiteY10" fmla="*/ 514598 h 1225364"/>
                  <a:gd name="connsiteX11" fmla="*/ 543517 w 1325309"/>
                  <a:gd name="connsiteY11" fmla="*/ 502723 h 1225364"/>
                  <a:gd name="connsiteX12" fmla="*/ 448514 w 1325309"/>
                  <a:gd name="connsiteY12" fmla="*/ 942110 h 1225364"/>
                  <a:gd name="connsiteX13" fmla="*/ 306010 w 1325309"/>
                  <a:gd name="connsiteY13" fmla="*/ 858982 h 1225364"/>
                  <a:gd name="connsiteX14" fmla="*/ 383310 w 1325309"/>
                  <a:gd name="connsiteY14" fmla="*/ 1101593 h 1225364"/>
                  <a:gd name="connsiteX0" fmla="*/ 346474 w 1288473"/>
                  <a:gd name="connsiteY0" fmla="*/ 1101593 h 1129788"/>
                  <a:gd name="connsiteX1" fmla="*/ 129090 w 1288473"/>
                  <a:gd name="connsiteY1" fmla="*/ 1028154 h 1129788"/>
                  <a:gd name="connsiteX2" fmla="*/ 19792 w 1288473"/>
                  <a:gd name="connsiteY2" fmla="*/ 799606 h 1129788"/>
                  <a:gd name="connsiteX3" fmla="*/ 79169 w 1288473"/>
                  <a:gd name="connsiteY3" fmla="*/ 395845 h 1129788"/>
                  <a:gd name="connsiteX4" fmla="*/ 494805 w 1288473"/>
                  <a:gd name="connsiteY4" fmla="*/ 51460 h 1129788"/>
                  <a:gd name="connsiteX5" fmla="*/ 1088572 w 1288473"/>
                  <a:gd name="connsiteY5" fmla="*/ 87086 h 1129788"/>
                  <a:gd name="connsiteX6" fmla="*/ 1278577 w 1288473"/>
                  <a:gd name="connsiteY6" fmla="*/ 562099 h 1129788"/>
                  <a:gd name="connsiteX7" fmla="*/ 1147948 w 1288473"/>
                  <a:gd name="connsiteY7" fmla="*/ 704603 h 1129788"/>
                  <a:gd name="connsiteX8" fmla="*/ 1076696 w 1288473"/>
                  <a:gd name="connsiteY8" fmla="*/ 668977 h 1129788"/>
                  <a:gd name="connsiteX9" fmla="*/ 1029195 w 1288473"/>
                  <a:gd name="connsiteY9" fmla="*/ 490847 h 1129788"/>
                  <a:gd name="connsiteX10" fmla="*/ 851065 w 1288473"/>
                  <a:gd name="connsiteY10" fmla="*/ 514598 h 1129788"/>
                  <a:gd name="connsiteX11" fmla="*/ 506681 w 1288473"/>
                  <a:gd name="connsiteY11" fmla="*/ 502723 h 1129788"/>
                  <a:gd name="connsiteX12" fmla="*/ 411678 w 1288473"/>
                  <a:gd name="connsiteY12" fmla="*/ 942110 h 1129788"/>
                  <a:gd name="connsiteX13" fmla="*/ 269174 w 1288473"/>
                  <a:gd name="connsiteY13" fmla="*/ 858982 h 1129788"/>
                  <a:gd name="connsiteX14" fmla="*/ 346474 w 1288473"/>
                  <a:gd name="connsiteY14" fmla="*/ 1101593 h 1129788"/>
                  <a:gd name="connsiteX0" fmla="*/ 328257 w 1270256"/>
                  <a:gd name="connsiteY0" fmla="*/ 1101593 h 1129788"/>
                  <a:gd name="connsiteX1" fmla="*/ 110873 w 1270256"/>
                  <a:gd name="connsiteY1" fmla="*/ 1028154 h 1129788"/>
                  <a:gd name="connsiteX2" fmla="*/ 110873 w 1270256"/>
                  <a:gd name="connsiteY2" fmla="*/ 734397 h 1129788"/>
                  <a:gd name="connsiteX3" fmla="*/ 60952 w 1270256"/>
                  <a:gd name="connsiteY3" fmla="*/ 395845 h 1129788"/>
                  <a:gd name="connsiteX4" fmla="*/ 476588 w 1270256"/>
                  <a:gd name="connsiteY4" fmla="*/ 51460 h 1129788"/>
                  <a:gd name="connsiteX5" fmla="*/ 1070355 w 1270256"/>
                  <a:gd name="connsiteY5" fmla="*/ 87086 h 1129788"/>
                  <a:gd name="connsiteX6" fmla="*/ 1260360 w 1270256"/>
                  <a:gd name="connsiteY6" fmla="*/ 562099 h 1129788"/>
                  <a:gd name="connsiteX7" fmla="*/ 1129731 w 1270256"/>
                  <a:gd name="connsiteY7" fmla="*/ 704603 h 1129788"/>
                  <a:gd name="connsiteX8" fmla="*/ 1058479 w 1270256"/>
                  <a:gd name="connsiteY8" fmla="*/ 668977 h 1129788"/>
                  <a:gd name="connsiteX9" fmla="*/ 1010978 w 1270256"/>
                  <a:gd name="connsiteY9" fmla="*/ 490847 h 1129788"/>
                  <a:gd name="connsiteX10" fmla="*/ 832848 w 1270256"/>
                  <a:gd name="connsiteY10" fmla="*/ 514598 h 1129788"/>
                  <a:gd name="connsiteX11" fmla="*/ 488464 w 1270256"/>
                  <a:gd name="connsiteY11" fmla="*/ 502723 h 1129788"/>
                  <a:gd name="connsiteX12" fmla="*/ 393461 w 1270256"/>
                  <a:gd name="connsiteY12" fmla="*/ 942110 h 1129788"/>
                  <a:gd name="connsiteX13" fmla="*/ 250957 w 1270256"/>
                  <a:gd name="connsiteY13" fmla="*/ 858982 h 1129788"/>
                  <a:gd name="connsiteX14" fmla="*/ 328257 w 1270256"/>
                  <a:gd name="connsiteY14" fmla="*/ 1101593 h 1129788"/>
                  <a:gd name="connsiteX0" fmla="*/ 253615 w 1195614"/>
                  <a:gd name="connsiteY0" fmla="*/ 1099613 h 1127808"/>
                  <a:gd name="connsiteX1" fmla="*/ 36231 w 1195614"/>
                  <a:gd name="connsiteY1" fmla="*/ 1026174 h 1127808"/>
                  <a:gd name="connsiteX2" fmla="*/ 36231 w 1195614"/>
                  <a:gd name="connsiteY2" fmla="*/ 732417 h 1127808"/>
                  <a:gd name="connsiteX3" fmla="*/ 181154 w 1195614"/>
                  <a:gd name="connsiteY3" fmla="*/ 291779 h 1127808"/>
                  <a:gd name="connsiteX4" fmla="*/ 401946 w 1195614"/>
                  <a:gd name="connsiteY4" fmla="*/ 49480 h 1127808"/>
                  <a:gd name="connsiteX5" fmla="*/ 995713 w 1195614"/>
                  <a:gd name="connsiteY5" fmla="*/ 85106 h 1127808"/>
                  <a:gd name="connsiteX6" fmla="*/ 1185718 w 1195614"/>
                  <a:gd name="connsiteY6" fmla="*/ 560119 h 1127808"/>
                  <a:gd name="connsiteX7" fmla="*/ 1055089 w 1195614"/>
                  <a:gd name="connsiteY7" fmla="*/ 702623 h 1127808"/>
                  <a:gd name="connsiteX8" fmla="*/ 983837 w 1195614"/>
                  <a:gd name="connsiteY8" fmla="*/ 666997 h 1127808"/>
                  <a:gd name="connsiteX9" fmla="*/ 936336 w 1195614"/>
                  <a:gd name="connsiteY9" fmla="*/ 488867 h 1127808"/>
                  <a:gd name="connsiteX10" fmla="*/ 758206 w 1195614"/>
                  <a:gd name="connsiteY10" fmla="*/ 512618 h 1127808"/>
                  <a:gd name="connsiteX11" fmla="*/ 413822 w 1195614"/>
                  <a:gd name="connsiteY11" fmla="*/ 500743 h 1127808"/>
                  <a:gd name="connsiteX12" fmla="*/ 318819 w 1195614"/>
                  <a:gd name="connsiteY12" fmla="*/ 940130 h 1127808"/>
                  <a:gd name="connsiteX13" fmla="*/ 176315 w 1195614"/>
                  <a:gd name="connsiteY13" fmla="*/ 857002 h 1127808"/>
                  <a:gd name="connsiteX14" fmla="*/ 253615 w 1195614"/>
                  <a:gd name="connsiteY14" fmla="*/ 1099613 h 1127808"/>
                  <a:gd name="connsiteX0" fmla="*/ 253615 w 1195614"/>
                  <a:gd name="connsiteY0" fmla="*/ 1071470 h 1099665"/>
                  <a:gd name="connsiteX1" fmla="*/ 36231 w 1195614"/>
                  <a:gd name="connsiteY1" fmla="*/ 998031 h 1099665"/>
                  <a:gd name="connsiteX2" fmla="*/ 36231 w 1195614"/>
                  <a:gd name="connsiteY2" fmla="*/ 704274 h 1099665"/>
                  <a:gd name="connsiteX3" fmla="*/ 181154 w 1195614"/>
                  <a:gd name="connsiteY3" fmla="*/ 263636 h 1099665"/>
                  <a:gd name="connsiteX4" fmla="*/ 543460 w 1195614"/>
                  <a:gd name="connsiteY4" fmla="*/ 190196 h 1099665"/>
                  <a:gd name="connsiteX5" fmla="*/ 995713 w 1195614"/>
                  <a:gd name="connsiteY5" fmla="*/ 56963 h 1099665"/>
                  <a:gd name="connsiteX6" fmla="*/ 1185718 w 1195614"/>
                  <a:gd name="connsiteY6" fmla="*/ 531976 h 1099665"/>
                  <a:gd name="connsiteX7" fmla="*/ 1055089 w 1195614"/>
                  <a:gd name="connsiteY7" fmla="*/ 674480 h 1099665"/>
                  <a:gd name="connsiteX8" fmla="*/ 983837 w 1195614"/>
                  <a:gd name="connsiteY8" fmla="*/ 638854 h 1099665"/>
                  <a:gd name="connsiteX9" fmla="*/ 936336 w 1195614"/>
                  <a:gd name="connsiteY9" fmla="*/ 460724 h 1099665"/>
                  <a:gd name="connsiteX10" fmla="*/ 758206 w 1195614"/>
                  <a:gd name="connsiteY10" fmla="*/ 484475 h 1099665"/>
                  <a:gd name="connsiteX11" fmla="*/ 413822 w 1195614"/>
                  <a:gd name="connsiteY11" fmla="*/ 472600 h 1099665"/>
                  <a:gd name="connsiteX12" fmla="*/ 318819 w 1195614"/>
                  <a:gd name="connsiteY12" fmla="*/ 911987 h 1099665"/>
                  <a:gd name="connsiteX13" fmla="*/ 176315 w 1195614"/>
                  <a:gd name="connsiteY13" fmla="*/ 828859 h 1099665"/>
                  <a:gd name="connsiteX14" fmla="*/ 253615 w 1195614"/>
                  <a:gd name="connsiteY14" fmla="*/ 1071470 h 1099665"/>
                  <a:gd name="connsiteX0" fmla="*/ 253615 w 1198528"/>
                  <a:gd name="connsiteY0" fmla="*/ 893514 h 921709"/>
                  <a:gd name="connsiteX1" fmla="*/ 36231 w 1198528"/>
                  <a:gd name="connsiteY1" fmla="*/ 820075 h 921709"/>
                  <a:gd name="connsiteX2" fmla="*/ 36231 w 1198528"/>
                  <a:gd name="connsiteY2" fmla="*/ 526318 h 921709"/>
                  <a:gd name="connsiteX3" fmla="*/ 181154 w 1198528"/>
                  <a:gd name="connsiteY3" fmla="*/ 85680 h 921709"/>
                  <a:gd name="connsiteX4" fmla="*/ 543460 w 1198528"/>
                  <a:gd name="connsiteY4" fmla="*/ 12240 h 921709"/>
                  <a:gd name="connsiteX5" fmla="*/ 978229 w 1198528"/>
                  <a:gd name="connsiteY5" fmla="*/ 85680 h 921709"/>
                  <a:gd name="connsiteX6" fmla="*/ 1185718 w 1198528"/>
                  <a:gd name="connsiteY6" fmla="*/ 354020 h 921709"/>
                  <a:gd name="connsiteX7" fmla="*/ 1055089 w 1198528"/>
                  <a:gd name="connsiteY7" fmla="*/ 496524 h 921709"/>
                  <a:gd name="connsiteX8" fmla="*/ 983837 w 1198528"/>
                  <a:gd name="connsiteY8" fmla="*/ 460898 h 921709"/>
                  <a:gd name="connsiteX9" fmla="*/ 936336 w 1198528"/>
                  <a:gd name="connsiteY9" fmla="*/ 282768 h 921709"/>
                  <a:gd name="connsiteX10" fmla="*/ 758206 w 1198528"/>
                  <a:gd name="connsiteY10" fmla="*/ 306519 h 921709"/>
                  <a:gd name="connsiteX11" fmla="*/ 413822 w 1198528"/>
                  <a:gd name="connsiteY11" fmla="*/ 294644 h 921709"/>
                  <a:gd name="connsiteX12" fmla="*/ 318819 w 1198528"/>
                  <a:gd name="connsiteY12" fmla="*/ 734031 h 921709"/>
                  <a:gd name="connsiteX13" fmla="*/ 176315 w 1198528"/>
                  <a:gd name="connsiteY13" fmla="*/ 650903 h 921709"/>
                  <a:gd name="connsiteX14" fmla="*/ 253615 w 1198528"/>
                  <a:gd name="connsiteY14" fmla="*/ 893514 h 921709"/>
                  <a:gd name="connsiteX0" fmla="*/ 253615 w 1066231"/>
                  <a:gd name="connsiteY0" fmla="*/ 893514 h 921709"/>
                  <a:gd name="connsiteX1" fmla="*/ 36231 w 1066231"/>
                  <a:gd name="connsiteY1" fmla="*/ 820075 h 921709"/>
                  <a:gd name="connsiteX2" fmla="*/ 36231 w 1066231"/>
                  <a:gd name="connsiteY2" fmla="*/ 526318 h 921709"/>
                  <a:gd name="connsiteX3" fmla="*/ 181154 w 1066231"/>
                  <a:gd name="connsiteY3" fmla="*/ 85680 h 921709"/>
                  <a:gd name="connsiteX4" fmla="*/ 543460 w 1066231"/>
                  <a:gd name="connsiteY4" fmla="*/ 12240 h 921709"/>
                  <a:gd name="connsiteX5" fmla="*/ 978229 w 1066231"/>
                  <a:gd name="connsiteY5" fmla="*/ 85680 h 921709"/>
                  <a:gd name="connsiteX6" fmla="*/ 1050690 w 1066231"/>
                  <a:gd name="connsiteY6" fmla="*/ 232559 h 921709"/>
                  <a:gd name="connsiteX7" fmla="*/ 1055089 w 1066231"/>
                  <a:gd name="connsiteY7" fmla="*/ 496524 h 921709"/>
                  <a:gd name="connsiteX8" fmla="*/ 983837 w 1066231"/>
                  <a:gd name="connsiteY8" fmla="*/ 460898 h 921709"/>
                  <a:gd name="connsiteX9" fmla="*/ 936336 w 1066231"/>
                  <a:gd name="connsiteY9" fmla="*/ 282768 h 921709"/>
                  <a:gd name="connsiteX10" fmla="*/ 758206 w 1066231"/>
                  <a:gd name="connsiteY10" fmla="*/ 306519 h 921709"/>
                  <a:gd name="connsiteX11" fmla="*/ 413822 w 1066231"/>
                  <a:gd name="connsiteY11" fmla="*/ 294644 h 921709"/>
                  <a:gd name="connsiteX12" fmla="*/ 318819 w 1066231"/>
                  <a:gd name="connsiteY12" fmla="*/ 734031 h 921709"/>
                  <a:gd name="connsiteX13" fmla="*/ 176315 w 1066231"/>
                  <a:gd name="connsiteY13" fmla="*/ 650903 h 921709"/>
                  <a:gd name="connsiteX14" fmla="*/ 253615 w 1066231"/>
                  <a:gd name="connsiteY14" fmla="*/ 893514 h 9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231" h="921709">
                    <a:moveTo>
                      <a:pt x="253615" y="893514"/>
                    </a:moveTo>
                    <a:cubicBezTo>
                      <a:pt x="230268" y="921709"/>
                      <a:pt x="72462" y="881274"/>
                      <a:pt x="36231" y="820075"/>
                    </a:cubicBezTo>
                    <a:cubicBezTo>
                      <a:pt x="0" y="758876"/>
                      <a:pt x="12077" y="648717"/>
                      <a:pt x="36231" y="526318"/>
                    </a:cubicBezTo>
                    <a:cubicBezTo>
                      <a:pt x="60385" y="403919"/>
                      <a:pt x="96616" y="171360"/>
                      <a:pt x="181154" y="85680"/>
                    </a:cubicBezTo>
                    <a:cubicBezTo>
                      <a:pt x="265692" y="0"/>
                      <a:pt x="410614" y="12240"/>
                      <a:pt x="543460" y="12240"/>
                    </a:cubicBezTo>
                    <a:cubicBezTo>
                      <a:pt x="676306" y="12240"/>
                      <a:pt x="893691" y="48960"/>
                      <a:pt x="978229" y="85680"/>
                    </a:cubicBezTo>
                    <a:cubicBezTo>
                      <a:pt x="1062767" y="122400"/>
                      <a:pt x="1037880" y="164085"/>
                      <a:pt x="1050690" y="232559"/>
                    </a:cubicBezTo>
                    <a:cubicBezTo>
                      <a:pt x="1063500" y="301033"/>
                      <a:pt x="1066231" y="458468"/>
                      <a:pt x="1055089" y="496524"/>
                    </a:cubicBezTo>
                    <a:cubicBezTo>
                      <a:pt x="1043947" y="534581"/>
                      <a:pt x="1003629" y="496524"/>
                      <a:pt x="983837" y="460898"/>
                    </a:cubicBezTo>
                    <a:cubicBezTo>
                      <a:pt x="964045" y="425272"/>
                      <a:pt x="973941" y="308498"/>
                      <a:pt x="936336" y="282768"/>
                    </a:cubicBezTo>
                    <a:cubicBezTo>
                      <a:pt x="898731" y="257038"/>
                      <a:pt x="845292" y="304540"/>
                      <a:pt x="758206" y="306519"/>
                    </a:cubicBezTo>
                    <a:cubicBezTo>
                      <a:pt x="671120" y="308498"/>
                      <a:pt x="487053" y="223392"/>
                      <a:pt x="413822" y="294644"/>
                    </a:cubicBezTo>
                    <a:cubicBezTo>
                      <a:pt x="340591" y="365896"/>
                      <a:pt x="358403" y="674655"/>
                      <a:pt x="318819" y="734031"/>
                    </a:cubicBezTo>
                    <a:cubicBezTo>
                      <a:pt x="279235" y="793407"/>
                      <a:pt x="187182" y="624323"/>
                      <a:pt x="176315" y="650903"/>
                    </a:cubicBezTo>
                    <a:cubicBezTo>
                      <a:pt x="165448" y="677483"/>
                      <a:pt x="276962" y="865319"/>
                      <a:pt x="253615" y="893514"/>
                    </a:cubicBezTo>
                    <a:close/>
                  </a:path>
                </a:pathLst>
              </a:custGeom>
              <a:solidFill>
                <a:srgbClr val="CC9762"/>
              </a:solidFill>
              <a:ln w="31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3478696" y="1923221"/>
                <a:ext cx="506895" cy="134179"/>
              </a:xfrm>
              <a:custGeom>
                <a:avLst/>
                <a:gdLst>
                  <a:gd name="connsiteX0" fmla="*/ 0 w 506895"/>
                  <a:gd name="connsiteY0" fmla="*/ 134179 h 134179"/>
                  <a:gd name="connsiteX1" fmla="*/ 178904 w 506895"/>
                  <a:gd name="connsiteY1" fmla="*/ 14909 h 134179"/>
                  <a:gd name="connsiteX2" fmla="*/ 506895 w 506895"/>
                  <a:gd name="connsiteY2" fmla="*/ 44727 h 134179"/>
                </a:gdLst>
                <a:ahLst/>
                <a:cxnLst>
                  <a:cxn ang="0">
                    <a:pos x="connsiteX0" y="connsiteY0"/>
                  </a:cxn>
                  <a:cxn ang="0">
                    <a:pos x="connsiteX1" y="connsiteY1"/>
                  </a:cxn>
                  <a:cxn ang="0">
                    <a:pos x="connsiteX2" y="connsiteY2"/>
                  </a:cxn>
                </a:cxnLst>
                <a:rect l="l" t="t" r="r" b="b"/>
                <a:pathLst>
                  <a:path w="506895" h="134179">
                    <a:moveTo>
                      <a:pt x="0" y="134179"/>
                    </a:moveTo>
                    <a:cubicBezTo>
                      <a:pt x="47210" y="81998"/>
                      <a:pt x="94421" y="29818"/>
                      <a:pt x="178904" y="14909"/>
                    </a:cubicBezTo>
                    <a:cubicBezTo>
                      <a:pt x="263387" y="0"/>
                      <a:pt x="385141" y="22363"/>
                      <a:pt x="506895" y="44727"/>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9" name="Forme libre 28"/>
              <p:cNvSpPr/>
              <p:nvPr/>
            </p:nvSpPr>
            <p:spPr>
              <a:xfrm>
                <a:off x="3419872" y="2060848"/>
                <a:ext cx="258417" cy="815009"/>
              </a:xfrm>
              <a:custGeom>
                <a:avLst/>
                <a:gdLst>
                  <a:gd name="connsiteX0" fmla="*/ 258417 w 258417"/>
                  <a:gd name="connsiteY0" fmla="*/ 0 h 815009"/>
                  <a:gd name="connsiteX1" fmla="*/ 79513 w 258417"/>
                  <a:gd name="connsiteY1" fmla="*/ 139148 h 815009"/>
                  <a:gd name="connsiteX2" fmla="*/ 188843 w 258417"/>
                  <a:gd name="connsiteY2" fmla="*/ 278296 h 815009"/>
                  <a:gd name="connsiteX3" fmla="*/ 39756 w 258417"/>
                  <a:gd name="connsiteY3" fmla="*/ 437322 h 815009"/>
                  <a:gd name="connsiteX4" fmla="*/ 208721 w 258417"/>
                  <a:gd name="connsiteY4" fmla="*/ 606287 h 815009"/>
                  <a:gd name="connsiteX5" fmla="*/ 0 w 258417"/>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417" h="815009">
                    <a:moveTo>
                      <a:pt x="258417" y="0"/>
                    </a:moveTo>
                    <a:cubicBezTo>
                      <a:pt x="174763" y="46382"/>
                      <a:pt x="91109" y="92765"/>
                      <a:pt x="79513" y="139148"/>
                    </a:cubicBezTo>
                    <a:cubicBezTo>
                      <a:pt x="67917" y="185531"/>
                      <a:pt x="195469" y="228600"/>
                      <a:pt x="188843" y="278296"/>
                    </a:cubicBezTo>
                    <a:cubicBezTo>
                      <a:pt x="182217" y="327992"/>
                      <a:pt x="36443" y="382657"/>
                      <a:pt x="39756" y="437322"/>
                    </a:cubicBezTo>
                    <a:cubicBezTo>
                      <a:pt x="43069" y="491987"/>
                      <a:pt x="215347" y="543339"/>
                      <a:pt x="208721" y="606287"/>
                    </a:cubicBezTo>
                    <a:cubicBezTo>
                      <a:pt x="202095" y="669235"/>
                      <a:pt x="101047" y="742122"/>
                      <a:pt x="0" y="815009"/>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Forme libre 29"/>
              <p:cNvSpPr/>
              <p:nvPr/>
            </p:nvSpPr>
            <p:spPr>
              <a:xfrm>
                <a:off x="4253948" y="2047461"/>
                <a:ext cx="168965" cy="417443"/>
              </a:xfrm>
              <a:custGeom>
                <a:avLst/>
                <a:gdLst>
                  <a:gd name="connsiteX0" fmla="*/ 0 w 168965"/>
                  <a:gd name="connsiteY0" fmla="*/ 0 h 417443"/>
                  <a:gd name="connsiteX1" fmla="*/ 129209 w 168965"/>
                  <a:gd name="connsiteY1" fmla="*/ 49696 h 417443"/>
                  <a:gd name="connsiteX2" fmla="*/ 59635 w 168965"/>
                  <a:gd name="connsiteY2" fmla="*/ 228600 h 417443"/>
                  <a:gd name="connsiteX3" fmla="*/ 159026 w 168965"/>
                  <a:gd name="connsiteY3" fmla="*/ 298174 h 417443"/>
                  <a:gd name="connsiteX4" fmla="*/ 119269 w 168965"/>
                  <a:gd name="connsiteY4" fmla="*/ 417443 h 41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65" h="417443">
                    <a:moveTo>
                      <a:pt x="0" y="0"/>
                    </a:moveTo>
                    <a:cubicBezTo>
                      <a:pt x="59635" y="5798"/>
                      <a:pt x="119270" y="11596"/>
                      <a:pt x="129209" y="49696"/>
                    </a:cubicBezTo>
                    <a:cubicBezTo>
                      <a:pt x="139148" y="87796"/>
                      <a:pt x="54666" y="187187"/>
                      <a:pt x="59635" y="228600"/>
                    </a:cubicBezTo>
                    <a:cubicBezTo>
                      <a:pt x="64604" y="270013"/>
                      <a:pt x="149087" y="266700"/>
                      <a:pt x="159026" y="298174"/>
                    </a:cubicBezTo>
                    <a:cubicBezTo>
                      <a:pt x="168965" y="329648"/>
                      <a:pt x="144117" y="373545"/>
                      <a:pt x="119269" y="417443"/>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rot="10422033">
                <a:off x="3272953" y="1891827"/>
                <a:ext cx="258417" cy="308113"/>
              </a:xfrm>
              <a:custGeom>
                <a:avLst/>
                <a:gdLst>
                  <a:gd name="connsiteX0" fmla="*/ 0 w 258417"/>
                  <a:gd name="connsiteY0" fmla="*/ 308113 h 308113"/>
                  <a:gd name="connsiteX1" fmla="*/ 159026 w 258417"/>
                  <a:gd name="connsiteY1" fmla="*/ 178904 h 308113"/>
                  <a:gd name="connsiteX2" fmla="*/ 49696 w 258417"/>
                  <a:gd name="connsiteY2" fmla="*/ 109330 h 308113"/>
                  <a:gd name="connsiteX3" fmla="*/ 139148 w 258417"/>
                  <a:gd name="connsiteY3" fmla="*/ 168965 h 308113"/>
                  <a:gd name="connsiteX4" fmla="*/ 168965 w 258417"/>
                  <a:gd name="connsiteY4" fmla="*/ 19878 h 308113"/>
                  <a:gd name="connsiteX5" fmla="*/ 109331 w 258417"/>
                  <a:gd name="connsiteY5" fmla="*/ 49695 h 308113"/>
                  <a:gd name="connsiteX6" fmla="*/ 258417 w 258417"/>
                  <a:gd name="connsiteY6" fmla="*/ 129208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17" h="308113">
                    <a:moveTo>
                      <a:pt x="0" y="308113"/>
                    </a:moveTo>
                    <a:cubicBezTo>
                      <a:pt x="75371" y="260074"/>
                      <a:pt x="150743" y="212035"/>
                      <a:pt x="159026" y="178904"/>
                    </a:cubicBezTo>
                    <a:cubicBezTo>
                      <a:pt x="167309" y="145773"/>
                      <a:pt x="53009" y="110986"/>
                      <a:pt x="49696" y="109330"/>
                    </a:cubicBezTo>
                    <a:cubicBezTo>
                      <a:pt x="46383" y="107674"/>
                      <a:pt x="119270" y="183874"/>
                      <a:pt x="139148" y="168965"/>
                    </a:cubicBezTo>
                    <a:cubicBezTo>
                      <a:pt x="159026" y="154056"/>
                      <a:pt x="173934" y="39756"/>
                      <a:pt x="168965" y="19878"/>
                    </a:cubicBezTo>
                    <a:cubicBezTo>
                      <a:pt x="163996" y="0"/>
                      <a:pt x="94422" y="31473"/>
                      <a:pt x="109331" y="49695"/>
                    </a:cubicBezTo>
                    <a:cubicBezTo>
                      <a:pt x="124240" y="67917"/>
                      <a:pt x="191328" y="98562"/>
                      <a:pt x="258417" y="129208"/>
                    </a:cubicBezTo>
                  </a:path>
                </a:pathLst>
              </a:custGeom>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Forme libre 31"/>
              <p:cNvSpPr/>
              <p:nvPr/>
            </p:nvSpPr>
            <p:spPr>
              <a:xfrm rot="20882978">
                <a:off x="3302033" y="1616678"/>
                <a:ext cx="611592" cy="316836"/>
              </a:xfrm>
              <a:custGeom>
                <a:avLst/>
                <a:gdLst>
                  <a:gd name="connsiteX0" fmla="*/ 619540 w 853109"/>
                  <a:gd name="connsiteY0" fmla="*/ 336273 h 525117"/>
                  <a:gd name="connsiteX1" fmla="*/ 828261 w 853109"/>
                  <a:gd name="connsiteY1" fmla="*/ 167308 h 525117"/>
                  <a:gd name="connsiteX2" fmla="*/ 470453 w 853109"/>
                  <a:gd name="connsiteY2" fmla="*/ 8282 h 525117"/>
                  <a:gd name="connsiteX3" fmla="*/ 53009 w 853109"/>
                  <a:gd name="connsiteY3" fmla="*/ 217003 h 525117"/>
                  <a:gd name="connsiteX4" fmla="*/ 152401 w 853109"/>
                  <a:gd name="connsiteY4" fmla="*/ 485360 h 525117"/>
                  <a:gd name="connsiteX5" fmla="*/ 371061 w 853109"/>
                  <a:gd name="connsiteY5" fmla="*/ 455543 h 525117"/>
                  <a:gd name="connsiteX6" fmla="*/ 619540 w 853109"/>
                  <a:gd name="connsiteY6" fmla="*/ 475421 h 525117"/>
                  <a:gd name="connsiteX7" fmla="*/ 699053 w 853109"/>
                  <a:gd name="connsiteY7" fmla="*/ 276638 h 5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9" h="525117">
                    <a:moveTo>
                      <a:pt x="619540" y="336273"/>
                    </a:moveTo>
                    <a:cubicBezTo>
                      <a:pt x="736324" y="279123"/>
                      <a:pt x="853109" y="221973"/>
                      <a:pt x="828261" y="167308"/>
                    </a:cubicBezTo>
                    <a:cubicBezTo>
                      <a:pt x="803413" y="112643"/>
                      <a:pt x="599662" y="0"/>
                      <a:pt x="470453" y="8282"/>
                    </a:cubicBezTo>
                    <a:cubicBezTo>
                      <a:pt x="341244" y="16564"/>
                      <a:pt x="106018" y="137490"/>
                      <a:pt x="53009" y="217003"/>
                    </a:cubicBezTo>
                    <a:cubicBezTo>
                      <a:pt x="0" y="296516"/>
                      <a:pt x="99393" y="445603"/>
                      <a:pt x="152401" y="485360"/>
                    </a:cubicBezTo>
                    <a:cubicBezTo>
                      <a:pt x="205409" y="525117"/>
                      <a:pt x="293205" y="457199"/>
                      <a:pt x="371061" y="455543"/>
                    </a:cubicBezTo>
                    <a:cubicBezTo>
                      <a:pt x="448917" y="453887"/>
                      <a:pt x="564875" y="505239"/>
                      <a:pt x="619540" y="475421"/>
                    </a:cubicBezTo>
                    <a:cubicBezTo>
                      <a:pt x="674205" y="445604"/>
                      <a:pt x="686629" y="361121"/>
                      <a:pt x="699053" y="276638"/>
                    </a:cubicBezTo>
                  </a:path>
                </a:pathLst>
              </a:custGeom>
              <a:solidFill>
                <a:srgbClr val="CC9762"/>
              </a:solidFill>
              <a:ln w="3175">
                <a:solidFill>
                  <a:srgbClr val="33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 name="Groupe 21"/>
            <p:cNvGrpSpPr/>
            <p:nvPr/>
          </p:nvGrpSpPr>
          <p:grpSpPr>
            <a:xfrm>
              <a:off x="1356820" y="2512826"/>
              <a:ext cx="432048" cy="498129"/>
              <a:chOff x="1615317" y="1181149"/>
              <a:chExt cx="596737" cy="685088"/>
            </a:xfrm>
          </p:grpSpPr>
          <p:sp>
            <p:nvSpPr>
              <p:cNvPr id="23" name="Organigramme : Connecteur 22"/>
              <p:cNvSpPr/>
              <p:nvPr/>
            </p:nvSpPr>
            <p:spPr>
              <a:xfrm rot="20856124" flipH="1">
                <a:off x="2099117" y="1181149"/>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Connecteur 23"/>
              <p:cNvSpPr/>
              <p:nvPr/>
            </p:nvSpPr>
            <p:spPr>
              <a:xfrm rot="20856124" flipH="1">
                <a:off x="1615317" y="1287501"/>
                <a:ext cx="69325" cy="8132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24"/>
              <p:cNvSpPr/>
              <p:nvPr/>
            </p:nvSpPr>
            <p:spPr>
              <a:xfrm rot="20856124" flipH="1">
                <a:off x="1892015" y="1186095"/>
                <a:ext cx="168975" cy="425563"/>
              </a:xfrm>
              <a:custGeom>
                <a:avLst/>
                <a:gdLst>
                  <a:gd name="connsiteX0" fmla="*/ 105044 w 156705"/>
                  <a:gd name="connsiteY0" fmla="*/ 0 h 470115"/>
                  <a:gd name="connsiteX1" fmla="*/ 99877 w 156705"/>
                  <a:gd name="connsiteY1" fmla="*/ 325464 h 470115"/>
                  <a:gd name="connsiteX2" fmla="*/ 6888 w 156705"/>
                  <a:gd name="connsiteY2" fmla="*/ 397789 h 470115"/>
                  <a:gd name="connsiteX3" fmla="*/ 58549 w 156705"/>
                  <a:gd name="connsiteY3" fmla="*/ 464949 h 470115"/>
                  <a:gd name="connsiteX4" fmla="*/ 156705 w 156705"/>
                  <a:gd name="connsiteY4" fmla="*/ 428786 h 47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05" h="470115">
                    <a:moveTo>
                      <a:pt x="105044" y="0"/>
                    </a:moveTo>
                    <a:cubicBezTo>
                      <a:pt x="110640" y="129583"/>
                      <a:pt x="116236" y="259166"/>
                      <a:pt x="99877" y="325464"/>
                    </a:cubicBezTo>
                    <a:cubicBezTo>
                      <a:pt x="83518" y="391762"/>
                      <a:pt x="13776" y="374542"/>
                      <a:pt x="6888" y="397789"/>
                    </a:cubicBezTo>
                    <a:cubicBezTo>
                      <a:pt x="0" y="421036"/>
                      <a:pt x="33580" y="459783"/>
                      <a:pt x="58549" y="464949"/>
                    </a:cubicBezTo>
                    <a:cubicBezTo>
                      <a:pt x="83518" y="470115"/>
                      <a:pt x="120111" y="449450"/>
                      <a:pt x="156705" y="428786"/>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Forme libre 25"/>
              <p:cNvSpPr/>
              <p:nvPr/>
            </p:nvSpPr>
            <p:spPr>
              <a:xfrm flipH="1">
                <a:off x="1759454" y="1692180"/>
                <a:ext cx="452600" cy="174057"/>
              </a:xfrm>
              <a:custGeom>
                <a:avLst/>
                <a:gdLst>
                  <a:gd name="connsiteX0" fmla="*/ 0 w 470116"/>
                  <a:gd name="connsiteY0" fmla="*/ 0 h 154121"/>
                  <a:gd name="connsiteX1" fmla="*/ 185980 w 470116"/>
                  <a:gd name="connsiteY1" fmla="*/ 144650 h 154121"/>
                  <a:gd name="connsiteX2" fmla="*/ 470116 w 470116"/>
                  <a:gd name="connsiteY2" fmla="*/ 56827 h 154121"/>
                </a:gdLst>
                <a:ahLst/>
                <a:cxnLst>
                  <a:cxn ang="0">
                    <a:pos x="connsiteX0" y="connsiteY0"/>
                  </a:cxn>
                  <a:cxn ang="0">
                    <a:pos x="connsiteX1" y="connsiteY1"/>
                  </a:cxn>
                  <a:cxn ang="0">
                    <a:pos x="connsiteX2" y="connsiteY2"/>
                  </a:cxn>
                </a:cxnLst>
                <a:rect l="l" t="t" r="r" b="b"/>
                <a:pathLst>
                  <a:path w="470116" h="154121">
                    <a:moveTo>
                      <a:pt x="0" y="0"/>
                    </a:moveTo>
                    <a:cubicBezTo>
                      <a:pt x="53813" y="67589"/>
                      <a:pt x="107627" y="135179"/>
                      <a:pt x="185980" y="144650"/>
                    </a:cubicBezTo>
                    <a:cubicBezTo>
                      <a:pt x="264333" y="154121"/>
                      <a:pt x="367224" y="105474"/>
                      <a:pt x="470116" y="56827"/>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w="3175">
                    <a:solidFill>
                      <a:sysClr val="windowText" lastClr="000000"/>
                    </a:solidFill>
                  </a:ln>
                </a:endParaRPr>
              </a:p>
            </p:txBody>
          </p:sp>
        </p:grpSp>
        <p:grpSp>
          <p:nvGrpSpPr>
            <p:cNvPr id="6" name="Groupe 5"/>
            <p:cNvGrpSpPr/>
            <p:nvPr/>
          </p:nvGrpSpPr>
          <p:grpSpPr>
            <a:xfrm>
              <a:off x="425252" y="3214857"/>
              <a:ext cx="1757548" cy="2220685"/>
              <a:chOff x="425252" y="3214857"/>
              <a:chExt cx="1757548" cy="2220685"/>
            </a:xfrm>
          </p:grpSpPr>
          <p:grpSp>
            <p:nvGrpSpPr>
              <p:cNvPr id="19" name="Groupe 18"/>
              <p:cNvGrpSpPr/>
              <p:nvPr/>
            </p:nvGrpSpPr>
            <p:grpSpPr>
              <a:xfrm>
                <a:off x="425252" y="3214857"/>
                <a:ext cx="1757548" cy="2220685"/>
                <a:chOff x="2848344" y="3056838"/>
                <a:chExt cx="1757548" cy="2220685"/>
              </a:xfrm>
            </p:grpSpPr>
            <p:sp>
              <p:nvSpPr>
                <p:cNvPr id="33" name="Forme libre 32"/>
                <p:cNvSpPr/>
                <p:nvPr/>
              </p:nvSpPr>
              <p:spPr>
                <a:xfrm>
                  <a:off x="4164237" y="3268259"/>
                  <a:ext cx="380010" cy="1033153"/>
                </a:xfrm>
                <a:custGeom>
                  <a:avLst/>
                  <a:gdLst>
                    <a:gd name="connsiteX0" fmla="*/ 0 w 380010"/>
                    <a:gd name="connsiteY0" fmla="*/ 0 h 1033153"/>
                    <a:gd name="connsiteX1" fmla="*/ 237507 w 380010"/>
                    <a:gd name="connsiteY1" fmla="*/ 142504 h 1033153"/>
                    <a:gd name="connsiteX2" fmla="*/ 380010 w 380010"/>
                    <a:gd name="connsiteY2" fmla="*/ 1033153 h 1033153"/>
                    <a:gd name="connsiteX3" fmla="*/ 237507 w 380010"/>
                    <a:gd name="connsiteY3" fmla="*/ 1033153 h 1033153"/>
                    <a:gd name="connsiteX4" fmla="*/ 71252 w 380010"/>
                    <a:gd name="connsiteY4" fmla="*/ 1009403 h 1033153"/>
                    <a:gd name="connsiteX5" fmla="*/ 0 w 380010"/>
                    <a:gd name="connsiteY5" fmla="*/ 0 h 10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10" h="1033153">
                      <a:moveTo>
                        <a:pt x="0" y="0"/>
                      </a:moveTo>
                      <a:lnTo>
                        <a:pt x="237507" y="142504"/>
                      </a:lnTo>
                      <a:lnTo>
                        <a:pt x="380010" y="1033153"/>
                      </a:lnTo>
                      <a:lnTo>
                        <a:pt x="237507" y="1033153"/>
                      </a:lnTo>
                      <a:lnTo>
                        <a:pt x="71252" y="1009403"/>
                      </a:lnTo>
                      <a:lnTo>
                        <a:pt x="0"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2848344" y="3056838"/>
                  <a:ext cx="1757548" cy="2220685"/>
                </a:xfrm>
                <a:custGeom>
                  <a:avLst/>
                  <a:gdLst>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1907 w 1757548"/>
                    <a:gd name="connsiteY13" fmla="*/ 71252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26276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26276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38795 w 1757548"/>
                    <a:gd name="connsiteY11" fmla="*/ 855023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 name="connsiteX0" fmla="*/ 942962 w 1757548"/>
                    <a:gd name="connsiteY0" fmla="*/ 0 h 2220685"/>
                    <a:gd name="connsiteX1" fmla="*/ 320634 w 1757548"/>
                    <a:gd name="connsiteY1" fmla="*/ 261257 h 2220685"/>
                    <a:gd name="connsiteX2" fmla="*/ 0 w 1757548"/>
                    <a:gd name="connsiteY2" fmla="*/ 1187532 h 2220685"/>
                    <a:gd name="connsiteX3" fmla="*/ 391886 w 1757548"/>
                    <a:gd name="connsiteY3" fmla="*/ 1211283 h 2220685"/>
                    <a:gd name="connsiteX4" fmla="*/ 475013 w 1757548"/>
                    <a:gd name="connsiteY4" fmla="*/ 1009402 h 2220685"/>
                    <a:gd name="connsiteX5" fmla="*/ 617517 w 1757548"/>
                    <a:gd name="connsiteY5" fmla="*/ 1235033 h 2220685"/>
                    <a:gd name="connsiteX6" fmla="*/ 249382 w 1757548"/>
                    <a:gd name="connsiteY6" fmla="*/ 2090057 h 2220685"/>
                    <a:gd name="connsiteX7" fmla="*/ 617517 w 1757548"/>
                    <a:gd name="connsiteY7" fmla="*/ 2208810 h 2220685"/>
                    <a:gd name="connsiteX8" fmla="*/ 1353787 w 1757548"/>
                    <a:gd name="connsiteY8" fmla="*/ 2220685 h 2220685"/>
                    <a:gd name="connsiteX9" fmla="*/ 1757548 w 1757548"/>
                    <a:gd name="connsiteY9" fmla="*/ 2042555 h 2220685"/>
                    <a:gd name="connsiteX10" fmla="*/ 1425039 w 1757548"/>
                    <a:gd name="connsiteY10" fmla="*/ 1306285 h 2220685"/>
                    <a:gd name="connsiteX11" fmla="*/ 1622109 w 1757548"/>
                    <a:gd name="connsiteY11" fmla="*/ 861697 h 2220685"/>
                    <a:gd name="connsiteX12" fmla="*/ 1330037 w 1757548"/>
                    <a:gd name="connsiteY12" fmla="*/ 178130 h 2220685"/>
                    <a:gd name="connsiteX13" fmla="*/ 1158582 w 1757548"/>
                    <a:gd name="connsiteY13" fmla="*/ 57903 h 2220685"/>
                    <a:gd name="connsiteX14" fmla="*/ 1211283 w 1757548"/>
                    <a:gd name="connsiteY14" fmla="*/ 178130 h 2220685"/>
                    <a:gd name="connsiteX15" fmla="*/ 1175657 w 1757548"/>
                    <a:gd name="connsiteY15" fmla="*/ 522514 h 2220685"/>
                    <a:gd name="connsiteX16" fmla="*/ 926276 w 1757548"/>
                    <a:gd name="connsiteY16" fmla="*/ 178130 h 2220685"/>
                    <a:gd name="connsiteX17" fmla="*/ 942962 w 1757548"/>
                    <a:gd name="connsiteY17" fmla="*/ 0 h 22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548" h="2220685">
                      <a:moveTo>
                        <a:pt x="942962" y="0"/>
                      </a:moveTo>
                      <a:lnTo>
                        <a:pt x="320634" y="261257"/>
                      </a:lnTo>
                      <a:lnTo>
                        <a:pt x="0" y="1187532"/>
                      </a:lnTo>
                      <a:lnTo>
                        <a:pt x="391886" y="1211283"/>
                      </a:lnTo>
                      <a:lnTo>
                        <a:pt x="475013" y="1009402"/>
                      </a:lnTo>
                      <a:lnTo>
                        <a:pt x="617517" y="1235033"/>
                      </a:lnTo>
                      <a:lnTo>
                        <a:pt x="249382" y="2090057"/>
                      </a:lnTo>
                      <a:lnTo>
                        <a:pt x="617517" y="2208810"/>
                      </a:lnTo>
                      <a:lnTo>
                        <a:pt x="1353787" y="2220685"/>
                      </a:lnTo>
                      <a:lnTo>
                        <a:pt x="1757548" y="2042555"/>
                      </a:lnTo>
                      <a:lnTo>
                        <a:pt x="1425039" y="1306285"/>
                      </a:lnTo>
                      <a:lnTo>
                        <a:pt x="1622109" y="861697"/>
                      </a:lnTo>
                      <a:lnTo>
                        <a:pt x="1330037" y="178130"/>
                      </a:lnTo>
                      <a:lnTo>
                        <a:pt x="1158582" y="57903"/>
                      </a:lnTo>
                      <a:lnTo>
                        <a:pt x="1211283" y="178130"/>
                      </a:lnTo>
                      <a:lnTo>
                        <a:pt x="1175657" y="522514"/>
                      </a:lnTo>
                      <a:lnTo>
                        <a:pt x="926276" y="178130"/>
                      </a:lnTo>
                      <a:lnTo>
                        <a:pt x="942962" y="0"/>
                      </a:lnTo>
                      <a:close/>
                    </a:path>
                  </a:pathLst>
                </a:cu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47864" y="3212976"/>
                  <a:ext cx="191985" cy="807522"/>
                </a:xfrm>
                <a:custGeom>
                  <a:avLst/>
                  <a:gdLst>
                    <a:gd name="connsiteX0" fmla="*/ 0 w 191985"/>
                    <a:gd name="connsiteY0" fmla="*/ 807522 h 807522"/>
                    <a:gd name="connsiteX1" fmla="*/ 178130 w 191985"/>
                    <a:gd name="connsiteY1" fmla="*/ 332509 h 807522"/>
                    <a:gd name="connsiteX2" fmla="*/ 83128 w 191985"/>
                    <a:gd name="connsiteY2" fmla="*/ 0 h 807522"/>
                  </a:gdLst>
                  <a:ahLst/>
                  <a:cxnLst>
                    <a:cxn ang="0">
                      <a:pos x="connsiteX0" y="connsiteY0"/>
                    </a:cxn>
                    <a:cxn ang="0">
                      <a:pos x="connsiteX1" y="connsiteY1"/>
                    </a:cxn>
                    <a:cxn ang="0">
                      <a:pos x="connsiteX2" y="connsiteY2"/>
                    </a:cxn>
                  </a:cxnLst>
                  <a:rect l="l" t="t" r="r" b="b"/>
                  <a:pathLst>
                    <a:path w="191985" h="807522">
                      <a:moveTo>
                        <a:pt x="0" y="807522"/>
                      </a:moveTo>
                      <a:cubicBezTo>
                        <a:pt x="82137" y="637309"/>
                        <a:pt x="164275" y="467096"/>
                        <a:pt x="178130" y="332509"/>
                      </a:cubicBezTo>
                      <a:cubicBezTo>
                        <a:pt x="191985" y="197922"/>
                        <a:pt x="137556" y="98961"/>
                        <a:pt x="83128" y="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6" name="Forme libre 35"/>
                <p:cNvSpPr/>
                <p:nvPr/>
              </p:nvSpPr>
              <p:spPr>
                <a:xfrm>
                  <a:off x="4020286" y="3569235"/>
                  <a:ext cx="71252" cy="451263"/>
                </a:xfrm>
                <a:custGeom>
                  <a:avLst/>
                  <a:gdLst>
                    <a:gd name="connsiteX0" fmla="*/ 0 w 71252"/>
                    <a:gd name="connsiteY0" fmla="*/ 0 h 451263"/>
                    <a:gd name="connsiteX1" fmla="*/ 71252 w 71252"/>
                    <a:gd name="connsiteY1" fmla="*/ 296884 h 451263"/>
                    <a:gd name="connsiteX2" fmla="*/ 0 w 71252"/>
                    <a:gd name="connsiteY2" fmla="*/ 451263 h 451263"/>
                  </a:gdLst>
                  <a:ahLst/>
                  <a:cxnLst>
                    <a:cxn ang="0">
                      <a:pos x="connsiteX0" y="connsiteY0"/>
                    </a:cxn>
                    <a:cxn ang="0">
                      <a:pos x="connsiteX1" y="connsiteY1"/>
                    </a:cxn>
                    <a:cxn ang="0">
                      <a:pos x="connsiteX2" y="connsiteY2"/>
                    </a:cxn>
                  </a:cxnLst>
                  <a:rect l="l" t="t" r="r" b="b"/>
                  <a:pathLst>
                    <a:path w="71252" h="451263">
                      <a:moveTo>
                        <a:pt x="0" y="0"/>
                      </a:moveTo>
                      <a:cubicBezTo>
                        <a:pt x="35626" y="110837"/>
                        <a:pt x="71252" y="221674"/>
                        <a:pt x="71252" y="296884"/>
                      </a:cubicBezTo>
                      <a:cubicBezTo>
                        <a:pt x="71252" y="372094"/>
                        <a:pt x="35626" y="411678"/>
                        <a:pt x="0" y="451263"/>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3419872" y="4293096"/>
                  <a:ext cx="136566" cy="938150"/>
                </a:xfrm>
                <a:custGeom>
                  <a:avLst/>
                  <a:gdLst>
                    <a:gd name="connsiteX0" fmla="*/ 35626 w 136566"/>
                    <a:gd name="connsiteY0" fmla="*/ 0 h 938150"/>
                    <a:gd name="connsiteX1" fmla="*/ 130628 w 136566"/>
                    <a:gd name="connsiteY1" fmla="*/ 190005 h 938150"/>
                    <a:gd name="connsiteX2" fmla="*/ 0 w 136566"/>
                    <a:gd name="connsiteY2" fmla="*/ 938150 h 938150"/>
                  </a:gdLst>
                  <a:ahLst/>
                  <a:cxnLst>
                    <a:cxn ang="0">
                      <a:pos x="connsiteX0" y="connsiteY0"/>
                    </a:cxn>
                    <a:cxn ang="0">
                      <a:pos x="connsiteX1" y="connsiteY1"/>
                    </a:cxn>
                    <a:cxn ang="0">
                      <a:pos x="connsiteX2" y="connsiteY2"/>
                    </a:cxn>
                  </a:cxnLst>
                  <a:rect l="l" t="t" r="r" b="b"/>
                  <a:pathLst>
                    <a:path w="136566" h="938150">
                      <a:moveTo>
                        <a:pt x="35626" y="0"/>
                      </a:moveTo>
                      <a:cubicBezTo>
                        <a:pt x="86096" y="16823"/>
                        <a:pt x="136566" y="33647"/>
                        <a:pt x="130628" y="190005"/>
                      </a:cubicBezTo>
                      <a:cubicBezTo>
                        <a:pt x="124690" y="346363"/>
                        <a:pt x="62345" y="642256"/>
                        <a:pt x="0" y="93815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Forme libre 37"/>
                <p:cNvSpPr/>
                <p:nvPr/>
              </p:nvSpPr>
              <p:spPr>
                <a:xfrm>
                  <a:off x="4176156" y="4370119"/>
                  <a:ext cx="98961" cy="332510"/>
                </a:xfrm>
                <a:custGeom>
                  <a:avLst/>
                  <a:gdLst>
                    <a:gd name="connsiteX0" fmla="*/ 98961 w 98961"/>
                    <a:gd name="connsiteY0" fmla="*/ 0 h 332510"/>
                    <a:gd name="connsiteX1" fmla="*/ 15834 w 98961"/>
                    <a:gd name="connsiteY1" fmla="*/ 154380 h 332510"/>
                    <a:gd name="connsiteX2" fmla="*/ 3958 w 98961"/>
                    <a:gd name="connsiteY2" fmla="*/ 332510 h 332510"/>
                  </a:gdLst>
                  <a:ahLst/>
                  <a:cxnLst>
                    <a:cxn ang="0">
                      <a:pos x="connsiteX0" y="connsiteY0"/>
                    </a:cxn>
                    <a:cxn ang="0">
                      <a:pos x="connsiteX1" y="connsiteY1"/>
                    </a:cxn>
                    <a:cxn ang="0">
                      <a:pos x="connsiteX2" y="connsiteY2"/>
                    </a:cxn>
                  </a:cxnLst>
                  <a:rect l="l" t="t" r="r" b="b"/>
                  <a:pathLst>
                    <a:path w="98961" h="332510">
                      <a:moveTo>
                        <a:pt x="98961" y="0"/>
                      </a:moveTo>
                      <a:cubicBezTo>
                        <a:pt x="65314" y="49481"/>
                        <a:pt x="31668" y="98962"/>
                        <a:pt x="15834" y="154380"/>
                      </a:cubicBezTo>
                      <a:cubicBezTo>
                        <a:pt x="0" y="209798"/>
                        <a:pt x="1979" y="271154"/>
                        <a:pt x="3958" y="332510"/>
                      </a:cubicBez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39" name="Croix 38"/>
              <p:cNvSpPr/>
              <p:nvPr/>
            </p:nvSpPr>
            <p:spPr>
              <a:xfrm rot="21100774">
                <a:off x="1222207" y="3810071"/>
                <a:ext cx="204090" cy="204090"/>
              </a:xfrm>
              <a:prstGeom prst="plus">
                <a:avLst/>
              </a:prstGeom>
              <a:solidFill>
                <a:srgbClr val="9DEFE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 name="ZoneTexte 1"/>
          <p:cNvSpPr txBox="1"/>
          <p:nvPr/>
        </p:nvSpPr>
        <p:spPr>
          <a:xfrm>
            <a:off x="842761" y="1453236"/>
            <a:ext cx="10506478" cy="553998"/>
          </a:xfrm>
          <a:prstGeom prst="rect">
            <a:avLst/>
          </a:prstGeom>
          <a:noFill/>
        </p:spPr>
        <p:txBody>
          <a:bodyPr wrap="square" rtlCol="0">
            <a:spAutoFit/>
          </a:bodyPr>
          <a:lstStyle/>
          <a:p>
            <a:r>
              <a:rPr lang="fr-FR" dirty="0"/>
              <a:t>Quel(s) code(s) choisiriez-vous pour coder le(s) acte(s) de pharmacie clinique réalisés ?</a:t>
            </a:r>
          </a:p>
          <a:p>
            <a:r>
              <a:rPr lang="fr-FR" sz="1200" dirty="0"/>
              <a:t>(</a:t>
            </a:r>
            <a:r>
              <a:rPr lang="fr-FR" sz="1200" dirty="0">
                <a:hlinkClick r:id="rId4"/>
              </a:rPr>
              <a:t>Guide OMéDIT PACA-Corse</a:t>
            </a:r>
            <a:r>
              <a:rPr lang="fr-FR" sz="1200" dirty="0"/>
              <a:t>) </a:t>
            </a:r>
          </a:p>
        </p:txBody>
      </p:sp>
      <p:sp>
        <p:nvSpPr>
          <p:cNvPr id="11" name="ZoneTexte 10"/>
          <p:cNvSpPr txBox="1"/>
          <p:nvPr/>
        </p:nvSpPr>
        <p:spPr>
          <a:xfrm>
            <a:off x="2689831" y="5048365"/>
            <a:ext cx="3568094" cy="276999"/>
          </a:xfrm>
          <a:prstGeom prst="rect">
            <a:avLst/>
          </a:prstGeom>
          <a:noFill/>
        </p:spPr>
        <p:txBody>
          <a:bodyPr wrap="square" rtlCol="0">
            <a:spAutoFit/>
          </a:bodyPr>
          <a:lstStyle/>
          <a:p>
            <a:r>
              <a:rPr lang="fr-FR" sz="1200" dirty="0">
                <a:solidFill>
                  <a:srgbClr val="AC0000"/>
                </a:solidFill>
                <a:sym typeface="Webdings" panose="05030102010509060703" pitchFamily="18" charset="2"/>
              </a:rPr>
              <a:t> C</a:t>
            </a:r>
            <a:r>
              <a:rPr lang="fr-FR" sz="1200" dirty="0">
                <a:solidFill>
                  <a:srgbClr val="AC0000"/>
                </a:solidFill>
              </a:rPr>
              <a:t>ompris dans l’entretien de restitution</a:t>
            </a:r>
          </a:p>
        </p:txBody>
      </p:sp>
      <p:cxnSp>
        <p:nvCxnSpPr>
          <p:cNvPr id="46" name="Connecteur en angle 45"/>
          <p:cNvCxnSpPr>
            <a:stCxn id="61" idx="1"/>
            <a:endCxn id="66" idx="1"/>
          </p:cNvCxnSpPr>
          <p:nvPr/>
        </p:nvCxnSpPr>
        <p:spPr>
          <a:xfrm rot="10800000" flipV="1">
            <a:off x="2135291" y="3534800"/>
            <a:ext cx="34444" cy="657225"/>
          </a:xfrm>
          <a:prstGeom prst="bentConnector3">
            <a:avLst>
              <a:gd name="adj1" fmla="val 763686"/>
            </a:avLst>
          </a:prstGeom>
          <a:ln w="12700">
            <a:solidFill>
              <a:srgbClr val="EA2200"/>
            </a:solidFill>
            <a:tailEnd type="stealth"/>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514147" y="571496"/>
            <a:ext cx="9163707" cy="369332"/>
          </a:xfrm>
          <a:prstGeom prst="rect">
            <a:avLst/>
          </a:prstGeom>
          <a:noFill/>
        </p:spPr>
        <p:txBody>
          <a:bodyPr wrap="square" rtlCol="0">
            <a:spAutoFit/>
          </a:bodyPr>
          <a:lstStyle/>
          <a:p>
            <a:pPr algn="ctr"/>
            <a:r>
              <a:rPr lang="fr-FR" b="1" dirty="0"/>
              <a:t>CODIFICATION ET VALORISATION DES ACTIVITES DE PHARMACIE CLINIQUE</a:t>
            </a:r>
          </a:p>
        </p:txBody>
      </p:sp>
      <p:grpSp>
        <p:nvGrpSpPr>
          <p:cNvPr id="59" name="Groupe 58"/>
          <p:cNvGrpSpPr/>
          <p:nvPr/>
        </p:nvGrpSpPr>
        <p:grpSpPr>
          <a:xfrm>
            <a:off x="2169735" y="3380912"/>
            <a:ext cx="9212418" cy="307777"/>
            <a:chOff x="1105617" y="3763826"/>
            <a:chExt cx="9212418" cy="307777"/>
          </a:xfrm>
        </p:grpSpPr>
        <p:sp>
          <p:nvSpPr>
            <p:cNvPr id="60" name="ZoneTexte 59"/>
            <p:cNvSpPr txBox="1"/>
            <p:nvPr/>
          </p:nvSpPr>
          <p:spPr>
            <a:xfrm>
              <a:off x="1438580" y="3763826"/>
              <a:ext cx="8879455" cy="307777"/>
            </a:xfrm>
            <a:prstGeom prst="rect">
              <a:avLst/>
            </a:prstGeom>
            <a:noFill/>
          </p:spPr>
          <p:txBody>
            <a:bodyPr wrap="square" rtlCol="0">
              <a:spAutoFit/>
            </a:bodyPr>
            <a:lstStyle/>
            <a:p>
              <a:r>
                <a:rPr lang="fr-FR" sz="1400" dirty="0"/>
                <a:t>« PBIL001 » : Bilan de médication dans le parcours de santé du patient</a:t>
              </a:r>
            </a:p>
          </p:txBody>
        </p:sp>
        <p:pic>
          <p:nvPicPr>
            <p:cNvPr id="61" name="Image 60"/>
            <p:cNvPicPr>
              <a:picLocks noChangeAspect="1"/>
            </p:cNvPicPr>
            <p:nvPr/>
          </p:nvPicPr>
          <p:blipFill>
            <a:blip r:embed="rId5"/>
            <a:stretch>
              <a:fillRect/>
            </a:stretch>
          </p:blipFill>
          <p:spPr>
            <a:xfrm>
              <a:off x="1105617" y="3769205"/>
              <a:ext cx="297019" cy="297019"/>
            </a:xfrm>
            <a:prstGeom prst="rect">
              <a:avLst/>
            </a:prstGeom>
          </p:spPr>
        </p:pic>
      </p:grpSp>
      <p:grpSp>
        <p:nvGrpSpPr>
          <p:cNvPr id="62" name="Groupe 61"/>
          <p:cNvGrpSpPr/>
          <p:nvPr/>
        </p:nvGrpSpPr>
        <p:grpSpPr>
          <a:xfrm>
            <a:off x="2135291" y="2699773"/>
            <a:ext cx="8039407" cy="355605"/>
            <a:chOff x="1076324" y="3231428"/>
            <a:chExt cx="8039407" cy="355605"/>
          </a:xfrm>
        </p:grpSpPr>
        <p:pic>
          <p:nvPicPr>
            <p:cNvPr id="63" name="Image 62"/>
            <p:cNvPicPr>
              <a:picLocks noChangeAspect="1"/>
            </p:cNvPicPr>
            <p:nvPr/>
          </p:nvPicPr>
          <p:blipFill>
            <a:blip r:embed="rId6"/>
            <a:stretch>
              <a:fillRect/>
            </a:stretch>
          </p:blipFill>
          <p:spPr>
            <a:xfrm>
              <a:off x="1076324" y="3231428"/>
              <a:ext cx="355605" cy="355605"/>
            </a:xfrm>
            <a:prstGeom prst="rect">
              <a:avLst/>
            </a:prstGeom>
          </p:spPr>
        </p:pic>
        <p:sp>
          <p:nvSpPr>
            <p:cNvPr id="64" name="ZoneTexte 63"/>
            <p:cNvSpPr txBox="1"/>
            <p:nvPr/>
          </p:nvSpPr>
          <p:spPr>
            <a:xfrm>
              <a:off x="1438580" y="3255342"/>
              <a:ext cx="7677151" cy="307777"/>
            </a:xfrm>
            <a:prstGeom prst="rect">
              <a:avLst/>
            </a:prstGeom>
            <a:noFill/>
          </p:spPr>
          <p:txBody>
            <a:bodyPr wrap="square" rtlCol="0">
              <a:spAutoFit/>
            </a:bodyPr>
            <a:lstStyle/>
            <a:p>
              <a:r>
                <a:rPr lang="fr-FR" sz="1400" dirty="0"/>
                <a:t>« CONE001-01 » : Conciliation médicamenteuse d'entrée réalisée par la pharmacie</a:t>
              </a:r>
            </a:p>
          </p:txBody>
        </p:sp>
      </p:grpSp>
      <p:grpSp>
        <p:nvGrpSpPr>
          <p:cNvPr id="65" name="Groupe 64"/>
          <p:cNvGrpSpPr/>
          <p:nvPr/>
        </p:nvGrpSpPr>
        <p:grpSpPr>
          <a:xfrm>
            <a:off x="2135291" y="4014223"/>
            <a:ext cx="9034559" cy="355605"/>
            <a:chOff x="1076324" y="3231428"/>
            <a:chExt cx="9034559" cy="355605"/>
          </a:xfrm>
        </p:grpSpPr>
        <p:pic>
          <p:nvPicPr>
            <p:cNvPr id="66" name="Image 65"/>
            <p:cNvPicPr>
              <a:picLocks noChangeAspect="1"/>
            </p:cNvPicPr>
            <p:nvPr/>
          </p:nvPicPr>
          <p:blipFill>
            <a:blip r:embed="rId6"/>
            <a:stretch>
              <a:fillRect/>
            </a:stretch>
          </p:blipFill>
          <p:spPr>
            <a:xfrm>
              <a:off x="1076324" y="3231428"/>
              <a:ext cx="355605" cy="355605"/>
            </a:xfrm>
            <a:prstGeom prst="rect">
              <a:avLst/>
            </a:prstGeom>
          </p:spPr>
        </p:pic>
        <p:sp>
          <p:nvSpPr>
            <p:cNvPr id="67" name="ZoneTexte 66"/>
            <p:cNvSpPr txBox="1"/>
            <p:nvPr/>
          </p:nvSpPr>
          <p:spPr>
            <a:xfrm>
              <a:off x="1438580" y="3255342"/>
              <a:ext cx="8672303" cy="307777"/>
            </a:xfrm>
            <a:prstGeom prst="rect">
              <a:avLst/>
            </a:prstGeom>
            <a:noFill/>
          </p:spPr>
          <p:txBody>
            <a:bodyPr wrap="square" rtlCol="0">
              <a:spAutoFit/>
            </a:bodyPr>
            <a:lstStyle/>
            <a:p>
              <a:r>
                <a:rPr lang="fr-FR" sz="1400" dirty="0"/>
                <a:t>« PBIL002 » : Bilan de médication faisant suite à une conciliation des traitements médicamenteux</a:t>
              </a:r>
            </a:p>
          </p:txBody>
        </p:sp>
      </p:grpSp>
      <p:grpSp>
        <p:nvGrpSpPr>
          <p:cNvPr id="71" name="Groupe 70"/>
          <p:cNvGrpSpPr/>
          <p:nvPr/>
        </p:nvGrpSpPr>
        <p:grpSpPr>
          <a:xfrm>
            <a:off x="2165065" y="4709106"/>
            <a:ext cx="8383966" cy="307777"/>
            <a:chOff x="1105617" y="3763826"/>
            <a:chExt cx="8383966" cy="307777"/>
          </a:xfrm>
        </p:grpSpPr>
        <p:sp>
          <p:nvSpPr>
            <p:cNvPr id="72" name="ZoneTexte 71"/>
            <p:cNvSpPr txBox="1"/>
            <p:nvPr/>
          </p:nvSpPr>
          <p:spPr>
            <a:xfrm>
              <a:off x="1438580" y="3763826"/>
              <a:ext cx="8051003" cy="307777"/>
            </a:xfrm>
            <a:prstGeom prst="rect">
              <a:avLst/>
            </a:prstGeom>
            <a:noFill/>
          </p:spPr>
          <p:txBody>
            <a:bodyPr wrap="square" rtlCol="0">
              <a:spAutoFit/>
            </a:bodyPr>
            <a:lstStyle/>
            <a:p>
              <a:r>
                <a:rPr lang="fr-FR" sz="1400" dirty="0"/>
                <a:t>« PENT111 » : Entretien pharmaceutique individuel de compréhension (primo-prescription)</a:t>
              </a:r>
            </a:p>
          </p:txBody>
        </p:sp>
        <p:pic>
          <p:nvPicPr>
            <p:cNvPr id="73" name="Image 72"/>
            <p:cNvPicPr>
              <a:picLocks noChangeAspect="1"/>
            </p:cNvPicPr>
            <p:nvPr/>
          </p:nvPicPr>
          <p:blipFill>
            <a:blip r:embed="rId5"/>
            <a:stretch>
              <a:fillRect/>
            </a:stretch>
          </p:blipFill>
          <p:spPr>
            <a:xfrm>
              <a:off x="1105617" y="3769205"/>
              <a:ext cx="297019" cy="297019"/>
            </a:xfrm>
            <a:prstGeom prst="rect">
              <a:avLst/>
            </a:prstGeom>
          </p:spPr>
        </p:pic>
      </p:grpSp>
      <p:grpSp>
        <p:nvGrpSpPr>
          <p:cNvPr id="8" name="Groupe 7"/>
          <p:cNvGrpSpPr/>
          <p:nvPr/>
        </p:nvGrpSpPr>
        <p:grpSpPr>
          <a:xfrm>
            <a:off x="2135291" y="5575960"/>
            <a:ext cx="8710759" cy="547134"/>
            <a:chOff x="2135291" y="5585485"/>
            <a:chExt cx="8710759" cy="547134"/>
          </a:xfrm>
        </p:grpSpPr>
        <p:sp>
          <p:nvSpPr>
            <p:cNvPr id="78" name="ZoneTexte 77"/>
            <p:cNvSpPr txBox="1"/>
            <p:nvPr/>
          </p:nvSpPr>
          <p:spPr>
            <a:xfrm>
              <a:off x="2498028" y="5609399"/>
              <a:ext cx="8348022" cy="523220"/>
            </a:xfrm>
            <a:prstGeom prst="rect">
              <a:avLst/>
            </a:prstGeom>
            <a:noFill/>
          </p:spPr>
          <p:txBody>
            <a:bodyPr wrap="square" rtlCol="0">
              <a:spAutoFit/>
            </a:bodyPr>
            <a:lstStyle/>
            <a:p>
              <a:r>
                <a:rPr lang="fr-FR" sz="1400" dirty="0"/>
                <a:t>« YRAP001 » : Renouvellement et/ou adaptation de la prescription par le pharmacien suite à une activité de pharmacie clinique définie à l’article R. 5126-10 du CSP</a:t>
              </a:r>
            </a:p>
          </p:txBody>
        </p:sp>
        <p:pic>
          <p:nvPicPr>
            <p:cNvPr id="80" name="Image 79"/>
            <p:cNvPicPr>
              <a:picLocks noChangeAspect="1"/>
            </p:cNvPicPr>
            <p:nvPr/>
          </p:nvPicPr>
          <p:blipFill>
            <a:blip r:embed="rId6"/>
            <a:stretch>
              <a:fillRect/>
            </a:stretch>
          </p:blipFill>
          <p:spPr>
            <a:xfrm>
              <a:off x="2135291" y="5585485"/>
              <a:ext cx="355605" cy="355605"/>
            </a:xfrm>
            <a:prstGeom prst="rect">
              <a:avLst/>
            </a:prstGeom>
          </p:spPr>
        </p:pic>
      </p:grpSp>
    </p:spTree>
    <p:extLst>
      <p:ext uri="{BB962C8B-B14F-4D97-AF65-F5344CB8AC3E}">
        <p14:creationId xmlns:p14="http://schemas.microsoft.com/office/powerpoint/2010/main" val="644021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5E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5E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3" name="Groupe 312"/>
          <p:cNvGrpSpPr/>
          <p:nvPr/>
        </p:nvGrpSpPr>
        <p:grpSpPr>
          <a:xfrm>
            <a:off x="4561136" y="2037877"/>
            <a:ext cx="3069728" cy="2782247"/>
            <a:chOff x="1375816" y="2037877"/>
            <a:chExt cx="3069728" cy="2782247"/>
          </a:xfrm>
        </p:grpSpPr>
        <p:grpSp>
          <p:nvGrpSpPr>
            <p:cNvPr id="3" name="Groupe 2"/>
            <p:cNvGrpSpPr/>
            <p:nvPr/>
          </p:nvGrpSpPr>
          <p:grpSpPr>
            <a:xfrm>
              <a:off x="1463027" y="2037877"/>
              <a:ext cx="2895306" cy="2782247"/>
              <a:chOff x="8173797" y="2677056"/>
              <a:chExt cx="3617235" cy="3475985"/>
            </a:xfrm>
          </p:grpSpPr>
          <p:grpSp>
            <p:nvGrpSpPr>
              <p:cNvPr id="221" name="Groupe 220"/>
              <p:cNvGrpSpPr/>
              <p:nvPr/>
            </p:nvGrpSpPr>
            <p:grpSpPr>
              <a:xfrm>
                <a:off x="8173797" y="2677056"/>
                <a:ext cx="3617235" cy="3475985"/>
                <a:chOff x="1645908" y="757551"/>
                <a:chExt cx="3617235" cy="3475985"/>
              </a:xfrm>
            </p:grpSpPr>
            <p:sp>
              <p:nvSpPr>
                <p:cNvPr id="222" name="Google Shape;1342;p60"/>
                <p:cNvSpPr/>
                <p:nvPr/>
              </p:nvSpPr>
              <p:spPr>
                <a:xfrm>
                  <a:off x="1645908" y="757551"/>
                  <a:ext cx="3617235" cy="3475985"/>
                </a:xfrm>
                <a:custGeom>
                  <a:avLst/>
                  <a:gdLst/>
                  <a:ahLst/>
                  <a:cxnLst/>
                  <a:rect l="l" t="t" r="r" b="b"/>
                  <a:pathLst>
                    <a:path w="24754" h="23786" extrusionOk="0">
                      <a:moveTo>
                        <a:pt x="7290" y="1406"/>
                      </a:moveTo>
                      <a:cubicBezTo>
                        <a:pt x="4097" y="2942"/>
                        <a:pt x="257" y="6621"/>
                        <a:pt x="14" y="10138"/>
                      </a:cubicBezTo>
                      <a:cubicBezTo>
                        <a:pt x="-228" y="13655"/>
                        <a:pt x="2642" y="20527"/>
                        <a:pt x="5835" y="22508"/>
                      </a:cubicBezTo>
                      <a:cubicBezTo>
                        <a:pt x="9029" y="24489"/>
                        <a:pt x="16022" y="24044"/>
                        <a:pt x="19175" y="22023"/>
                      </a:cubicBezTo>
                      <a:cubicBezTo>
                        <a:pt x="22328" y="20002"/>
                        <a:pt x="24754" y="13897"/>
                        <a:pt x="24754" y="10380"/>
                      </a:cubicBezTo>
                      <a:cubicBezTo>
                        <a:pt x="24754" y="6863"/>
                        <a:pt x="22086" y="2417"/>
                        <a:pt x="19175" y="921"/>
                      </a:cubicBezTo>
                      <a:cubicBezTo>
                        <a:pt x="16264" y="-575"/>
                        <a:pt x="10484" y="-130"/>
                        <a:pt x="7290" y="1406"/>
                      </a:cubicBezTo>
                      <a:close/>
                    </a:path>
                  </a:pathLst>
                </a:custGeom>
                <a:solidFill>
                  <a:schemeClr val="accent1">
                    <a:lumMod val="90000"/>
                    <a:alpha val="50196"/>
                  </a:schemeClr>
                </a:solidFill>
                <a:ln>
                  <a:noFill/>
                </a:ln>
              </p:spPr>
              <p:txBody>
                <a:bodyPr/>
                <a:lstStyle/>
                <a:p>
                  <a:endParaRPr lang="fr-FR"/>
                </a:p>
              </p:txBody>
            </p:sp>
            <p:grpSp>
              <p:nvGrpSpPr>
                <p:cNvPr id="223" name="Groupe 222"/>
                <p:cNvGrpSpPr/>
                <p:nvPr/>
              </p:nvGrpSpPr>
              <p:grpSpPr>
                <a:xfrm>
                  <a:off x="2412748" y="795813"/>
                  <a:ext cx="2083554" cy="3036164"/>
                  <a:chOff x="3236711" y="182509"/>
                  <a:chExt cx="2083554" cy="3036164"/>
                </a:xfrm>
                <a:effectLst>
                  <a:outerShdw blurRad="50800" dist="38100" dir="16200000" rotWithShape="0">
                    <a:prstClr val="black">
                      <a:alpha val="40000"/>
                    </a:prstClr>
                  </a:outerShdw>
                </a:effectLst>
              </p:grpSpPr>
              <p:grpSp>
                <p:nvGrpSpPr>
                  <p:cNvPr id="224" name="Groupe 223"/>
                  <p:cNvGrpSpPr/>
                  <p:nvPr/>
                </p:nvGrpSpPr>
                <p:grpSpPr>
                  <a:xfrm rot="18393212">
                    <a:off x="3745143" y="150937"/>
                    <a:ext cx="896524" cy="959668"/>
                    <a:chOff x="7710508" y="1353531"/>
                    <a:chExt cx="896524" cy="959668"/>
                  </a:xfrm>
                </p:grpSpPr>
                <p:sp>
                  <p:nvSpPr>
                    <p:cNvPr id="267" name="Forme libre 266"/>
                    <p:cNvSpPr/>
                    <p:nvPr/>
                  </p:nvSpPr>
                  <p:spPr>
                    <a:xfrm rot="1732826">
                      <a:off x="7710508" y="1353531"/>
                      <a:ext cx="655666" cy="790078"/>
                    </a:xfrm>
                    <a:custGeom>
                      <a:avLst/>
                      <a:gdLst>
                        <a:gd name="connsiteX0" fmla="*/ 166467 w 468923"/>
                        <a:gd name="connsiteY0" fmla="*/ 339969 h 565053"/>
                        <a:gd name="connsiteX1" fmla="*/ 11723 w 468923"/>
                        <a:gd name="connsiteY1" fmla="*/ 171157 h 565053"/>
                        <a:gd name="connsiteX2" fmla="*/ 96129 w 468923"/>
                        <a:gd name="connsiteY2" fmla="*/ 2345 h 565053"/>
                        <a:gd name="connsiteX3" fmla="*/ 321212 w 468923"/>
                        <a:gd name="connsiteY3" fmla="*/ 157089 h 565053"/>
                        <a:gd name="connsiteX4" fmla="*/ 461889 w 468923"/>
                        <a:gd name="connsiteY4" fmla="*/ 480646 h 565053"/>
                        <a:gd name="connsiteX5" fmla="*/ 363415 w 468923"/>
                        <a:gd name="connsiteY5" fmla="*/ 565053 h 5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3" h="565053">
                          <a:moveTo>
                            <a:pt x="166467" y="339969"/>
                          </a:moveTo>
                          <a:cubicBezTo>
                            <a:pt x="94956" y="283698"/>
                            <a:pt x="23446" y="227428"/>
                            <a:pt x="11723" y="171157"/>
                          </a:cubicBezTo>
                          <a:cubicBezTo>
                            <a:pt x="0" y="114886"/>
                            <a:pt x="44548" y="4690"/>
                            <a:pt x="96129" y="2345"/>
                          </a:cubicBezTo>
                          <a:cubicBezTo>
                            <a:pt x="147710" y="0"/>
                            <a:pt x="260252" y="77372"/>
                            <a:pt x="321212" y="157089"/>
                          </a:cubicBezTo>
                          <a:cubicBezTo>
                            <a:pt x="382172" y="236806"/>
                            <a:pt x="454855" y="412652"/>
                            <a:pt x="461889" y="480646"/>
                          </a:cubicBezTo>
                          <a:cubicBezTo>
                            <a:pt x="468923" y="548640"/>
                            <a:pt x="416169" y="556846"/>
                            <a:pt x="363415" y="565053"/>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8" name="Forme libre 267"/>
                    <p:cNvSpPr/>
                    <p:nvPr/>
                  </p:nvSpPr>
                  <p:spPr>
                    <a:xfrm rot="19741345">
                      <a:off x="8072665" y="1690316"/>
                      <a:ext cx="534367" cy="622883"/>
                    </a:xfrm>
                    <a:custGeom>
                      <a:avLst/>
                      <a:gdLst>
                        <a:gd name="connsiteX0" fmla="*/ 103163 w 382172"/>
                        <a:gd name="connsiteY0" fmla="*/ 0 h 445477"/>
                        <a:gd name="connsiteX1" fmla="*/ 328246 w 382172"/>
                        <a:gd name="connsiteY1" fmla="*/ 126610 h 445477"/>
                        <a:gd name="connsiteX2" fmla="*/ 370449 w 382172"/>
                        <a:gd name="connsiteY2" fmla="*/ 309490 h 445477"/>
                        <a:gd name="connsiteX3" fmla="*/ 342314 w 382172"/>
                        <a:gd name="connsiteY3" fmla="*/ 422031 h 445477"/>
                        <a:gd name="connsiteX4" fmla="*/ 131299 w 382172"/>
                        <a:gd name="connsiteY4" fmla="*/ 422031 h 445477"/>
                        <a:gd name="connsiteX5" fmla="*/ 18757 w 382172"/>
                        <a:gd name="connsiteY5" fmla="*/ 281354 h 445477"/>
                        <a:gd name="connsiteX6" fmla="*/ 18757 w 382172"/>
                        <a:gd name="connsiteY6" fmla="*/ 182880 h 44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2" h="445477">
                          <a:moveTo>
                            <a:pt x="103163" y="0"/>
                          </a:moveTo>
                          <a:cubicBezTo>
                            <a:pt x="193430" y="37514"/>
                            <a:pt x="283698" y="75028"/>
                            <a:pt x="328246" y="126610"/>
                          </a:cubicBezTo>
                          <a:cubicBezTo>
                            <a:pt x="372794" y="178192"/>
                            <a:pt x="368104" y="260253"/>
                            <a:pt x="370449" y="309490"/>
                          </a:cubicBezTo>
                          <a:cubicBezTo>
                            <a:pt x="372794" y="358727"/>
                            <a:pt x="382172" y="403274"/>
                            <a:pt x="342314" y="422031"/>
                          </a:cubicBezTo>
                          <a:cubicBezTo>
                            <a:pt x="302456" y="440788"/>
                            <a:pt x="185225" y="445477"/>
                            <a:pt x="131299" y="422031"/>
                          </a:cubicBezTo>
                          <a:cubicBezTo>
                            <a:pt x="77373" y="398585"/>
                            <a:pt x="37514" y="321213"/>
                            <a:pt x="18757" y="281354"/>
                          </a:cubicBezTo>
                          <a:cubicBezTo>
                            <a:pt x="0" y="241495"/>
                            <a:pt x="9378" y="212187"/>
                            <a:pt x="18757" y="182880"/>
                          </a:cubicBezTo>
                        </a:path>
                      </a:pathLst>
                    </a:custGeom>
                    <a:solidFill>
                      <a:schemeClr val="bg1"/>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grpSp>
                <p:nvGrpSpPr>
                  <p:cNvPr id="225" name="Groupe 224"/>
                  <p:cNvGrpSpPr/>
                  <p:nvPr/>
                </p:nvGrpSpPr>
                <p:grpSpPr>
                  <a:xfrm rot="21372764" flipH="1">
                    <a:off x="3236711" y="741676"/>
                    <a:ext cx="2083554" cy="2476997"/>
                    <a:chOff x="369111" y="2229907"/>
                    <a:chExt cx="3126503" cy="3716888"/>
                  </a:xfrm>
                </p:grpSpPr>
                <p:sp>
                  <p:nvSpPr>
                    <p:cNvPr id="226" name="Forme libre 225"/>
                    <p:cNvSpPr/>
                    <p:nvPr/>
                  </p:nvSpPr>
                  <p:spPr>
                    <a:xfrm rot="21348395" flipH="1">
                      <a:off x="747794" y="4924112"/>
                      <a:ext cx="2525844" cy="1022683"/>
                    </a:xfrm>
                    <a:custGeom>
                      <a:avLst/>
                      <a:gdLst>
                        <a:gd name="connsiteX0" fmla="*/ 1263530 w 2525845"/>
                        <a:gd name="connsiteY0" fmla="*/ 64561 h 812344"/>
                        <a:gd name="connsiteX1" fmla="*/ 1582506 w 2525845"/>
                        <a:gd name="connsiteY1" fmla="*/ 766 h 812344"/>
                        <a:gd name="connsiteX2" fmla="*/ 1837688 w 2525845"/>
                        <a:gd name="connsiteY2" fmla="*/ 117724 h 812344"/>
                        <a:gd name="connsiteX3" fmla="*/ 2156665 w 2525845"/>
                        <a:gd name="connsiteY3" fmla="*/ 149622 h 812344"/>
                        <a:gd name="connsiteX4" fmla="*/ 2518172 w 2525845"/>
                        <a:gd name="connsiteY4" fmla="*/ 564292 h 812344"/>
                        <a:gd name="connsiteX5" fmla="*/ 2209827 w 2525845"/>
                        <a:gd name="connsiteY5" fmla="*/ 787575 h 812344"/>
                        <a:gd name="connsiteX6" fmla="*/ 295967 w 2525845"/>
                        <a:gd name="connsiteY6" fmla="*/ 776943 h 812344"/>
                        <a:gd name="connsiteX7" fmla="*/ 8888 w 2525845"/>
                        <a:gd name="connsiteY7" fmla="*/ 521761 h 812344"/>
                        <a:gd name="connsiteX8" fmla="*/ 317232 w 2525845"/>
                        <a:gd name="connsiteY8" fmla="*/ 170887 h 812344"/>
                        <a:gd name="connsiteX9" fmla="*/ 657474 w 2525845"/>
                        <a:gd name="connsiteY9" fmla="*/ 107092 h 812344"/>
                        <a:gd name="connsiteX10" fmla="*/ 933920 w 2525845"/>
                        <a:gd name="connsiteY10" fmla="*/ 11399 h 812344"/>
                        <a:gd name="connsiteX11" fmla="*/ 1263530 w 2525845"/>
                        <a:gd name="connsiteY11" fmla="*/ 64561 h 8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845" h="812344">
                          <a:moveTo>
                            <a:pt x="1263530" y="64561"/>
                          </a:moveTo>
                          <a:cubicBezTo>
                            <a:pt x="1371628" y="62789"/>
                            <a:pt x="1486813" y="-8095"/>
                            <a:pt x="1582506" y="766"/>
                          </a:cubicBezTo>
                          <a:cubicBezTo>
                            <a:pt x="1678199" y="9627"/>
                            <a:pt x="1741995" y="92915"/>
                            <a:pt x="1837688" y="117724"/>
                          </a:cubicBezTo>
                          <a:cubicBezTo>
                            <a:pt x="1933381" y="142533"/>
                            <a:pt x="2043251" y="75194"/>
                            <a:pt x="2156665" y="149622"/>
                          </a:cubicBezTo>
                          <a:cubicBezTo>
                            <a:pt x="2270079" y="224050"/>
                            <a:pt x="2509312" y="457967"/>
                            <a:pt x="2518172" y="564292"/>
                          </a:cubicBezTo>
                          <a:cubicBezTo>
                            <a:pt x="2527032" y="670617"/>
                            <a:pt x="2580195" y="752133"/>
                            <a:pt x="2209827" y="787575"/>
                          </a:cubicBezTo>
                          <a:cubicBezTo>
                            <a:pt x="1839460" y="823017"/>
                            <a:pt x="662790" y="821245"/>
                            <a:pt x="295967" y="776943"/>
                          </a:cubicBezTo>
                          <a:cubicBezTo>
                            <a:pt x="-70856" y="732641"/>
                            <a:pt x="5344" y="622770"/>
                            <a:pt x="8888" y="521761"/>
                          </a:cubicBezTo>
                          <a:cubicBezTo>
                            <a:pt x="12432" y="420752"/>
                            <a:pt x="209134" y="239999"/>
                            <a:pt x="317232" y="170887"/>
                          </a:cubicBezTo>
                          <a:cubicBezTo>
                            <a:pt x="425330" y="101776"/>
                            <a:pt x="554693" y="133673"/>
                            <a:pt x="657474" y="107092"/>
                          </a:cubicBezTo>
                          <a:cubicBezTo>
                            <a:pt x="760255" y="80511"/>
                            <a:pt x="829367" y="16715"/>
                            <a:pt x="933920" y="11399"/>
                          </a:cubicBezTo>
                          <a:cubicBezTo>
                            <a:pt x="1038473" y="6083"/>
                            <a:pt x="1155432" y="66333"/>
                            <a:pt x="1263530" y="64561"/>
                          </a:cubicBezTo>
                          <a:close/>
                        </a:path>
                      </a:pathLst>
                    </a:custGeom>
                    <a:solidFill>
                      <a:srgbClr val="D9B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7" name="Cœur 93"/>
                    <p:cNvSpPr/>
                    <p:nvPr/>
                  </p:nvSpPr>
                  <p:spPr>
                    <a:xfrm rot="21237620" flipH="1" flipV="1">
                      <a:off x="1133796" y="4718730"/>
                      <a:ext cx="1722868" cy="418368"/>
                    </a:xfrm>
                    <a:custGeom>
                      <a:avLst/>
                      <a:gdLst>
                        <a:gd name="connsiteX0" fmla="*/ 427298 w 854596"/>
                        <a:gd name="connsiteY0" fmla="*/ 159676 h 638705"/>
                        <a:gd name="connsiteX1" fmla="*/ 427298 w 854596"/>
                        <a:gd name="connsiteY1" fmla="*/ 638705 h 638705"/>
                        <a:gd name="connsiteX2" fmla="*/ 427298 w 854596"/>
                        <a:gd name="connsiteY2" fmla="*/ 159676 h 638705"/>
                        <a:gd name="connsiteX0" fmla="*/ 422137 w 860885"/>
                        <a:gd name="connsiteY0" fmla="*/ 168924 h 568482"/>
                        <a:gd name="connsiteX1" fmla="*/ 434137 w 860885"/>
                        <a:gd name="connsiteY1" fmla="*/ 568482 h 568482"/>
                        <a:gd name="connsiteX2" fmla="*/ 422137 w 860885"/>
                        <a:gd name="connsiteY2" fmla="*/ 168924 h 568482"/>
                        <a:gd name="connsiteX0" fmla="*/ 418835 w 860941"/>
                        <a:gd name="connsiteY0" fmla="*/ 191833 h 503893"/>
                        <a:gd name="connsiteX1" fmla="*/ 435645 w 860941"/>
                        <a:gd name="connsiteY1" fmla="*/ 503893 h 503893"/>
                        <a:gd name="connsiteX2" fmla="*/ 418835 w 860941"/>
                        <a:gd name="connsiteY2" fmla="*/ 191833 h 503893"/>
                      </a:gdLst>
                      <a:ahLst/>
                      <a:cxnLst>
                        <a:cxn ang="0">
                          <a:pos x="connsiteX0" y="connsiteY0"/>
                        </a:cxn>
                        <a:cxn ang="0">
                          <a:pos x="connsiteX1" y="connsiteY1"/>
                        </a:cxn>
                        <a:cxn ang="0">
                          <a:pos x="connsiteX2" y="connsiteY2"/>
                        </a:cxn>
                      </a:cxnLst>
                      <a:rect l="l" t="t" r="r" b="b"/>
                      <a:pathLst>
                        <a:path w="860941" h="503893">
                          <a:moveTo>
                            <a:pt x="418835" y="191833"/>
                          </a:moveTo>
                          <a:cubicBezTo>
                            <a:pt x="596876" y="-180745"/>
                            <a:pt x="1308045" y="24864"/>
                            <a:pt x="435645" y="503893"/>
                          </a:cubicBezTo>
                          <a:cubicBezTo>
                            <a:pt x="-436755" y="24864"/>
                            <a:pt x="240794" y="-180745"/>
                            <a:pt x="418835" y="191833"/>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8" name="Forme libre 227"/>
                    <p:cNvSpPr/>
                    <p:nvPr/>
                  </p:nvSpPr>
                  <p:spPr>
                    <a:xfrm rot="11161388" flipH="1">
                      <a:off x="1558176" y="4206503"/>
                      <a:ext cx="534631" cy="750274"/>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9" name="Forme libre 228"/>
                    <p:cNvSpPr/>
                    <p:nvPr/>
                  </p:nvSpPr>
                  <p:spPr>
                    <a:xfrm rot="8672933">
                      <a:off x="1871169" y="4459566"/>
                      <a:ext cx="425586" cy="443542"/>
                    </a:xfrm>
                    <a:custGeom>
                      <a:avLst/>
                      <a:gdLst>
                        <a:gd name="connsiteX0" fmla="*/ 7643 w 425586"/>
                        <a:gd name="connsiteY0" fmla="*/ 163425 h 443542"/>
                        <a:gd name="connsiteX1" fmla="*/ 157054 w 425586"/>
                        <a:gd name="connsiteY1" fmla="*/ 438342 h 443542"/>
                        <a:gd name="connsiteX2" fmla="*/ 222796 w 425586"/>
                        <a:gd name="connsiteY2" fmla="*/ 348695 h 443542"/>
                        <a:gd name="connsiteX3" fmla="*/ 258654 w 425586"/>
                        <a:gd name="connsiteY3" fmla="*/ 414436 h 443542"/>
                        <a:gd name="connsiteX4" fmla="*/ 420019 w 425586"/>
                        <a:gd name="connsiteY4" fmla="*/ 8036 h 443542"/>
                        <a:gd name="connsiteX5" fmla="*/ 7643 w 425586"/>
                        <a:gd name="connsiteY5" fmla="*/ 163425 h 4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6" h="443542">
                          <a:moveTo>
                            <a:pt x="7643" y="163425"/>
                          </a:moveTo>
                          <a:cubicBezTo>
                            <a:pt x="-36184" y="235143"/>
                            <a:pt x="121195" y="407464"/>
                            <a:pt x="157054" y="438342"/>
                          </a:cubicBezTo>
                          <a:cubicBezTo>
                            <a:pt x="192913" y="469220"/>
                            <a:pt x="205863" y="352679"/>
                            <a:pt x="222796" y="348695"/>
                          </a:cubicBezTo>
                          <a:cubicBezTo>
                            <a:pt x="239729" y="344711"/>
                            <a:pt x="225784" y="471213"/>
                            <a:pt x="258654" y="414436"/>
                          </a:cubicBezTo>
                          <a:cubicBezTo>
                            <a:pt x="291525" y="357660"/>
                            <a:pt x="457870" y="48875"/>
                            <a:pt x="420019" y="8036"/>
                          </a:cubicBezTo>
                          <a:cubicBezTo>
                            <a:pt x="382168" y="-32803"/>
                            <a:pt x="51470" y="91707"/>
                            <a:pt x="7643" y="163425"/>
                          </a:cubicBezTo>
                          <a:close/>
                        </a:path>
                      </a:pathLst>
                    </a:cu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0" name="Larme 229"/>
                    <p:cNvSpPr/>
                    <p:nvPr/>
                  </p:nvSpPr>
                  <p:spPr>
                    <a:xfrm rot="7618006">
                      <a:off x="1592630" y="4099757"/>
                      <a:ext cx="697669" cy="725346"/>
                    </a:xfrm>
                    <a:prstGeom prst="teardrop">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1" name="Groupe 230"/>
                    <p:cNvGrpSpPr/>
                    <p:nvPr/>
                  </p:nvGrpSpPr>
                  <p:grpSpPr>
                    <a:xfrm flipH="1">
                      <a:off x="369387" y="2229907"/>
                      <a:ext cx="3054474" cy="2461044"/>
                      <a:chOff x="8607161" y="1050631"/>
                      <a:chExt cx="3054474" cy="2461044"/>
                    </a:xfrm>
                  </p:grpSpPr>
                  <p:sp>
                    <p:nvSpPr>
                      <p:cNvPr id="253" name="Forme libre 252"/>
                      <p:cNvSpPr/>
                      <p:nvPr/>
                    </p:nvSpPr>
                    <p:spPr>
                      <a:xfrm>
                        <a:off x="8729467" y="1296716"/>
                        <a:ext cx="2768002" cy="2214959"/>
                      </a:xfrm>
                      <a:custGeom>
                        <a:avLst/>
                        <a:gdLst>
                          <a:gd name="connsiteX0" fmla="*/ 1487302 w 2768001"/>
                          <a:gd name="connsiteY0" fmla="*/ 2786 h 2288891"/>
                          <a:gd name="connsiteX1" fmla="*/ 190130 w 2768001"/>
                          <a:gd name="connsiteY1" fmla="*/ 268600 h 2288891"/>
                          <a:gd name="connsiteX2" fmla="*/ 20009 w 2768001"/>
                          <a:gd name="connsiteY2" fmla="*/ 1406284 h 2288891"/>
                          <a:gd name="connsiteX3" fmla="*/ 317721 w 2768001"/>
                          <a:gd name="connsiteY3" fmla="*/ 1991074 h 2288891"/>
                          <a:gd name="connsiteX4" fmla="*/ 945042 w 2768001"/>
                          <a:gd name="connsiteY4" fmla="*/ 2139930 h 2288891"/>
                          <a:gd name="connsiteX5" fmla="*/ 1306549 w 2768001"/>
                          <a:gd name="connsiteY5" fmla="*/ 2288786 h 2288891"/>
                          <a:gd name="connsiteX6" fmla="*/ 1763749 w 2768001"/>
                          <a:gd name="connsiteY6" fmla="*/ 2161195 h 2288891"/>
                          <a:gd name="connsiteX7" fmla="*/ 2369805 w 2768001"/>
                          <a:gd name="connsiteY7" fmla="*/ 2022972 h 2288891"/>
                          <a:gd name="connsiteX8" fmla="*/ 2678149 w 2768001"/>
                          <a:gd name="connsiteY8" fmla="*/ 1629567 h 2288891"/>
                          <a:gd name="connsiteX9" fmla="*/ 2763209 w 2768001"/>
                          <a:gd name="connsiteY9" fmla="*/ 949084 h 2288891"/>
                          <a:gd name="connsiteX10" fmla="*/ 2614353 w 2768001"/>
                          <a:gd name="connsiteY10" fmla="*/ 364293 h 2288891"/>
                          <a:gd name="connsiteX11" fmla="*/ 1487302 w 2768001"/>
                          <a:gd name="connsiteY11" fmla="*/ 2786 h 2288891"/>
                          <a:gd name="connsiteX0" fmla="*/ 1487302 w 2768001"/>
                          <a:gd name="connsiteY0" fmla="*/ 2786 h 2214960"/>
                          <a:gd name="connsiteX1" fmla="*/ 190130 w 2768001"/>
                          <a:gd name="connsiteY1" fmla="*/ 268600 h 2214960"/>
                          <a:gd name="connsiteX2" fmla="*/ 20009 w 2768001"/>
                          <a:gd name="connsiteY2" fmla="*/ 1406284 h 2214960"/>
                          <a:gd name="connsiteX3" fmla="*/ 317721 w 2768001"/>
                          <a:gd name="connsiteY3" fmla="*/ 1991074 h 2214960"/>
                          <a:gd name="connsiteX4" fmla="*/ 945042 w 2768001"/>
                          <a:gd name="connsiteY4" fmla="*/ 2139930 h 2214960"/>
                          <a:gd name="connsiteX5" fmla="*/ 1311458 w 2768001"/>
                          <a:gd name="connsiteY5" fmla="*/ 2214626 h 2214960"/>
                          <a:gd name="connsiteX6" fmla="*/ 1763749 w 2768001"/>
                          <a:gd name="connsiteY6" fmla="*/ 2161195 h 2214960"/>
                          <a:gd name="connsiteX7" fmla="*/ 2369805 w 2768001"/>
                          <a:gd name="connsiteY7" fmla="*/ 2022972 h 2214960"/>
                          <a:gd name="connsiteX8" fmla="*/ 2678149 w 2768001"/>
                          <a:gd name="connsiteY8" fmla="*/ 1629567 h 2214960"/>
                          <a:gd name="connsiteX9" fmla="*/ 2763209 w 2768001"/>
                          <a:gd name="connsiteY9" fmla="*/ 949084 h 2214960"/>
                          <a:gd name="connsiteX10" fmla="*/ 2614353 w 2768001"/>
                          <a:gd name="connsiteY10" fmla="*/ 364293 h 2214960"/>
                          <a:gd name="connsiteX11" fmla="*/ 1487302 w 2768001"/>
                          <a:gd name="connsiteY11" fmla="*/ 2786 h 22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001" h="2214960">
                            <a:moveTo>
                              <a:pt x="1487302" y="2786"/>
                            </a:moveTo>
                            <a:cubicBezTo>
                              <a:pt x="1083265" y="-13163"/>
                              <a:pt x="434679" y="34684"/>
                              <a:pt x="190130" y="268600"/>
                            </a:cubicBezTo>
                            <a:cubicBezTo>
                              <a:pt x="-54419" y="502516"/>
                              <a:pt x="-1256" y="1119205"/>
                              <a:pt x="20009" y="1406284"/>
                            </a:cubicBezTo>
                            <a:cubicBezTo>
                              <a:pt x="41274" y="1693363"/>
                              <a:pt x="163549" y="1868800"/>
                              <a:pt x="317721" y="1991074"/>
                            </a:cubicBezTo>
                            <a:cubicBezTo>
                              <a:pt x="471893" y="2113348"/>
                              <a:pt x="779419" y="2102671"/>
                              <a:pt x="945042" y="2139930"/>
                            </a:cubicBezTo>
                            <a:cubicBezTo>
                              <a:pt x="1110665" y="2177189"/>
                              <a:pt x="1175007" y="2211082"/>
                              <a:pt x="1311458" y="2214626"/>
                            </a:cubicBezTo>
                            <a:cubicBezTo>
                              <a:pt x="1447909" y="2218170"/>
                              <a:pt x="1587358" y="2193137"/>
                              <a:pt x="1763749" y="2161195"/>
                            </a:cubicBezTo>
                            <a:cubicBezTo>
                              <a:pt x="1940140" y="2129253"/>
                              <a:pt x="2217405" y="2111577"/>
                              <a:pt x="2369805" y="2022972"/>
                            </a:cubicBezTo>
                            <a:cubicBezTo>
                              <a:pt x="2522205" y="1934367"/>
                              <a:pt x="2612582" y="1808548"/>
                              <a:pt x="2678149" y="1629567"/>
                            </a:cubicBezTo>
                            <a:cubicBezTo>
                              <a:pt x="2743716" y="1450586"/>
                              <a:pt x="2773842" y="1159963"/>
                              <a:pt x="2763209" y="949084"/>
                            </a:cubicBezTo>
                            <a:cubicBezTo>
                              <a:pt x="2752576" y="738205"/>
                              <a:pt x="2828776" y="522009"/>
                              <a:pt x="2614353" y="364293"/>
                            </a:cubicBezTo>
                            <a:cubicBezTo>
                              <a:pt x="2399930" y="206577"/>
                              <a:pt x="1891339" y="18735"/>
                              <a:pt x="1487302" y="2786"/>
                            </a:cubicBezTo>
                            <a:close/>
                          </a:path>
                        </a:pathLst>
                      </a:custGeom>
                      <a:solidFill>
                        <a:srgbClr val="FBE3D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4" name="Groupe 253"/>
                      <p:cNvGrpSpPr/>
                      <p:nvPr/>
                    </p:nvGrpSpPr>
                    <p:grpSpPr>
                      <a:xfrm>
                        <a:off x="8607161" y="1050631"/>
                        <a:ext cx="3054474" cy="1497678"/>
                        <a:chOff x="7493585" y="2002702"/>
                        <a:chExt cx="3054474" cy="1497678"/>
                      </a:xfrm>
                    </p:grpSpPr>
                    <p:sp>
                      <p:nvSpPr>
                        <p:cNvPr id="261" name="Forme libre 260"/>
                        <p:cNvSpPr/>
                        <p:nvPr/>
                      </p:nvSpPr>
                      <p:spPr>
                        <a:xfrm>
                          <a:off x="8914422" y="2019159"/>
                          <a:ext cx="1633637" cy="1432673"/>
                        </a:xfrm>
                        <a:custGeom>
                          <a:avLst/>
                          <a:gdLst>
                            <a:gd name="connsiteX0" fmla="*/ 867531 w 1633637"/>
                            <a:gd name="connsiteY0" fmla="*/ 1028 h 1432672"/>
                            <a:gd name="connsiteX1" fmla="*/ 1399159 w 1633637"/>
                            <a:gd name="connsiteY1" fmla="*/ 330637 h 1432672"/>
                            <a:gd name="connsiteX2" fmla="*/ 1633076 w 1633637"/>
                            <a:gd name="connsiteY2" fmla="*/ 862265 h 1432672"/>
                            <a:gd name="connsiteX3" fmla="*/ 1462955 w 1633637"/>
                            <a:gd name="connsiteY3" fmla="*/ 1425791 h 1432672"/>
                            <a:gd name="connsiteX4" fmla="*/ 1409792 w 1633637"/>
                            <a:gd name="connsiteY4" fmla="*/ 1159977 h 1432672"/>
                            <a:gd name="connsiteX5" fmla="*/ 1218406 w 1633637"/>
                            <a:gd name="connsiteY5" fmla="*/ 926061 h 1432672"/>
                            <a:gd name="connsiteX6" fmla="*/ 973857 w 1633637"/>
                            <a:gd name="connsiteY6" fmla="*/ 872898 h 1432672"/>
                            <a:gd name="connsiteX7" fmla="*/ 761206 w 1633637"/>
                            <a:gd name="connsiteY7" fmla="*/ 872898 h 1432672"/>
                            <a:gd name="connsiteX8" fmla="*/ 548555 w 1633637"/>
                            <a:gd name="connsiteY8" fmla="*/ 851633 h 1432672"/>
                            <a:gd name="connsiteX9" fmla="*/ 197680 w 1633637"/>
                            <a:gd name="connsiteY9" fmla="*/ 638982 h 1432672"/>
                            <a:gd name="connsiteX10" fmla="*/ 101987 w 1633637"/>
                            <a:gd name="connsiteY10" fmla="*/ 458228 h 1432672"/>
                            <a:gd name="connsiteX11" fmla="*/ 48825 w 1633637"/>
                            <a:gd name="connsiteY11" fmla="*/ 234944 h 1432672"/>
                            <a:gd name="connsiteX12" fmla="*/ 867531 w 1633637"/>
                            <a:gd name="connsiteY12" fmla="*/ 1028 h 14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637" h="1432672">
                              <a:moveTo>
                                <a:pt x="867531" y="1028"/>
                              </a:moveTo>
                              <a:cubicBezTo>
                                <a:pt x="1092587" y="16977"/>
                                <a:pt x="1271568" y="187098"/>
                                <a:pt x="1399159" y="330637"/>
                              </a:cubicBezTo>
                              <a:cubicBezTo>
                                <a:pt x="1526750" y="474177"/>
                                <a:pt x="1622443" y="679739"/>
                                <a:pt x="1633076" y="862265"/>
                              </a:cubicBezTo>
                              <a:cubicBezTo>
                                <a:pt x="1643709" y="1044791"/>
                                <a:pt x="1500169" y="1376172"/>
                                <a:pt x="1462955" y="1425791"/>
                              </a:cubicBezTo>
                              <a:cubicBezTo>
                                <a:pt x="1425741" y="1475410"/>
                                <a:pt x="1450550" y="1243265"/>
                                <a:pt x="1409792" y="1159977"/>
                              </a:cubicBezTo>
                              <a:cubicBezTo>
                                <a:pt x="1369034" y="1076689"/>
                                <a:pt x="1291062" y="973908"/>
                                <a:pt x="1218406" y="926061"/>
                              </a:cubicBezTo>
                              <a:cubicBezTo>
                                <a:pt x="1145750" y="878214"/>
                                <a:pt x="1050057" y="881758"/>
                                <a:pt x="973857" y="872898"/>
                              </a:cubicBezTo>
                              <a:cubicBezTo>
                                <a:pt x="897657" y="864038"/>
                                <a:pt x="832090" y="876442"/>
                                <a:pt x="761206" y="872898"/>
                              </a:cubicBezTo>
                              <a:cubicBezTo>
                                <a:pt x="690322" y="869354"/>
                                <a:pt x="642476" y="890619"/>
                                <a:pt x="548555" y="851633"/>
                              </a:cubicBezTo>
                              <a:cubicBezTo>
                                <a:pt x="454634" y="812647"/>
                                <a:pt x="272108" y="704549"/>
                                <a:pt x="197680" y="638982"/>
                              </a:cubicBezTo>
                              <a:cubicBezTo>
                                <a:pt x="123252" y="573415"/>
                                <a:pt x="126796" y="525568"/>
                                <a:pt x="101987" y="458228"/>
                              </a:cubicBezTo>
                              <a:cubicBezTo>
                                <a:pt x="77178" y="390888"/>
                                <a:pt x="-76994" y="311144"/>
                                <a:pt x="48825" y="234944"/>
                              </a:cubicBezTo>
                              <a:cubicBezTo>
                                <a:pt x="174644" y="158744"/>
                                <a:pt x="642475" y="-14921"/>
                                <a:pt x="867531" y="1028"/>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2" name="Forme libre 261"/>
                        <p:cNvSpPr/>
                        <p:nvPr/>
                      </p:nvSpPr>
                      <p:spPr>
                        <a:xfrm>
                          <a:off x="7493585" y="2002702"/>
                          <a:ext cx="1602373" cy="1497678"/>
                        </a:xfrm>
                        <a:custGeom>
                          <a:avLst/>
                          <a:gdLst>
                            <a:gd name="connsiteX0" fmla="*/ 704117 w 1602373"/>
                            <a:gd name="connsiteY0" fmla="*/ 38749 h 1497678"/>
                            <a:gd name="connsiteX1" fmla="*/ 236285 w 1602373"/>
                            <a:gd name="connsiteY1" fmla="*/ 219503 h 1497678"/>
                            <a:gd name="connsiteX2" fmla="*/ 2368 w 1602373"/>
                            <a:gd name="connsiteY2" fmla="*/ 719233 h 1497678"/>
                            <a:gd name="connsiteX3" fmla="*/ 119327 w 1602373"/>
                            <a:gd name="connsiteY3" fmla="*/ 1484777 h 1497678"/>
                            <a:gd name="connsiteX4" fmla="*/ 183122 w 1602373"/>
                            <a:gd name="connsiteY4" fmla="*/ 1187065 h 1497678"/>
                            <a:gd name="connsiteX5" fmla="*/ 268182 w 1602373"/>
                            <a:gd name="connsiteY5" fmla="*/ 1016945 h 1497678"/>
                            <a:gd name="connsiteX6" fmla="*/ 406406 w 1602373"/>
                            <a:gd name="connsiteY6" fmla="*/ 942517 h 1497678"/>
                            <a:gd name="connsiteX7" fmla="*/ 629689 w 1602373"/>
                            <a:gd name="connsiteY7" fmla="*/ 868089 h 1497678"/>
                            <a:gd name="connsiteX8" fmla="*/ 767913 w 1602373"/>
                            <a:gd name="connsiteY8" fmla="*/ 868089 h 1497678"/>
                            <a:gd name="connsiteX9" fmla="*/ 906136 w 1602373"/>
                            <a:gd name="connsiteY9" fmla="*/ 878721 h 1497678"/>
                            <a:gd name="connsiteX10" fmla="*/ 1086889 w 1602373"/>
                            <a:gd name="connsiteY10" fmla="*/ 846824 h 1497678"/>
                            <a:gd name="connsiteX11" fmla="*/ 1246378 w 1602373"/>
                            <a:gd name="connsiteY11" fmla="*/ 783028 h 1497678"/>
                            <a:gd name="connsiteX12" fmla="*/ 1469662 w 1602373"/>
                            <a:gd name="connsiteY12" fmla="*/ 634172 h 1497678"/>
                            <a:gd name="connsiteX13" fmla="*/ 1533457 w 1602373"/>
                            <a:gd name="connsiteY13" fmla="*/ 368358 h 1497678"/>
                            <a:gd name="connsiteX14" fmla="*/ 1544089 w 1602373"/>
                            <a:gd name="connsiteY14" fmla="*/ 123810 h 1497678"/>
                            <a:gd name="connsiteX15" fmla="*/ 746648 w 1602373"/>
                            <a:gd name="connsiteY15" fmla="*/ 6851 h 1497678"/>
                            <a:gd name="connsiteX16" fmla="*/ 704117 w 1602373"/>
                            <a:gd name="connsiteY16" fmla="*/ 38749 h 149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2373" h="1497678">
                              <a:moveTo>
                                <a:pt x="704117" y="38749"/>
                              </a:moveTo>
                              <a:cubicBezTo>
                                <a:pt x="619056" y="74191"/>
                                <a:pt x="353243" y="106089"/>
                                <a:pt x="236285" y="219503"/>
                              </a:cubicBezTo>
                              <a:cubicBezTo>
                                <a:pt x="119327" y="332917"/>
                                <a:pt x="21861" y="508354"/>
                                <a:pt x="2368" y="719233"/>
                              </a:cubicBezTo>
                              <a:cubicBezTo>
                                <a:pt x="-17125" y="930112"/>
                                <a:pt x="89201" y="1406805"/>
                                <a:pt x="119327" y="1484777"/>
                              </a:cubicBezTo>
                              <a:cubicBezTo>
                                <a:pt x="149453" y="1562749"/>
                                <a:pt x="158313" y="1265037"/>
                                <a:pt x="183122" y="1187065"/>
                              </a:cubicBezTo>
                              <a:cubicBezTo>
                                <a:pt x="207931" y="1109093"/>
                                <a:pt x="230968" y="1057703"/>
                                <a:pt x="268182" y="1016945"/>
                              </a:cubicBezTo>
                              <a:cubicBezTo>
                                <a:pt x="305396" y="976187"/>
                                <a:pt x="346155" y="967326"/>
                                <a:pt x="406406" y="942517"/>
                              </a:cubicBezTo>
                              <a:cubicBezTo>
                                <a:pt x="466657" y="917708"/>
                                <a:pt x="569438" y="880494"/>
                                <a:pt x="629689" y="868089"/>
                              </a:cubicBezTo>
                              <a:cubicBezTo>
                                <a:pt x="689940" y="855684"/>
                                <a:pt x="721839" y="866317"/>
                                <a:pt x="767913" y="868089"/>
                              </a:cubicBezTo>
                              <a:cubicBezTo>
                                <a:pt x="813987" y="869861"/>
                                <a:pt x="852973" y="882265"/>
                                <a:pt x="906136" y="878721"/>
                              </a:cubicBezTo>
                              <a:cubicBezTo>
                                <a:pt x="959299" y="875177"/>
                                <a:pt x="1030182" y="862773"/>
                                <a:pt x="1086889" y="846824"/>
                              </a:cubicBezTo>
                              <a:cubicBezTo>
                                <a:pt x="1143596" y="830875"/>
                                <a:pt x="1182583" y="818470"/>
                                <a:pt x="1246378" y="783028"/>
                              </a:cubicBezTo>
                              <a:cubicBezTo>
                                <a:pt x="1310173" y="747586"/>
                                <a:pt x="1421816" y="703284"/>
                                <a:pt x="1469662" y="634172"/>
                              </a:cubicBezTo>
                              <a:cubicBezTo>
                                <a:pt x="1517508" y="565060"/>
                                <a:pt x="1521053" y="453418"/>
                                <a:pt x="1533457" y="368358"/>
                              </a:cubicBezTo>
                              <a:cubicBezTo>
                                <a:pt x="1545862" y="283298"/>
                                <a:pt x="1675224" y="184061"/>
                                <a:pt x="1544089" y="123810"/>
                              </a:cubicBezTo>
                              <a:cubicBezTo>
                                <a:pt x="1412954" y="63559"/>
                                <a:pt x="886643" y="22800"/>
                                <a:pt x="746648" y="6851"/>
                              </a:cubicBezTo>
                              <a:cubicBezTo>
                                <a:pt x="606653" y="-9098"/>
                                <a:pt x="789178" y="3307"/>
                                <a:pt x="704117" y="38749"/>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3" name="Forme libre 262"/>
                        <p:cNvSpPr/>
                        <p:nvPr/>
                      </p:nvSpPr>
                      <p:spPr>
                        <a:xfrm>
                          <a:off x="7622003" y="2138748"/>
                          <a:ext cx="1320691" cy="811672"/>
                        </a:xfrm>
                        <a:custGeom>
                          <a:avLst/>
                          <a:gdLst>
                            <a:gd name="connsiteX0" fmla="*/ 603 w 1320691"/>
                            <a:gd name="connsiteY0" fmla="*/ 809774 h 811672"/>
                            <a:gd name="connsiteX1" fmla="*/ 160091 w 1320691"/>
                            <a:gd name="connsiteY1" fmla="*/ 448267 h 811672"/>
                            <a:gd name="connsiteX2" fmla="*/ 468435 w 1320691"/>
                            <a:gd name="connsiteY2" fmla="*/ 299411 h 811672"/>
                            <a:gd name="connsiteX3" fmla="*/ 840575 w 1320691"/>
                            <a:gd name="connsiteY3" fmla="*/ 246248 h 811672"/>
                            <a:gd name="connsiteX4" fmla="*/ 1319040 w 1320691"/>
                            <a:gd name="connsiteY4" fmla="*/ 1699 h 811672"/>
                            <a:gd name="connsiteX5" fmla="*/ 978798 w 1320691"/>
                            <a:gd name="connsiteY5" fmla="*/ 384471 h 811672"/>
                            <a:gd name="connsiteX6" fmla="*/ 479068 w 1320691"/>
                            <a:gd name="connsiteY6" fmla="*/ 522695 h 811672"/>
                            <a:gd name="connsiteX7" fmla="*/ 213254 w 1320691"/>
                            <a:gd name="connsiteY7" fmla="*/ 586490 h 811672"/>
                            <a:gd name="connsiteX8" fmla="*/ 603 w 1320691"/>
                            <a:gd name="connsiteY8" fmla="*/ 809774 h 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691" h="811672">
                              <a:moveTo>
                                <a:pt x="603" y="809774"/>
                              </a:moveTo>
                              <a:cubicBezTo>
                                <a:pt x="-8257" y="786737"/>
                                <a:pt x="82119" y="533327"/>
                                <a:pt x="160091" y="448267"/>
                              </a:cubicBezTo>
                              <a:cubicBezTo>
                                <a:pt x="238063" y="363207"/>
                                <a:pt x="355021" y="333081"/>
                                <a:pt x="468435" y="299411"/>
                              </a:cubicBezTo>
                              <a:cubicBezTo>
                                <a:pt x="581849" y="265741"/>
                                <a:pt x="698807" y="295867"/>
                                <a:pt x="840575" y="246248"/>
                              </a:cubicBezTo>
                              <a:cubicBezTo>
                                <a:pt x="982343" y="196629"/>
                                <a:pt x="1296003" y="-21338"/>
                                <a:pt x="1319040" y="1699"/>
                              </a:cubicBezTo>
                              <a:cubicBezTo>
                                <a:pt x="1342077" y="24736"/>
                                <a:pt x="1118793" y="297638"/>
                                <a:pt x="978798" y="384471"/>
                              </a:cubicBezTo>
                              <a:cubicBezTo>
                                <a:pt x="838803" y="471304"/>
                                <a:pt x="606659" y="489025"/>
                                <a:pt x="479068" y="522695"/>
                              </a:cubicBezTo>
                              <a:cubicBezTo>
                                <a:pt x="351477" y="556365"/>
                                <a:pt x="298314" y="533327"/>
                                <a:pt x="213254" y="586490"/>
                              </a:cubicBezTo>
                              <a:cubicBezTo>
                                <a:pt x="128194" y="639653"/>
                                <a:pt x="9463" y="832811"/>
                                <a:pt x="603" y="809774"/>
                              </a:cubicBezTo>
                              <a:close/>
                            </a:path>
                          </a:pathLst>
                        </a:custGeom>
                        <a:solidFill>
                          <a:schemeClr val="bg1"/>
                        </a:solid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4" name="Forme libre 263"/>
                        <p:cNvSpPr/>
                        <p:nvPr/>
                      </p:nvSpPr>
                      <p:spPr>
                        <a:xfrm>
                          <a:off x="9151442" y="2210044"/>
                          <a:ext cx="1294440" cy="811672"/>
                        </a:xfrm>
                        <a:custGeom>
                          <a:avLst/>
                          <a:gdLst>
                            <a:gd name="connsiteX0" fmla="*/ 0 w 1396497"/>
                            <a:gd name="connsiteY0" fmla="*/ 0 h 999460"/>
                            <a:gd name="connsiteX1" fmla="*/ 212652 w 1396497"/>
                            <a:gd name="connsiteY1" fmla="*/ 414670 h 999460"/>
                            <a:gd name="connsiteX2" fmla="*/ 999461 w 1396497"/>
                            <a:gd name="connsiteY2" fmla="*/ 627321 h 999460"/>
                            <a:gd name="connsiteX3" fmla="*/ 1350335 w 1396497"/>
                            <a:gd name="connsiteY3" fmla="*/ 776177 h 999460"/>
                            <a:gd name="connsiteX4" fmla="*/ 1382233 w 1396497"/>
                            <a:gd name="connsiteY4" fmla="*/ 999460 h 9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97" h="999460">
                              <a:moveTo>
                                <a:pt x="0" y="0"/>
                              </a:moveTo>
                              <a:cubicBezTo>
                                <a:pt x="23037" y="155058"/>
                                <a:pt x="46075" y="310117"/>
                                <a:pt x="212652" y="414670"/>
                              </a:cubicBezTo>
                              <a:cubicBezTo>
                                <a:pt x="379229" y="519224"/>
                                <a:pt x="809847" y="567070"/>
                                <a:pt x="999461" y="627321"/>
                              </a:cubicBezTo>
                              <a:cubicBezTo>
                                <a:pt x="1189075" y="687572"/>
                                <a:pt x="1286540" y="714154"/>
                                <a:pt x="1350335" y="776177"/>
                              </a:cubicBezTo>
                              <a:cubicBezTo>
                                <a:pt x="1414130" y="838200"/>
                                <a:pt x="1398181" y="918830"/>
                                <a:pt x="1382233" y="99946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5" name="Connecteur droit 264"/>
                        <p:cNvCxnSpPr>
                          <a:stCxn id="261" idx="10"/>
                          <a:endCxn id="262" idx="14"/>
                        </p:cNvCxnSpPr>
                        <p:nvPr/>
                      </p:nvCxnSpPr>
                      <p:spPr>
                        <a:xfrm flipV="1">
                          <a:off x="9016409" y="2126512"/>
                          <a:ext cx="21265" cy="350874"/>
                        </a:xfrm>
                        <a:prstGeom prst="line">
                          <a:avLst/>
                        </a:prstGeom>
                        <a:ln w="3175">
                          <a:solidFill>
                            <a:srgbClr val="433F3A"/>
                          </a:solidFill>
                        </a:ln>
                      </p:spPr>
                      <p:style>
                        <a:lnRef idx="1">
                          <a:schemeClr val="accent1"/>
                        </a:lnRef>
                        <a:fillRef idx="0">
                          <a:schemeClr val="accent1"/>
                        </a:fillRef>
                        <a:effectRef idx="0">
                          <a:schemeClr val="accent1"/>
                        </a:effectRef>
                        <a:fontRef idx="minor">
                          <a:schemeClr val="tx1"/>
                        </a:fontRef>
                      </p:style>
                    </p:cxnSp>
                    <p:sp>
                      <p:nvSpPr>
                        <p:cNvPr id="266" name="Forme libre 265"/>
                        <p:cNvSpPr/>
                        <p:nvPr/>
                      </p:nvSpPr>
                      <p:spPr>
                        <a:xfrm>
                          <a:off x="9164173" y="2128426"/>
                          <a:ext cx="946298" cy="371023"/>
                        </a:xfrm>
                        <a:custGeom>
                          <a:avLst/>
                          <a:gdLst>
                            <a:gd name="connsiteX0" fmla="*/ 0 w 946298"/>
                            <a:gd name="connsiteY0" fmla="*/ 73311 h 371023"/>
                            <a:gd name="connsiteX1" fmla="*/ 542261 w 946298"/>
                            <a:gd name="connsiteY1" fmla="*/ 20149 h 371023"/>
                            <a:gd name="connsiteX2" fmla="*/ 946298 w 946298"/>
                            <a:gd name="connsiteY2" fmla="*/ 371023 h 371023"/>
                          </a:gdLst>
                          <a:ahLst/>
                          <a:cxnLst>
                            <a:cxn ang="0">
                              <a:pos x="connsiteX0" y="connsiteY0"/>
                            </a:cxn>
                            <a:cxn ang="0">
                              <a:pos x="connsiteX1" y="connsiteY1"/>
                            </a:cxn>
                            <a:cxn ang="0">
                              <a:pos x="connsiteX2" y="connsiteY2"/>
                            </a:cxn>
                          </a:cxnLst>
                          <a:rect l="l" t="t" r="r" b="b"/>
                          <a:pathLst>
                            <a:path w="946298" h="371023">
                              <a:moveTo>
                                <a:pt x="0" y="73311"/>
                              </a:moveTo>
                              <a:cubicBezTo>
                                <a:pt x="192272" y="21920"/>
                                <a:pt x="384545" y="-29470"/>
                                <a:pt x="542261" y="20149"/>
                              </a:cubicBezTo>
                              <a:cubicBezTo>
                                <a:pt x="699977" y="69768"/>
                                <a:pt x="823137" y="220395"/>
                                <a:pt x="946298" y="371023"/>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5" name="Groupe 254"/>
                      <p:cNvGrpSpPr/>
                      <p:nvPr/>
                    </p:nvGrpSpPr>
                    <p:grpSpPr>
                      <a:xfrm>
                        <a:off x="9548380" y="2266110"/>
                        <a:ext cx="954645" cy="199912"/>
                        <a:chOff x="5735973" y="2036552"/>
                        <a:chExt cx="572680" cy="90673"/>
                      </a:xfrm>
                    </p:grpSpPr>
                    <p:sp>
                      <p:nvSpPr>
                        <p:cNvPr id="259" name="Organigramme : Connecteur 258"/>
                        <p:cNvSpPr/>
                        <p:nvPr/>
                      </p:nvSpPr>
                      <p:spPr>
                        <a:xfrm>
                          <a:off x="5735973"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0" name="Organigramme : Connecteur 259"/>
                        <p:cNvSpPr/>
                        <p:nvPr/>
                      </p:nvSpPr>
                      <p:spPr>
                        <a:xfrm>
                          <a:off x="6217980" y="2036552"/>
                          <a:ext cx="90673" cy="9067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56" name="Forme libre 255"/>
                      <p:cNvSpPr/>
                      <p:nvPr/>
                    </p:nvSpPr>
                    <p:spPr>
                      <a:xfrm rot="19039621">
                        <a:off x="9882955" y="3019312"/>
                        <a:ext cx="496281" cy="275862"/>
                      </a:xfrm>
                      <a:custGeom>
                        <a:avLst/>
                        <a:gdLst>
                          <a:gd name="connsiteX0" fmla="*/ 0 w 297712"/>
                          <a:gd name="connsiteY0" fmla="*/ 0 h 178768"/>
                          <a:gd name="connsiteX1" fmla="*/ 95693 w 297712"/>
                          <a:gd name="connsiteY1" fmla="*/ 159489 h 178768"/>
                          <a:gd name="connsiteX2" fmla="*/ 297712 w 297712"/>
                          <a:gd name="connsiteY2" fmla="*/ 170121 h 178768"/>
                        </a:gdLst>
                        <a:ahLst/>
                        <a:cxnLst>
                          <a:cxn ang="0">
                            <a:pos x="connsiteX0" y="connsiteY0"/>
                          </a:cxn>
                          <a:cxn ang="0">
                            <a:pos x="connsiteX1" y="connsiteY1"/>
                          </a:cxn>
                          <a:cxn ang="0">
                            <a:pos x="connsiteX2" y="connsiteY2"/>
                          </a:cxn>
                        </a:cxnLst>
                        <a:rect l="l" t="t" r="r" b="b"/>
                        <a:pathLst>
                          <a:path w="297712" h="178768">
                            <a:moveTo>
                              <a:pt x="0" y="0"/>
                            </a:moveTo>
                            <a:cubicBezTo>
                              <a:pt x="23037" y="65568"/>
                              <a:pt x="46074" y="131136"/>
                              <a:pt x="95693" y="159489"/>
                            </a:cubicBezTo>
                            <a:cubicBezTo>
                              <a:pt x="145312" y="187843"/>
                              <a:pt x="221512" y="178982"/>
                              <a:pt x="297712" y="170121"/>
                            </a:cubicBez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57" name="Forme libre 256"/>
                      <p:cNvSpPr/>
                      <p:nvPr/>
                    </p:nvSpPr>
                    <p:spPr>
                      <a:xfrm flipH="1">
                        <a:off x="9890811" y="2062695"/>
                        <a:ext cx="219439" cy="769467"/>
                      </a:xfrm>
                      <a:custGeom>
                        <a:avLst/>
                        <a:gdLst>
                          <a:gd name="connsiteX0" fmla="*/ 8647 w 211135"/>
                          <a:gd name="connsiteY0" fmla="*/ 0 h 531628"/>
                          <a:gd name="connsiteX1" fmla="*/ 19280 w 211135"/>
                          <a:gd name="connsiteY1" fmla="*/ 425302 h 531628"/>
                          <a:gd name="connsiteX2" fmla="*/ 178768 w 211135"/>
                          <a:gd name="connsiteY2" fmla="*/ 382772 h 531628"/>
                          <a:gd name="connsiteX3" fmla="*/ 210666 w 211135"/>
                          <a:gd name="connsiteY3" fmla="*/ 457200 h 531628"/>
                          <a:gd name="connsiteX4" fmla="*/ 168136 w 211135"/>
                          <a:gd name="connsiteY4" fmla="*/ 531628 h 53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35" h="531628">
                            <a:moveTo>
                              <a:pt x="8647" y="0"/>
                            </a:moveTo>
                            <a:cubicBezTo>
                              <a:pt x="-214" y="180753"/>
                              <a:pt x="-9074" y="361507"/>
                              <a:pt x="19280" y="425302"/>
                            </a:cubicBezTo>
                            <a:cubicBezTo>
                              <a:pt x="47634" y="489097"/>
                              <a:pt x="146870" y="377456"/>
                              <a:pt x="178768" y="382772"/>
                            </a:cubicBezTo>
                            <a:cubicBezTo>
                              <a:pt x="210666" y="388088"/>
                              <a:pt x="212438" y="432391"/>
                              <a:pt x="210666" y="457200"/>
                            </a:cubicBezTo>
                            <a:cubicBezTo>
                              <a:pt x="208894" y="482009"/>
                              <a:pt x="188515" y="506818"/>
                              <a:pt x="168136" y="5316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8" name="Forme libre 257"/>
                      <p:cNvSpPr/>
                      <p:nvPr/>
                    </p:nvSpPr>
                    <p:spPr>
                      <a:xfrm>
                        <a:off x="9343176" y="1068308"/>
                        <a:ext cx="1548143" cy="90574"/>
                      </a:xfrm>
                      <a:custGeom>
                        <a:avLst/>
                        <a:gdLst>
                          <a:gd name="connsiteX0" fmla="*/ 0 w 1548143"/>
                          <a:gd name="connsiteY0" fmla="*/ 9053 h 90574"/>
                          <a:gd name="connsiteX1" fmla="*/ 751438 w 1548143"/>
                          <a:gd name="connsiteY1" fmla="*/ 90535 h 90574"/>
                          <a:gd name="connsiteX2" fmla="*/ 1548143 w 1548143"/>
                          <a:gd name="connsiteY2" fmla="*/ 0 h 90574"/>
                        </a:gdLst>
                        <a:ahLst/>
                        <a:cxnLst>
                          <a:cxn ang="0">
                            <a:pos x="connsiteX0" y="connsiteY0"/>
                          </a:cxn>
                          <a:cxn ang="0">
                            <a:pos x="connsiteX1" y="connsiteY1"/>
                          </a:cxn>
                          <a:cxn ang="0">
                            <a:pos x="connsiteX2" y="connsiteY2"/>
                          </a:cxn>
                        </a:cxnLst>
                        <a:rect l="l" t="t" r="r" b="b"/>
                        <a:pathLst>
                          <a:path w="1548143" h="90574">
                            <a:moveTo>
                              <a:pt x="0" y="9053"/>
                            </a:moveTo>
                            <a:cubicBezTo>
                              <a:pt x="246707" y="50548"/>
                              <a:pt x="493414" y="92044"/>
                              <a:pt x="751438" y="90535"/>
                            </a:cubicBezTo>
                            <a:cubicBezTo>
                              <a:pt x="1009462" y="89026"/>
                              <a:pt x="1278802" y="44513"/>
                              <a:pt x="1548143" y="0"/>
                            </a:cubicBezTo>
                          </a:path>
                        </a:pathLst>
                      </a:custGeom>
                      <a:noFill/>
                      <a:ln w="3175">
                        <a:solidFill>
                          <a:srgbClr val="433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2" name="Organigramme : Connecteur 231"/>
                    <p:cNvSpPr/>
                    <p:nvPr/>
                  </p:nvSpPr>
                  <p:spPr>
                    <a:xfrm rot="811535" flipH="1">
                      <a:off x="3229800" y="3574463"/>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3" name="Organigramme : Connecteur 232"/>
                    <p:cNvSpPr/>
                    <p:nvPr/>
                  </p:nvSpPr>
                  <p:spPr>
                    <a:xfrm rot="20788465">
                      <a:off x="369111" y="3574464"/>
                      <a:ext cx="265814" cy="480834"/>
                    </a:xfrm>
                    <a:prstGeom prst="flowChartConnector">
                      <a:avLst/>
                    </a:prstGeom>
                    <a:solidFill>
                      <a:srgbClr val="FB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4" name="Organigramme : Terminateur 233"/>
                    <p:cNvSpPr/>
                    <p:nvPr/>
                  </p:nvSpPr>
                  <p:spPr>
                    <a:xfrm rot="823909" flipH="1">
                      <a:off x="2338779" y="3230326"/>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5" name="Organigramme : Terminateur 234"/>
                    <p:cNvSpPr/>
                    <p:nvPr/>
                  </p:nvSpPr>
                  <p:spPr>
                    <a:xfrm rot="20776091">
                      <a:off x="1401226" y="3218411"/>
                      <a:ext cx="275628" cy="75768"/>
                    </a:xfrm>
                    <a:prstGeom prst="flowChartTerminator">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6" name="Forme libre 235"/>
                    <p:cNvSpPr/>
                    <p:nvPr/>
                  </p:nvSpPr>
                  <p:spPr>
                    <a:xfrm rot="289388" flipH="1">
                      <a:off x="3323446" y="3705687"/>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37" name="Forme libre 236"/>
                    <p:cNvSpPr/>
                    <p:nvPr/>
                  </p:nvSpPr>
                  <p:spPr>
                    <a:xfrm rot="21310612">
                      <a:off x="420281" y="3685042"/>
                      <a:ext cx="106000" cy="232532"/>
                    </a:xfrm>
                    <a:custGeom>
                      <a:avLst/>
                      <a:gdLst>
                        <a:gd name="connsiteX0" fmla="*/ 159489 w 159489"/>
                        <a:gd name="connsiteY0" fmla="*/ 15985 h 218003"/>
                        <a:gd name="connsiteX1" fmla="*/ 53163 w 159489"/>
                        <a:gd name="connsiteY1" fmla="*/ 5352 h 218003"/>
                        <a:gd name="connsiteX2" fmla="*/ 0 w 159489"/>
                        <a:gd name="connsiteY2" fmla="*/ 90413 h 218003"/>
                        <a:gd name="connsiteX3" fmla="*/ 53163 w 159489"/>
                        <a:gd name="connsiteY3" fmla="*/ 186106 h 218003"/>
                        <a:gd name="connsiteX4" fmla="*/ 106326 w 159489"/>
                        <a:gd name="connsiteY4" fmla="*/ 218003 h 218003"/>
                        <a:gd name="connsiteX5" fmla="*/ 106326 w 159489"/>
                        <a:gd name="connsiteY5" fmla="*/ 218003 h 21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89" h="218003">
                          <a:moveTo>
                            <a:pt x="159489" y="15985"/>
                          </a:moveTo>
                          <a:cubicBezTo>
                            <a:pt x="119616" y="4466"/>
                            <a:pt x="79744" y="-7053"/>
                            <a:pt x="53163" y="5352"/>
                          </a:cubicBezTo>
                          <a:cubicBezTo>
                            <a:pt x="26582" y="17757"/>
                            <a:pt x="0" y="60287"/>
                            <a:pt x="0" y="90413"/>
                          </a:cubicBezTo>
                          <a:cubicBezTo>
                            <a:pt x="0" y="120539"/>
                            <a:pt x="35442" y="164841"/>
                            <a:pt x="53163" y="186106"/>
                          </a:cubicBezTo>
                          <a:cubicBezTo>
                            <a:pt x="70884" y="207371"/>
                            <a:pt x="106326" y="218003"/>
                            <a:pt x="106326" y="218003"/>
                          </a:cubicBezTo>
                          <a:lnTo>
                            <a:pt x="106326" y="218003"/>
                          </a:lnTo>
                        </a:path>
                      </a:pathLst>
                    </a:custGeom>
                    <a:ln w="3175"/>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38" name="Organigramme : Connecteur 237"/>
                    <p:cNvSpPr/>
                    <p:nvPr/>
                  </p:nvSpPr>
                  <p:spPr>
                    <a:xfrm flipH="1">
                      <a:off x="3231053" y="401847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9" name="Organigramme : Connecteur 238"/>
                    <p:cNvSpPr/>
                    <p:nvPr/>
                  </p:nvSpPr>
                  <p:spPr>
                    <a:xfrm flipH="1">
                      <a:off x="530064" y="3995449"/>
                      <a:ext cx="95480" cy="954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0" name="Organigramme : Connecteur 239"/>
                    <p:cNvSpPr/>
                    <p:nvPr/>
                  </p:nvSpPr>
                  <p:spPr>
                    <a:xfrm flipH="1">
                      <a:off x="2170801" y="3155363"/>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1" name="Organigramme : Connecteur 240"/>
                    <p:cNvSpPr/>
                    <p:nvPr/>
                  </p:nvSpPr>
                  <p:spPr>
                    <a:xfrm flipH="1">
                      <a:off x="1095454" y="3154836"/>
                      <a:ext cx="742569" cy="742569"/>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42" name="Connecteur droit 241"/>
                    <p:cNvCxnSpPr>
                      <a:stCxn id="241" idx="6"/>
                      <a:endCxn id="233" idx="7"/>
                    </p:cNvCxnSpPr>
                    <p:nvPr/>
                  </p:nvCxnSpPr>
                  <p:spPr>
                    <a:xfrm flipH="1">
                      <a:off x="553631" y="3526121"/>
                      <a:ext cx="541823" cy="101495"/>
                    </a:xfrm>
                    <a:prstGeom prst="line">
                      <a:avLst/>
                    </a:prstGeom>
                    <a:ln w="3175"/>
                  </p:spPr>
                  <p:style>
                    <a:lnRef idx="1">
                      <a:schemeClr val="dk1"/>
                    </a:lnRef>
                    <a:fillRef idx="0">
                      <a:schemeClr val="dk1"/>
                    </a:fillRef>
                    <a:effectRef idx="0">
                      <a:schemeClr val="dk1"/>
                    </a:effectRef>
                    <a:fontRef idx="minor">
                      <a:schemeClr val="tx1"/>
                    </a:fontRef>
                  </p:style>
                </p:cxnSp>
                <p:cxnSp>
                  <p:nvCxnSpPr>
                    <p:cNvPr id="243" name="Connecteur droit 242"/>
                    <p:cNvCxnSpPr>
                      <a:stCxn id="240" idx="2"/>
                      <a:endCxn id="232" idx="7"/>
                    </p:cNvCxnSpPr>
                    <p:nvPr/>
                  </p:nvCxnSpPr>
                  <p:spPr>
                    <a:xfrm>
                      <a:off x="2913370" y="3526648"/>
                      <a:ext cx="397724" cy="100967"/>
                    </a:xfrm>
                    <a:prstGeom prst="line">
                      <a:avLst/>
                    </a:prstGeom>
                    <a:ln w="3175"/>
                  </p:spPr>
                  <p:style>
                    <a:lnRef idx="1">
                      <a:schemeClr val="dk1"/>
                    </a:lnRef>
                    <a:fillRef idx="0">
                      <a:schemeClr val="dk1"/>
                    </a:fillRef>
                    <a:effectRef idx="0">
                      <a:schemeClr val="dk1"/>
                    </a:effectRef>
                    <a:fontRef idx="minor">
                      <a:schemeClr val="tx1"/>
                    </a:fontRef>
                  </p:style>
                </p:cxnSp>
                <p:sp>
                  <p:nvSpPr>
                    <p:cNvPr id="244" name="Forme libre 243"/>
                    <p:cNvSpPr/>
                    <p:nvPr/>
                  </p:nvSpPr>
                  <p:spPr>
                    <a:xfrm flipH="1" flipV="1">
                      <a:off x="1836820" y="3496963"/>
                      <a:ext cx="334978" cy="72428"/>
                    </a:xfrm>
                    <a:custGeom>
                      <a:avLst/>
                      <a:gdLst>
                        <a:gd name="connsiteX0" fmla="*/ 0 w 334978"/>
                        <a:gd name="connsiteY0" fmla="*/ 0 h 72428"/>
                        <a:gd name="connsiteX1" fmla="*/ 181069 w 334978"/>
                        <a:gd name="connsiteY1" fmla="*/ 72428 h 72428"/>
                        <a:gd name="connsiteX2" fmla="*/ 334978 w 334978"/>
                        <a:gd name="connsiteY2" fmla="*/ 0 h 72428"/>
                      </a:gdLst>
                      <a:ahLst/>
                      <a:cxnLst>
                        <a:cxn ang="0">
                          <a:pos x="connsiteX0" y="connsiteY0"/>
                        </a:cxn>
                        <a:cxn ang="0">
                          <a:pos x="connsiteX1" y="connsiteY1"/>
                        </a:cxn>
                        <a:cxn ang="0">
                          <a:pos x="connsiteX2" y="connsiteY2"/>
                        </a:cxn>
                      </a:cxnLst>
                      <a:rect l="l" t="t" r="r" b="b"/>
                      <a:pathLst>
                        <a:path w="334978" h="72428">
                          <a:moveTo>
                            <a:pt x="0" y="0"/>
                          </a:moveTo>
                          <a:cubicBezTo>
                            <a:pt x="62619" y="36214"/>
                            <a:pt x="125239" y="72428"/>
                            <a:pt x="181069" y="72428"/>
                          </a:cubicBezTo>
                          <a:cubicBezTo>
                            <a:pt x="236899" y="72428"/>
                            <a:pt x="285938" y="36214"/>
                            <a:pt x="334978"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45" name="Connecteur droit 244"/>
                    <p:cNvCxnSpPr/>
                    <p:nvPr/>
                  </p:nvCxnSpPr>
                  <p:spPr>
                    <a:xfrm>
                      <a:off x="2025588" y="5183856"/>
                      <a:ext cx="78897" cy="493506"/>
                    </a:xfrm>
                    <a:prstGeom prst="line">
                      <a:avLst/>
                    </a:prstGeom>
                  </p:spPr>
                  <p:style>
                    <a:lnRef idx="1">
                      <a:schemeClr val="dk1"/>
                    </a:lnRef>
                    <a:fillRef idx="0">
                      <a:schemeClr val="dk1"/>
                    </a:fillRef>
                    <a:effectRef idx="0">
                      <a:schemeClr val="dk1"/>
                    </a:effectRef>
                    <a:fontRef idx="minor">
                      <a:schemeClr val="tx1"/>
                    </a:fontRef>
                  </p:style>
                </p:cxnSp>
                <p:sp>
                  <p:nvSpPr>
                    <p:cNvPr id="246" name="Forme libre 245"/>
                    <p:cNvSpPr/>
                    <p:nvPr/>
                  </p:nvSpPr>
                  <p:spPr>
                    <a:xfrm flipH="1">
                      <a:off x="1930943" y="5287726"/>
                      <a:ext cx="261158" cy="307975"/>
                    </a:xfrm>
                    <a:custGeom>
                      <a:avLst/>
                      <a:gdLst>
                        <a:gd name="connsiteX0" fmla="*/ 48029 w 261158"/>
                        <a:gd name="connsiteY0" fmla="*/ 0 h 307975"/>
                        <a:gd name="connsiteX1" fmla="*/ 260754 w 261158"/>
                        <a:gd name="connsiteY1" fmla="*/ 63500 h 307975"/>
                        <a:gd name="connsiteX2" fmla="*/ 404 w 261158"/>
                        <a:gd name="connsiteY2" fmla="*/ 234950 h 307975"/>
                        <a:gd name="connsiteX3" fmla="*/ 213129 w 261158"/>
                        <a:gd name="connsiteY3" fmla="*/ 307975 h 307975"/>
                      </a:gdLst>
                      <a:ahLst/>
                      <a:cxnLst>
                        <a:cxn ang="0">
                          <a:pos x="connsiteX0" y="connsiteY0"/>
                        </a:cxn>
                        <a:cxn ang="0">
                          <a:pos x="connsiteX1" y="connsiteY1"/>
                        </a:cxn>
                        <a:cxn ang="0">
                          <a:pos x="connsiteX2" y="connsiteY2"/>
                        </a:cxn>
                        <a:cxn ang="0">
                          <a:pos x="connsiteX3" y="connsiteY3"/>
                        </a:cxn>
                      </a:cxnLst>
                      <a:rect l="l" t="t" r="r" b="b"/>
                      <a:pathLst>
                        <a:path w="261158" h="307975">
                          <a:moveTo>
                            <a:pt x="48029" y="0"/>
                          </a:moveTo>
                          <a:cubicBezTo>
                            <a:pt x="158360" y="12171"/>
                            <a:pt x="268691" y="24342"/>
                            <a:pt x="260754" y="63500"/>
                          </a:cubicBezTo>
                          <a:cubicBezTo>
                            <a:pt x="252817" y="102658"/>
                            <a:pt x="8341" y="194204"/>
                            <a:pt x="404" y="234950"/>
                          </a:cubicBezTo>
                          <a:cubicBezTo>
                            <a:pt x="-7533" y="275696"/>
                            <a:pt x="102798" y="291835"/>
                            <a:pt x="213129" y="30797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7" name="Organigramme : Connecteur 246"/>
                    <p:cNvSpPr/>
                    <p:nvPr/>
                  </p:nvSpPr>
                  <p:spPr>
                    <a:xfrm rot="21395100" flipH="1" flipV="1">
                      <a:off x="1900214" y="5321660"/>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8" name="Organigramme : Connecteur 247"/>
                    <p:cNvSpPr/>
                    <p:nvPr/>
                  </p:nvSpPr>
                  <p:spPr>
                    <a:xfrm rot="21395100" flipH="1" flipV="1">
                      <a:off x="1950706" y="556826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9" name="Organigramme : Connecteur 248"/>
                    <p:cNvSpPr/>
                    <p:nvPr/>
                  </p:nvSpPr>
                  <p:spPr>
                    <a:xfrm rot="21294285" flipH="1" flipV="1">
                      <a:off x="2115237" y="525510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0" name="Organigramme : Connecteur 249"/>
                    <p:cNvSpPr/>
                    <p:nvPr/>
                  </p:nvSpPr>
                  <p:spPr>
                    <a:xfrm rot="21294285" flipH="1" flipV="1">
                      <a:off x="2172937" y="5500126"/>
                      <a:ext cx="55423" cy="5542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1" name="Forme libre 250"/>
                    <p:cNvSpPr/>
                    <p:nvPr/>
                  </p:nvSpPr>
                  <p:spPr>
                    <a:xfrm>
                      <a:off x="1701867" y="4759799"/>
                      <a:ext cx="532991" cy="100700"/>
                    </a:xfrm>
                    <a:custGeom>
                      <a:avLst/>
                      <a:gdLst>
                        <a:gd name="connsiteX0" fmla="*/ 0 w 525930"/>
                        <a:gd name="connsiteY0" fmla="*/ 47812 h 97006"/>
                        <a:gd name="connsiteX1" fmla="*/ 197224 w 525930"/>
                        <a:gd name="connsiteY1" fmla="*/ 95624 h 97006"/>
                        <a:gd name="connsiteX2" fmla="*/ 525930 w 525930"/>
                        <a:gd name="connsiteY2" fmla="*/ 0 h 97006"/>
                        <a:gd name="connsiteX0" fmla="*/ 0 w 532991"/>
                        <a:gd name="connsiteY0" fmla="*/ 51342 h 100700"/>
                        <a:gd name="connsiteX1" fmla="*/ 197224 w 532991"/>
                        <a:gd name="connsiteY1" fmla="*/ 99154 h 100700"/>
                        <a:gd name="connsiteX2" fmla="*/ 532991 w 532991"/>
                        <a:gd name="connsiteY2" fmla="*/ 0 h 100700"/>
                      </a:gdLst>
                      <a:ahLst/>
                      <a:cxnLst>
                        <a:cxn ang="0">
                          <a:pos x="connsiteX0" y="connsiteY0"/>
                        </a:cxn>
                        <a:cxn ang="0">
                          <a:pos x="connsiteX1" y="connsiteY1"/>
                        </a:cxn>
                        <a:cxn ang="0">
                          <a:pos x="connsiteX2" y="connsiteY2"/>
                        </a:cxn>
                      </a:cxnLst>
                      <a:rect l="l" t="t" r="r" b="b"/>
                      <a:pathLst>
                        <a:path w="532991" h="100700">
                          <a:moveTo>
                            <a:pt x="0" y="51342"/>
                          </a:moveTo>
                          <a:cubicBezTo>
                            <a:pt x="54784" y="79232"/>
                            <a:pt x="108392" y="107711"/>
                            <a:pt x="197224" y="99154"/>
                          </a:cubicBezTo>
                          <a:cubicBezTo>
                            <a:pt x="286056" y="90597"/>
                            <a:pt x="412465" y="43827"/>
                            <a:pt x="53299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52" name="Cœur 139"/>
                    <p:cNvSpPr/>
                    <p:nvPr/>
                  </p:nvSpPr>
                  <p:spPr>
                    <a:xfrm rot="9711327">
                      <a:off x="1890683" y="4843978"/>
                      <a:ext cx="238268" cy="96093"/>
                    </a:xfrm>
                    <a:custGeom>
                      <a:avLst/>
                      <a:gdLst>
                        <a:gd name="connsiteX0" fmla="*/ 118272 w 236544"/>
                        <a:gd name="connsiteY0" fmla="*/ 45936 h 183743"/>
                        <a:gd name="connsiteX1" fmla="*/ 118272 w 236544"/>
                        <a:gd name="connsiteY1" fmla="*/ 183743 h 183743"/>
                        <a:gd name="connsiteX2" fmla="*/ 118272 w 236544"/>
                        <a:gd name="connsiteY2" fmla="*/ 45936 h 183743"/>
                        <a:gd name="connsiteX0" fmla="*/ 119134 w 238268"/>
                        <a:gd name="connsiteY0" fmla="*/ 96093 h 96093"/>
                        <a:gd name="connsiteX1" fmla="*/ 119134 w 238268"/>
                        <a:gd name="connsiteY1" fmla="*/ 89149 h 96093"/>
                        <a:gd name="connsiteX2" fmla="*/ 119134 w 238268"/>
                        <a:gd name="connsiteY2" fmla="*/ 96093 h 96093"/>
                      </a:gdLst>
                      <a:ahLst/>
                      <a:cxnLst>
                        <a:cxn ang="0">
                          <a:pos x="connsiteX0" y="connsiteY0"/>
                        </a:cxn>
                        <a:cxn ang="0">
                          <a:pos x="connsiteX1" y="connsiteY1"/>
                        </a:cxn>
                        <a:cxn ang="0">
                          <a:pos x="connsiteX2" y="connsiteY2"/>
                        </a:cxn>
                      </a:cxnLst>
                      <a:rect l="l" t="t" r="r" b="b"/>
                      <a:pathLst>
                        <a:path w="238268" h="96093">
                          <a:moveTo>
                            <a:pt x="119134" y="96093"/>
                          </a:moveTo>
                          <a:cubicBezTo>
                            <a:pt x="168414" y="-11091"/>
                            <a:pt x="360606" y="-48658"/>
                            <a:pt x="119134" y="89149"/>
                          </a:cubicBezTo>
                          <a:cubicBezTo>
                            <a:pt x="-122338" y="-48658"/>
                            <a:pt x="69854" y="-11091"/>
                            <a:pt x="119134" y="96093"/>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grpSp>
            <p:nvGrpSpPr>
              <p:cNvPr id="269" name="Groupe 268"/>
              <p:cNvGrpSpPr/>
              <p:nvPr/>
            </p:nvGrpSpPr>
            <p:grpSpPr>
              <a:xfrm>
                <a:off x="9216983" y="4320776"/>
                <a:ext cx="1519045" cy="288469"/>
                <a:chOff x="2478254" y="2305525"/>
                <a:chExt cx="1322825" cy="288469"/>
              </a:xfrm>
              <a:solidFill>
                <a:schemeClr val="accent2">
                  <a:lumMod val="60000"/>
                  <a:lumOff val="40000"/>
                </a:schemeClr>
              </a:solidFill>
            </p:grpSpPr>
            <p:sp>
              <p:nvSpPr>
                <p:cNvPr id="270" name="Ellipse 269"/>
                <p:cNvSpPr/>
                <p:nvPr/>
              </p:nvSpPr>
              <p:spPr>
                <a:xfrm rot="497966">
                  <a:off x="2478254" y="2426786"/>
                  <a:ext cx="275358"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1" name="Ellipse 270"/>
                <p:cNvSpPr/>
                <p:nvPr/>
              </p:nvSpPr>
              <p:spPr>
                <a:xfrm rot="20647562" flipH="1">
                  <a:off x="3519596" y="2305525"/>
                  <a:ext cx="281483" cy="169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6" name="ZoneTexte 5"/>
            <p:cNvSpPr txBox="1"/>
            <p:nvPr/>
          </p:nvSpPr>
          <p:spPr>
            <a:xfrm>
              <a:off x="1375816" y="4324226"/>
              <a:ext cx="3069728" cy="400110"/>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fr-FR" sz="2000" dirty="0">
                  <a:solidFill>
                    <a:schemeClr val="tx1"/>
                  </a:solidFill>
                </a:rPr>
                <a:t>FIN DU CAS CLINIQUE</a:t>
              </a:r>
            </a:p>
          </p:txBody>
        </p:sp>
      </p:grpSp>
      <p:pic>
        <p:nvPicPr>
          <p:cNvPr id="7"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532" y="365228"/>
            <a:ext cx="1894936" cy="7432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5400275" y="5187054"/>
            <a:ext cx="1391451" cy="455184"/>
            <a:chOff x="4932141" y="4227170"/>
            <a:chExt cx="1391451" cy="455184"/>
          </a:xfrm>
        </p:grpSpPr>
        <p:sp>
          <p:nvSpPr>
            <p:cNvPr id="8" name="Bouton d’action : Suivant 7">
              <a:hlinkClick r:id="" action="ppaction://hlinkshowjump?jump=nextslide" highlightClick="1"/>
            </p:cNvPr>
            <p:cNvSpPr/>
            <p:nvPr/>
          </p:nvSpPr>
          <p:spPr>
            <a:xfrm>
              <a:off x="5868408" y="4227170"/>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Bouton d'action : Précédent 8">
              <a:hlinkClick r:id="rId3" action="ppaction://hlinksldjump" highlightClick="1"/>
            </p:cNvPr>
            <p:cNvSpPr/>
            <p:nvPr/>
          </p:nvSpPr>
          <p:spPr>
            <a:xfrm>
              <a:off x="4932141" y="4227170"/>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ZoneTexte 5"/>
          <p:cNvSpPr txBox="1"/>
          <p:nvPr/>
        </p:nvSpPr>
        <p:spPr>
          <a:xfrm>
            <a:off x="1223963" y="1701865"/>
            <a:ext cx="9744075" cy="3847207"/>
          </a:xfrm>
          <a:prstGeom prst="rect">
            <a:avLst/>
          </a:prstGeom>
          <a:noFill/>
        </p:spPr>
        <p:txBody>
          <a:bodyPr wrap="square" rtlCol="0" anchor="ctr">
            <a:spAutoFit/>
          </a:bodyPr>
          <a:lstStyle/>
          <a:p>
            <a:pPr algn="just"/>
            <a:r>
              <a:rPr lang="fr-FR" sz="1600" dirty="0"/>
              <a:t>Ce cas clinique illustre la </a:t>
            </a:r>
            <a:r>
              <a:rPr lang="fr-FR" sz="1600" b="1" dirty="0">
                <a:solidFill>
                  <a:srgbClr val="356193"/>
                </a:solidFill>
              </a:rPr>
              <a:t>différence</a:t>
            </a:r>
            <a:r>
              <a:rPr lang="fr-FR" sz="1600" dirty="0"/>
              <a:t> entre l’analyse pharmaceutique de l’ordonnance, prévue dans un </a:t>
            </a:r>
            <a:r>
              <a:rPr lang="fr-FR" sz="1600" b="1" dirty="0">
                <a:solidFill>
                  <a:srgbClr val="356193"/>
                </a:solidFill>
              </a:rPr>
              <a:t>parcours standard </a:t>
            </a:r>
            <a:r>
              <a:rPr lang="fr-FR" sz="1600" dirty="0"/>
              <a:t>de prise en charge médicamenteuse, et </a:t>
            </a:r>
            <a:r>
              <a:rPr lang="fr-FR" sz="1600" b="1" dirty="0">
                <a:solidFill>
                  <a:srgbClr val="356193"/>
                </a:solidFill>
              </a:rPr>
              <a:t>l’expertise pharmaceutique clinique</a:t>
            </a:r>
            <a:r>
              <a:rPr lang="fr-FR" sz="1600" dirty="0">
                <a:solidFill>
                  <a:srgbClr val="356193"/>
                </a:solidFill>
              </a:rPr>
              <a:t>.</a:t>
            </a:r>
          </a:p>
          <a:p>
            <a:pPr algn="just"/>
            <a:endParaRPr lang="fr-FR" sz="1600" dirty="0"/>
          </a:p>
          <a:p>
            <a:pPr algn="just"/>
            <a:r>
              <a:rPr lang="fr-FR" sz="1600" dirty="0"/>
              <a:t>Les pharmaciens et médecins avaient déjà adapté la posologie de l’apixaban, suspendu la supplémentation potassique et arrêté l’amitriptyline et l’alimémazine.</a:t>
            </a:r>
          </a:p>
          <a:p>
            <a:pPr algn="just"/>
            <a:endParaRPr lang="fr-FR" sz="1600" dirty="0"/>
          </a:p>
          <a:p>
            <a:pPr algn="just"/>
            <a:r>
              <a:rPr lang="fr-FR" sz="1600" dirty="0"/>
              <a:t>L’entretien de recueil de données réalisé dans le cadre du bilan de médication a mis en lumière plusieurs problèmes qui n’auraient pas pu être observés lors de l’analyse de l’ordonnance :</a:t>
            </a:r>
          </a:p>
          <a:p>
            <a:pPr marL="742950" lvl="1" indent="-285750" algn="just">
              <a:buFont typeface="Arial" panose="020B0604020202020204" pitchFamily="34" charset="0"/>
              <a:buChar char="•"/>
            </a:pPr>
            <a:r>
              <a:rPr lang="fr-FR" sz="1600" dirty="0"/>
              <a:t>Les troubles digestifs associés à la prise de metformine, dont la posologie était pourtant adaptée à la fonction rénale ;</a:t>
            </a:r>
          </a:p>
          <a:p>
            <a:pPr marL="742950" lvl="1" indent="-285750" algn="just">
              <a:buFont typeface="Arial" panose="020B0604020202020204" pitchFamily="34" charset="0"/>
              <a:buChar char="•"/>
            </a:pPr>
            <a:r>
              <a:rPr lang="fr-FR" sz="1600" dirty="0"/>
              <a:t>La photosensibilisation d’origine iatrogène ;</a:t>
            </a:r>
          </a:p>
          <a:p>
            <a:pPr marL="742950" lvl="1" indent="-285750" algn="just">
              <a:buFont typeface="Arial" panose="020B0604020202020204" pitchFamily="34" charset="0"/>
              <a:buChar char="•"/>
            </a:pPr>
            <a:r>
              <a:rPr lang="fr-FR" sz="1600" dirty="0"/>
              <a:t>La prise de thé noir tous les soirs, qui a justifié des MHD et l’arrêt de la solifénacine.</a:t>
            </a:r>
          </a:p>
          <a:p>
            <a:pPr algn="just"/>
            <a:endParaRPr lang="fr-FR" sz="1600" dirty="0"/>
          </a:p>
          <a:p>
            <a:pPr algn="just"/>
            <a:r>
              <a:rPr lang="fr-FR" sz="1600" dirty="0"/>
              <a:t>Cette expertise s’intègre dans une </a:t>
            </a:r>
            <a:r>
              <a:rPr lang="fr-FR" sz="1600" b="1" dirty="0">
                <a:solidFill>
                  <a:srgbClr val="356193"/>
                </a:solidFill>
              </a:rPr>
              <a:t>prise en charge avancée </a:t>
            </a:r>
            <a:r>
              <a:rPr lang="fr-FR" sz="1600" dirty="0"/>
              <a:t>du patient.</a:t>
            </a:r>
          </a:p>
        </p:txBody>
      </p:sp>
      <p:sp>
        <p:nvSpPr>
          <p:cNvPr id="8" name="Bouton d’action : Suivant 7">
            <a:hlinkClick r:id="rId2" action="ppaction://hlinksldjump" highlightClick="1"/>
          </p:cNvPr>
          <p:cNvSpPr/>
          <p:nvPr/>
        </p:nvSpPr>
        <p:spPr>
          <a:xfrm>
            <a:off x="6179379" y="6236945"/>
            <a:ext cx="455184" cy="455184"/>
          </a:xfrm>
          <a:prstGeom prst="actionButtonForwardNex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Bouton d'action : Précédent 8">
            <a:hlinkClick r:id="rId3" action="ppaction://hlinksldjump" highlightClick="1"/>
          </p:cNvPr>
          <p:cNvSpPr/>
          <p:nvPr/>
        </p:nvSpPr>
        <p:spPr>
          <a:xfrm>
            <a:off x="5557437" y="6236945"/>
            <a:ext cx="455184" cy="455184"/>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p:cNvGrpSpPr/>
          <p:nvPr/>
        </p:nvGrpSpPr>
        <p:grpSpPr>
          <a:xfrm>
            <a:off x="3368535" y="541687"/>
            <a:ext cx="5477373" cy="472304"/>
            <a:chOff x="2741187" y="570262"/>
            <a:chExt cx="5477373" cy="472304"/>
          </a:xfrm>
        </p:grpSpPr>
        <p:pic>
          <p:nvPicPr>
            <p:cNvPr id="7" name="Picture 2" descr="https://www.omeditpacacorse.fr/wp-content/uploads/2018/05/Logo-omedi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187" y="570262"/>
              <a:ext cx="1204175" cy="472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40199" y="575582"/>
              <a:ext cx="4078361" cy="461665"/>
            </a:xfrm>
            <a:prstGeom prst="rect">
              <a:avLst/>
            </a:prstGeom>
          </p:spPr>
          <p:txBody>
            <a:bodyPr wrap="none">
              <a:spAutoFit/>
            </a:bodyPr>
            <a:lstStyle/>
            <a:p>
              <a:pPr algn="ctr"/>
              <a:r>
                <a:rPr lang="fr-FR" sz="2400" b="1" dirty="0">
                  <a:solidFill>
                    <a:srgbClr val="356193"/>
                  </a:solidFill>
                </a:rPr>
                <a:t>CONCLUSION GÉNÉRALE</a:t>
              </a:r>
            </a:p>
          </p:txBody>
        </p:sp>
      </p:grpSp>
    </p:spTree>
    <p:extLst>
      <p:ext uri="{BB962C8B-B14F-4D97-AF65-F5344CB8AC3E}">
        <p14:creationId xmlns:p14="http://schemas.microsoft.com/office/powerpoint/2010/main" val="255836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2</a:t>
            </a:r>
            <a:endParaRPr sz="7200" dirty="0"/>
          </a:p>
        </p:txBody>
      </p:sp>
      <p:grpSp>
        <p:nvGrpSpPr>
          <p:cNvPr id="9" name="Groupe 8"/>
          <p:cNvGrpSpPr/>
          <p:nvPr/>
        </p:nvGrpSpPr>
        <p:grpSpPr>
          <a:xfrm>
            <a:off x="1600200" y="3421928"/>
            <a:ext cx="5086657" cy="355605"/>
            <a:chOff x="1076324" y="3231428"/>
            <a:chExt cx="5086657" cy="355605"/>
          </a:xfrm>
        </p:grpSpPr>
        <p:pic>
          <p:nvPicPr>
            <p:cNvPr id="3" name="Image 2"/>
            <p:cNvPicPr>
              <a:picLocks noChangeAspect="1"/>
            </p:cNvPicPr>
            <p:nvPr/>
          </p:nvPicPr>
          <p:blipFill>
            <a:blip r:embed="rId2"/>
            <a:stretch>
              <a:fillRect/>
            </a:stretch>
          </p:blipFill>
          <p:spPr>
            <a:xfrm>
              <a:off x="1076324" y="3231428"/>
              <a:ext cx="355605" cy="355605"/>
            </a:xfrm>
            <a:prstGeom prst="rect">
              <a:avLst/>
            </a:prstGeom>
          </p:spPr>
        </p:pic>
        <p:sp>
          <p:nvSpPr>
            <p:cNvPr id="4" name="ZoneTexte 3"/>
            <p:cNvSpPr txBox="1"/>
            <p:nvPr/>
          </p:nvSpPr>
          <p:spPr>
            <a:xfrm>
              <a:off x="1438581" y="3255342"/>
              <a:ext cx="4724400" cy="307777"/>
            </a:xfrm>
            <a:prstGeom prst="rect">
              <a:avLst/>
            </a:prstGeom>
            <a:noFill/>
          </p:spPr>
          <p:txBody>
            <a:bodyPr wrap="square" rtlCol="0">
              <a:spAutoFit/>
            </a:bodyPr>
            <a:lstStyle/>
            <a:p>
              <a:r>
                <a:rPr lang="fr-FR" sz="1400" dirty="0"/>
                <a:t>Pharmacien hospitalier / docteur junior</a:t>
              </a:r>
            </a:p>
          </p:txBody>
        </p:sp>
      </p:grpSp>
      <p:grpSp>
        <p:nvGrpSpPr>
          <p:cNvPr id="10" name="Groupe 9"/>
          <p:cNvGrpSpPr/>
          <p:nvPr/>
        </p:nvGrpSpPr>
        <p:grpSpPr>
          <a:xfrm>
            <a:off x="1600200" y="3922201"/>
            <a:ext cx="5057364" cy="307777"/>
            <a:chOff x="1105617" y="3763826"/>
            <a:chExt cx="5057364" cy="307777"/>
          </a:xfrm>
        </p:grpSpPr>
        <p:sp>
          <p:nvSpPr>
            <p:cNvPr id="21" name="ZoneTexte 20"/>
            <p:cNvSpPr txBox="1"/>
            <p:nvPr/>
          </p:nvSpPr>
          <p:spPr>
            <a:xfrm>
              <a:off x="1438581" y="3763826"/>
              <a:ext cx="4724400" cy="307777"/>
            </a:xfrm>
            <a:prstGeom prst="rect">
              <a:avLst/>
            </a:prstGeom>
            <a:noFill/>
          </p:spPr>
          <p:txBody>
            <a:bodyPr wrap="square" rtlCol="0">
              <a:spAutoFit/>
            </a:bodyPr>
            <a:lstStyle/>
            <a:p>
              <a:r>
                <a:rPr lang="fr-FR" sz="1400" dirty="0"/>
                <a:t>Préparateur en pharmacie hospitalière</a:t>
              </a:r>
            </a:p>
          </p:txBody>
        </p:sp>
        <p:pic>
          <p:nvPicPr>
            <p:cNvPr id="5" name="Image 4"/>
            <p:cNvPicPr>
              <a:picLocks noChangeAspect="1"/>
            </p:cNvPicPr>
            <p:nvPr/>
          </p:nvPicPr>
          <p:blipFill>
            <a:blip r:embed="rId3"/>
            <a:stretch>
              <a:fillRect/>
            </a:stretch>
          </p:blipFill>
          <p:spPr>
            <a:xfrm>
              <a:off x="1105617" y="3769205"/>
              <a:ext cx="297019" cy="297019"/>
            </a:xfrm>
            <a:prstGeom prst="rect">
              <a:avLst/>
            </a:prstGeom>
          </p:spPr>
        </p:pic>
      </p:grpSp>
      <p:grpSp>
        <p:nvGrpSpPr>
          <p:cNvPr id="11" name="Groupe 10"/>
          <p:cNvGrpSpPr/>
          <p:nvPr/>
        </p:nvGrpSpPr>
        <p:grpSpPr>
          <a:xfrm>
            <a:off x="1600200" y="4374646"/>
            <a:ext cx="9025729" cy="355605"/>
            <a:chOff x="1076324" y="4226692"/>
            <a:chExt cx="9025729" cy="355605"/>
          </a:xfrm>
        </p:grpSpPr>
        <p:sp>
          <p:nvSpPr>
            <p:cNvPr id="25" name="ZoneTexte 24"/>
            <p:cNvSpPr txBox="1"/>
            <p:nvPr/>
          </p:nvSpPr>
          <p:spPr>
            <a:xfrm>
              <a:off x="1438580" y="4250606"/>
              <a:ext cx="8663473" cy="307777"/>
            </a:xfrm>
            <a:prstGeom prst="rect">
              <a:avLst/>
            </a:prstGeom>
            <a:noFill/>
          </p:spPr>
          <p:txBody>
            <a:bodyPr wrap="square" rtlCol="0">
              <a:spAutoFit/>
            </a:bodyPr>
            <a:lstStyle/>
            <a:p>
              <a:r>
                <a:rPr lang="fr-FR" sz="1400" dirty="0"/>
                <a:t>Interne en pharmacie hospitalière, sous le contrôle effectif du pharmacien</a:t>
              </a:r>
            </a:p>
          </p:txBody>
        </p:sp>
        <p:pic>
          <p:nvPicPr>
            <p:cNvPr id="29" name="Image 28"/>
            <p:cNvPicPr>
              <a:picLocks noChangeAspect="1"/>
            </p:cNvPicPr>
            <p:nvPr/>
          </p:nvPicPr>
          <p:blipFill>
            <a:blip r:embed="rId2"/>
            <a:stretch>
              <a:fillRect/>
            </a:stretch>
          </p:blipFill>
          <p:spPr>
            <a:xfrm>
              <a:off x="1076324" y="4226692"/>
              <a:ext cx="355605" cy="355605"/>
            </a:xfrm>
            <a:prstGeom prst="rect">
              <a:avLst/>
            </a:prstGeom>
          </p:spPr>
        </p:pic>
      </p:grpSp>
      <p:grpSp>
        <p:nvGrpSpPr>
          <p:cNvPr id="12" name="Groupe 11"/>
          <p:cNvGrpSpPr/>
          <p:nvPr/>
        </p:nvGrpSpPr>
        <p:grpSpPr>
          <a:xfrm>
            <a:off x="1600200" y="4874918"/>
            <a:ext cx="10038634" cy="307777"/>
            <a:chOff x="1105617" y="4760618"/>
            <a:chExt cx="10038634" cy="307777"/>
          </a:xfrm>
        </p:grpSpPr>
        <p:sp>
          <p:nvSpPr>
            <p:cNvPr id="27" name="ZoneTexte 26"/>
            <p:cNvSpPr txBox="1"/>
            <p:nvPr/>
          </p:nvSpPr>
          <p:spPr>
            <a:xfrm>
              <a:off x="1438581" y="4760618"/>
              <a:ext cx="9705670" cy="307777"/>
            </a:xfrm>
            <a:prstGeom prst="rect">
              <a:avLst/>
            </a:prstGeom>
            <a:noFill/>
          </p:spPr>
          <p:txBody>
            <a:bodyPr wrap="square" rtlCol="0">
              <a:spAutoFit/>
            </a:bodyPr>
            <a:lstStyle/>
            <a:p>
              <a:pPr algn="just"/>
              <a:r>
                <a:rPr lang="fr-FR" sz="1400" dirty="0"/>
                <a:t>Etudiant en 5</a:t>
              </a:r>
              <a:r>
                <a:rPr lang="fr-FR" sz="1400" baseline="30000" dirty="0"/>
                <a:t>ème</a:t>
              </a:r>
              <a:r>
                <a:rPr lang="fr-FR" sz="1400" dirty="0"/>
                <a:t> année hospitalo-universitaire (externe), sous le contrôle effectif du pharmacien</a:t>
              </a:r>
            </a:p>
          </p:txBody>
        </p:sp>
        <p:pic>
          <p:nvPicPr>
            <p:cNvPr id="30" name="Image 29"/>
            <p:cNvPicPr>
              <a:picLocks noChangeAspect="1"/>
            </p:cNvPicPr>
            <p:nvPr/>
          </p:nvPicPr>
          <p:blipFill>
            <a:blip r:embed="rId3"/>
            <a:stretch>
              <a:fillRect/>
            </a:stretch>
          </p:blipFill>
          <p:spPr>
            <a:xfrm>
              <a:off x="1105617" y="4765997"/>
              <a:ext cx="297019" cy="297019"/>
            </a:xfrm>
            <a:prstGeom prst="rect">
              <a:avLst/>
            </a:prstGeom>
          </p:spPr>
        </p:pic>
      </p:grpSp>
      <p:sp>
        <p:nvSpPr>
          <p:cNvPr id="37" name="Espace réservé du contenu 2"/>
          <p:cNvSpPr>
            <a:spLocks noGrp="1"/>
          </p:cNvSpPr>
          <p:nvPr>
            <p:ph idx="1"/>
          </p:nvPr>
        </p:nvSpPr>
        <p:spPr>
          <a:xfrm>
            <a:off x="838201" y="2001672"/>
            <a:ext cx="10515599" cy="1451392"/>
          </a:xfrm>
        </p:spPr>
        <p:txBody>
          <a:bodyPr anchor="ctr">
            <a:normAutofit/>
          </a:bodyPr>
          <a:lstStyle/>
          <a:p>
            <a:pPr marL="0" indent="0">
              <a:lnSpc>
                <a:spcPct val="120000"/>
              </a:lnSpc>
              <a:buNone/>
            </a:pPr>
            <a:r>
              <a:rPr lang="fr-FR" sz="2600" dirty="0"/>
              <a:t>A quels professionnels peut être confiée l’expertise pharmaceutique clinique (une ou plusieurs réponses possibles) :</a:t>
            </a:r>
          </a:p>
        </p:txBody>
      </p:sp>
      <p:sp>
        <p:nvSpPr>
          <p:cNvPr id="38" name="Bouton d’action : Suivant 37">
            <a:hlinkClick r:id="rId4" action="ppaction://hlinksldjump" highlightClick="1"/>
          </p:cNvPr>
          <p:cNvSpPr/>
          <p:nvPr/>
        </p:nvSpPr>
        <p:spPr>
          <a:xfrm>
            <a:off x="6342952" y="5748774"/>
            <a:ext cx="591248" cy="591248"/>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39" name="Bouton d'action : Précédent 38">
            <a:hlinkClick r:id="rId5"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Picture 2" descr="https://www.omeditpacacorse.fr/wp-content/uploads/2018/05/Logo-omedi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054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ZoneTexte 5"/>
          <p:cNvSpPr txBox="1"/>
          <p:nvPr/>
        </p:nvSpPr>
        <p:spPr>
          <a:xfrm>
            <a:off x="1314450" y="1830121"/>
            <a:ext cx="5486400" cy="369332"/>
          </a:xfrm>
          <a:prstGeom prst="rect">
            <a:avLst/>
          </a:prstGeom>
          <a:noFill/>
        </p:spPr>
        <p:txBody>
          <a:bodyPr wrap="square" rtlCol="0" anchor="ctr">
            <a:spAutoFit/>
          </a:bodyPr>
          <a:lstStyle>
            <a:defPPr>
              <a:defRPr lang="fr-FR"/>
            </a:defPPr>
            <a:lvl1pPr algn="ctr"/>
          </a:lstStyle>
          <a:p>
            <a:pPr algn="l"/>
            <a:r>
              <a:rPr lang="fr-FR" dirty="0">
                <a:effectLst>
                  <a:outerShdw blurRad="38100" dist="38100" dir="2700000" algn="tl">
                    <a:srgbClr val="000000">
                      <a:alpha val="43137"/>
                    </a:srgbClr>
                  </a:outerShdw>
                </a:effectLst>
              </a:rPr>
              <a:t>RESSOURCES UTILISÉES :</a:t>
            </a:r>
          </a:p>
        </p:txBody>
      </p:sp>
      <p:sp>
        <p:nvSpPr>
          <p:cNvPr id="8" name="Bouton d’action : Suivant 7">
            <a:hlinkClick r:id="" action="ppaction://hlinkshowjump?jump=nextslide" highlightClick="1"/>
          </p:cNvPr>
          <p:cNvSpPr/>
          <p:nvPr/>
        </p:nvSpPr>
        <p:spPr>
          <a:xfrm>
            <a:off x="11480309" y="6269034"/>
            <a:ext cx="455184" cy="455184"/>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2" name="Rectangle 1"/>
          <p:cNvSpPr/>
          <p:nvPr/>
        </p:nvSpPr>
        <p:spPr>
          <a:xfrm>
            <a:off x="1649501" y="2223049"/>
            <a:ext cx="9830808" cy="1815882"/>
          </a:xfrm>
          <a:prstGeom prst="rect">
            <a:avLst/>
          </a:prstGeom>
          <a:noFill/>
        </p:spPr>
        <p:txBody>
          <a:bodyPr wrap="square" rtlCol="0" anchor="ctr">
            <a:spAutoFit/>
          </a:bodyPr>
          <a:lstStyle/>
          <a:p>
            <a:pPr marL="172800" indent="-172800" algn="just">
              <a:lnSpc>
                <a:spcPct val="200000"/>
              </a:lnSpc>
              <a:buFont typeface="Arial" panose="020B0604020202020204" pitchFamily="34" charset="0"/>
              <a:buChar char="•"/>
            </a:pPr>
            <a:r>
              <a:rPr lang="fr-FR" sz="1400" dirty="0">
                <a:hlinkClick r:id="rId2"/>
              </a:rPr>
              <a:t>Guide d’alternatives aux MPI (OMéDIT Grand Est, Juin 2024)</a:t>
            </a:r>
            <a:endParaRPr lang="fr-FR" sz="1400" dirty="0"/>
          </a:p>
          <a:p>
            <a:pPr marL="172800" indent="-172800" algn="just">
              <a:lnSpc>
                <a:spcPct val="200000"/>
              </a:lnSpc>
              <a:buFont typeface="Arial" panose="020B0604020202020204" pitchFamily="34" charset="0"/>
              <a:buChar char="•"/>
            </a:pPr>
            <a:r>
              <a:rPr lang="fr-FR" sz="1400" dirty="0">
                <a:hlinkClick r:id="rId3"/>
              </a:rPr>
              <a:t>Calculateur de charge anticholinergique d'une prescription (OMéDIT PDL, mai 2022)</a:t>
            </a:r>
            <a:endParaRPr lang="fr-FR" sz="1400" dirty="0"/>
          </a:p>
          <a:p>
            <a:pPr marL="172800" indent="-172800" algn="just">
              <a:lnSpc>
                <a:spcPct val="200000"/>
              </a:lnSpc>
              <a:buFont typeface="Arial" panose="020B0604020202020204" pitchFamily="34" charset="0"/>
              <a:buChar char="•"/>
            </a:pPr>
            <a:r>
              <a:rPr lang="fr-FR" sz="1400" dirty="0">
                <a:hlinkClick r:id="rId4"/>
              </a:rPr>
              <a:t>REMEDI[e]S (OMéDIT Normandie, 2021)</a:t>
            </a:r>
            <a:endParaRPr lang="fr-FR" sz="1400" dirty="0"/>
          </a:p>
          <a:p>
            <a:pPr marL="172800" indent="-172800" algn="just">
              <a:lnSpc>
                <a:spcPct val="200000"/>
              </a:lnSpc>
              <a:buFont typeface="Arial" panose="020B0604020202020204" pitchFamily="34" charset="0"/>
              <a:buChar char="•"/>
            </a:pPr>
            <a:r>
              <a:rPr lang="fr-FR" sz="1400" dirty="0">
                <a:hlinkClick r:id="rId5"/>
              </a:rPr>
              <a:t>Médicaments et soleil, photosensibilisation (OMéDIT Occitanie, 2023)</a:t>
            </a:r>
            <a:endParaRPr lang="fr-FR" sz="1400" dirty="0"/>
          </a:p>
        </p:txBody>
      </p:sp>
      <p:pic>
        <p:nvPicPr>
          <p:cNvPr id="13" name="Picture 2" descr="https://www.omeditpacacorse.fr/wp-content/uploads/2018/05/Logo-omedi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3974" y="303013"/>
            <a:ext cx="2050145" cy="80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90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Google Shape;24;p3"/>
          <p:cNvSpPr/>
          <p:nvPr/>
        </p:nvSpPr>
        <p:spPr>
          <a:xfrm rot="16200000" flipH="1">
            <a:off x="7893332" y="2566389"/>
            <a:ext cx="6872111" cy="172522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4;p3"/>
          <p:cNvSpPr/>
          <p:nvPr/>
        </p:nvSpPr>
        <p:spPr>
          <a:xfrm rot="5400000">
            <a:off x="-2410680" y="2403625"/>
            <a:ext cx="6872111" cy="2050750"/>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E5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Rectangle 3"/>
          <p:cNvSpPr/>
          <p:nvPr/>
        </p:nvSpPr>
        <p:spPr>
          <a:xfrm>
            <a:off x="1489472" y="1653775"/>
            <a:ext cx="9213057" cy="4062651"/>
          </a:xfrm>
          <a:prstGeom prst="rect">
            <a:avLst/>
          </a:prstGeom>
        </p:spPr>
        <p:txBody>
          <a:bodyPr wrap="square">
            <a:spAutoFit/>
          </a:bodyPr>
          <a:lstStyle/>
          <a:p>
            <a:pPr>
              <a:lnSpc>
                <a:spcPct val="150000"/>
              </a:lnSpc>
            </a:pPr>
            <a:r>
              <a:rPr lang="fr-FR" sz="1400" dirty="0">
                <a:solidFill>
                  <a:srgbClr val="356193"/>
                </a:solidFill>
              </a:rPr>
              <a:t>Equipe OMéDIT PACA-Corse :</a:t>
            </a:r>
          </a:p>
          <a:p>
            <a:pPr>
              <a:lnSpc>
                <a:spcPct val="150000"/>
              </a:lnSpc>
            </a:pPr>
            <a:endParaRPr lang="fr-FR" sz="400" dirty="0">
              <a:solidFill>
                <a:srgbClr val="356193"/>
              </a:solidFill>
            </a:endParaRPr>
          </a:p>
          <a:p>
            <a:pPr>
              <a:lnSpc>
                <a:spcPct val="150000"/>
              </a:lnSpc>
            </a:pPr>
            <a:r>
              <a:rPr lang="fr-FR" sz="1400" dirty="0"/>
              <a:t>BEAUGER Davy, Ingénieur épidémiologiste</a:t>
            </a:r>
          </a:p>
          <a:p>
            <a:pPr>
              <a:lnSpc>
                <a:spcPct val="150000"/>
              </a:lnSpc>
            </a:pPr>
            <a:r>
              <a:rPr lang="fr-FR" sz="1400" dirty="0"/>
              <a:t>BOUCARD Marine, Docteur junior en pharmacie hospitalière</a:t>
            </a:r>
          </a:p>
          <a:p>
            <a:pPr>
              <a:lnSpc>
                <a:spcPct val="150000"/>
              </a:lnSpc>
            </a:pPr>
            <a:r>
              <a:rPr lang="fr-FR" sz="1400" dirty="0"/>
              <a:t>BRACCINI Julie, Interne en pharmacie hospitalière</a:t>
            </a:r>
          </a:p>
          <a:p>
            <a:pPr>
              <a:lnSpc>
                <a:spcPct val="150000"/>
              </a:lnSpc>
            </a:pPr>
            <a:r>
              <a:rPr lang="fr-FR" sz="1400" dirty="0"/>
              <a:t>DHO Lucile, Interne en pharmacie hospitalière</a:t>
            </a:r>
          </a:p>
          <a:p>
            <a:pPr>
              <a:lnSpc>
                <a:spcPct val="150000"/>
              </a:lnSpc>
            </a:pPr>
            <a:r>
              <a:rPr lang="fr-FR" sz="1400" dirty="0"/>
              <a:t>FELKER Gwendoline, Pharmacien assistant spécialiste</a:t>
            </a:r>
            <a:endParaRPr lang="fr-FR" sz="800" dirty="0"/>
          </a:p>
          <a:p>
            <a:pPr>
              <a:lnSpc>
                <a:spcPct val="150000"/>
              </a:lnSpc>
            </a:pPr>
            <a:r>
              <a:rPr lang="fr-FR" sz="1400" dirty="0"/>
              <a:t>GARD Claudine, Pharmacien PH</a:t>
            </a:r>
          </a:p>
          <a:p>
            <a:pPr>
              <a:lnSpc>
                <a:spcPct val="150000"/>
              </a:lnSpc>
            </a:pPr>
            <a:r>
              <a:rPr lang="fr-FR" sz="1400" dirty="0"/>
              <a:t>HONORE Stéphane, PU-PH, responsable de l'OMéDIT PACA-Corse</a:t>
            </a:r>
          </a:p>
          <a:p>
            <a:pPr>
              <a:lnSpc>
                <a:spcPct val="150000"/>
              </a:lnSpc>
            </a:pPr>
            <a:r>
              <a:rPr lang="fr-FR" sz="1400" dirty="0"/>
              <a:t>LABAT Carole, Pharmacien PH </a:t>
            </a:r>
          </a:p>
          <a:p>
            <a:pPr>
              <a:lnSpc>
                <a:spcPct val="150000"/>
              </a:lnSpc>
            </a:pPr>
            <a:endParaRPr lang="fr-FR" sz="1400" dirty="0"/>
          </a:p>
          <a:p>
            <a:pPr>
              <a:lnSpc>
                <a:spcPct val="150000"/>
              </a:lnSpc>
            </a:pPr>
            <a:r>
              <a:rPr lang="fr-FR" sz="1400" dirty="0"/>
              <a:t>Merci au Dr. Florian CORREARD (MCU-PH, Pharmacie, hôpital de la Timone (AP-HM)) pour la relecture de cet outil.</a:t>
            </a:r>
          </a:p>
        </p:txBody>
      </p:sp>
      <p:pic>
        <p:nvPicPr>
          <p:cNvPr id="6" name="Picture 2" descr="https://www.omeditpacacorse.fr/wp-content/uploads/2018/05/Logo-omedi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974" y="303013"/>
            <a:ext cx="2050145" cy="804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2110" y="5862161"/>
            <a:ext cx="4333875" cy="769441"/>
          </a:xfrm>
          <a:prstGeom prst="rect">
            <a:avLst/>
          </a:prstGeom>
        </p:spPr>
        <p:txBody>
          <a:bodyPr wrap="square">
            <a:spAutoFit/>
          </a:bodyPr>
          <a:lstStyle/>
          <a:p>
            <a:pPr algn="ctr" fontAlgn="base"/>
            <a:r>
              <a:rPr lang="fr-FR" sz="1100" cap="all" dirty="0">
                <a:solidFill>
                  <a:srgbClr val="2D6090"/>
                </a:solidFill>
                <a:latin typeface="+mj-lt"/>
              </a:rPr>
              <a:t>OMéDIT PACA-CORSE</a:t>
            </a:r>
          </a:p>
          <a:p>
            <a:pPr algn="ctr" fontAlgn="base"/>
            <a:r>
              <a:rPr lang="fr-FR" sz="1100" dirty="0">
                <a:solidFill>
                  <a:srgbClr val="00498E"/>
                </a:solidFill>
                <a:latin typeface="+mj-lt"/>
              </a:rPr>
              <a:t>Agence Régionale de Santé PACA</a:t>
            </a:r>
            <a:br>
              <a:rPr lang="fr-FR" sz="1100" dirty="0">
                <a:solidFill>
                  <a:srgbClr val="00498E"/>
                </a:solidFill>
                <a:latin typeface="+mj-lt"/>
              </a:rPr>
            </a:br>
            <a:r>
              <a:rPr lang="fr-FR" sz="1100" dirty="0">
                <a:solidFill>
                  <a:srgbClr val="00498E"/>
                </a:solidFill>
                <a:latin typeface="+mj-lt"/>
              </a:rPr>
              <a:t>132 Boulevard de PARIS, 13003 MARSEILLE</a:t>
            </a:r>
          </a:p>
          <a:p>
            <a:pPr algn="ctr" fontAlgn="base"/>
            <a:r>
              <a:rPr lang="fr-FR" sz="1100" dirty="0">
                <a:solidFill>
                  <a:srgbClr val="00498E"/>
                </a:solidFill>
                <a:latin typeface="+mj-lt"/>
                <a:hlinkClick r:id="rId3"/>
              </a:rPr>
              <a:t>OMEDIT-PACA-CORSE@sante.gouv.fr</a:t>
            </a:r>
            <a:endParaRPr lang="fr-FR" sz="1100" b="0" i="0" dirty="0">
              <a:solidFill>
                <a:srgbClr val="00498E"/>
              </a:solidFill>
              <a:effectLst/>
              <a:latin typeface="+mj-lt"/>
            </a:endParaRPr>
          </a:p>
        </p:txBody>
      </p:sp>
      <p:sp>
        <p:nvSpPr>
          <p:cNvPr id="9" name="Organigramme : Processus 8"/>
          <p:cNvSpPr/>
          <p:nvPr/>
        </p:nvSpPr>
        <p:spPr>
          <a:xfrm>
            <a:off x="11480309" y="6269034"/>
            <a:ext cx="455184" cy="455184"/>
          </a:xfrm>
          <a:prstGeom prst="flowChartProces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FIN</a:t>
            </a:r>
          </a:p>
        </p:txBody>
      </p:sp>
    </p:spTree>
    <p:extLst>
      <p:ext uri="{BB962C8B-B14F-4D97-AF65-F5344CB8AC3E}">
        <p14:creationId xmlns:p14="http://schemas.microsoft.com/office/powerpoint/2010/main" val="126176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24;p3"/>
          <p:cNvSpPr/>
          <p:nvPr/>
        </p:nvSpPr>
        <p:spPr>
          <a:xfrm rot="16200000" flipH="1" flipV="1">
            <a:off x="-2333837" y="2333836"/>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p3"/>
          <p:cNvSpPr/>
          <p:nvPr/>
        </p:nvSpPr>
        <p:spPr>
          <a:xfrm rot="5400000" flipV="1">
            <a:off x="7668254" y="2333838"/>
            <a:ext cx="6857090" cy="2189414"/>
          </a:xfrm>
          <a:custGeom>
            <a:avLst/>
            <a:gdLst/>
            <a:ahLst/>
            <a:cxnLst/>
            <a:rect l="l" t="t" r="r" b="b"/>
            <a:pathLst>
              <a:path w="285317" h="115437" extrusionOk="0">
                <a:moveTo>
                  <a:pt x="1114" y="1"/>
                </a:moveTo>
                <a:cubicBezTo>
                  <a:pt x="743" y="1"/>
                  <a:pt x="371" y="4"/>
                  <a:pt x="0" y="10"/>
                </a:cubicBezTo>
                <a:lnTo>
                  <a:pt x="0" y="115437"/>
                </a:lnTo>
                <a:lnTo>
                  <a:pt x="285316" y="115437"/>
                </a:lnTo>
                <a:lnTo>
                  <a:pt x="285316" y="16649"/>
                </a:lnTo>
                <a:cubicBezTo>
                  <a:pt x="275981" y="17517"/>
                  <a:pt x="266737" y="22219"/>
                  <a:pt x="260505" y="29363"/>
                </a:cubicBezTo>
                <a:cubicBezTo>
                  <a:pt x="255233" y="35366"/>
                  <a:pt x="250873" y="43355"/>
                  <a:pt x="243067" y="45021"/>
                </a:cubicBezTo>
                <a:cubicBezTo>
                  <a:pt x="241949" y="45253"/>
                  <a:pt x="240817" y="45339"/>
                  <a:pt x="239680" y="45339"/>
                </a:cubicBezTo>
                <a:cubicBezTo>
                  <a:pt x="237914" y="45339"/>
                  <a:pt x="236134" y="45133"/>
                  <a:pt x="234370" y="44952"/>
                </a:cubicBezTo>
                <a:cubicBezTo>
                  <a:pt x="231734" y="44685"/>
                  <a:pt x="229019" y="44498"/>
                  <a:pt x="226316" y="44498"/>
                </a:cubicBezTo>
                <a:cubicBezTo>
                  <a:pt x="219329" y="44498"/>
                  <a:pt x="212416" y="45750"/>
                  <a:pt x="207117" y="50111"/>
                </a:cubicBezTo>
                <a:cubicBezTo>
                  <a:pt x="200087" y="55886"/>
                  <a:pt x="197850" y="65495"/>
                  <a:pt x="194997" y="74169"/>
                </a:cubicBezTo>
                <a:cubicBezTo>
                  <a:pt x="192166" y="82842"/>
                  <a:pt x="187168" y="92178"/>
                  <a:pt x="178288" y="94255"/>
                </a:cubicBezTo>
                <a:cubicBezTo>
                  <a:pt x="177041" y="94543"/>
                  <a:pt x="175796" y="94669"/>
                  <a:pt x="174551" y="94669"/>
                </a:cubicBezTo>
                <a:cubicBezTo>
                  <a:pt x="165708" y="94669"/>
                  <a:pt x="156917" y="88301"/>
                  <a:pt x="148045" y="88301"/>
                </a:cubicBezTo>
                <a:cubicBezTo>
                  <a:pt x="146875" y="88301"/>
                  <a:pt x="145703" y="88412"/>
                  <a:pt x="144530" y="88663"/>
                </a:cubicBezTo>
                <a:cubicBezTo>
                  <a:pt x="141060" y="89393"/>
                  <a:pt x="137956" y="91333"/>
                  <a:pt x="134646" y="92612"/>
                </a:cubicBezTo>
                <a:cubicBezTo>
                  <a:pt x="131720" y="93737"/>
                  <a:pt x="128631" y="94264"/>
                  <a:pt x="125532" y="94264"/>
                </a:cubicBezTo>
                <a:cubicBezTo>
                  <a:pt x="113985" y="94264"/>
                  <a:pt x="102305" y="86940"/>
                  <a:pt x="98400" y="75926"/>
                </a:cubicBezTo>
                <a:cubicBezTo>
                  <a:pt x="97190" y="72525"/>
                  <a:pt x="96642" y="68873"/>
                  <a:pt x="94930" y="65678"/>
                </a:cubicBezTo>
                <a:cubicBezTo>
                  <a:pt x="90993" y="58324"/>
                  <a:pt x="81998" y="55419"/>
                  <a:pt x="73534" y="55419"/>
                </a:cubicBezTo>
                <a:cubicBezTo>
                  <a:pt x="72724" y="55419"/>
                  <a:pt x="71919" y="55446"/>
                  <a:pt x="71124" y="55498"/>
                </a:cubicBezTo>
                <a:cubicBezTo>
                  <a:pt x="62016" y="56114"/>
                  <a:pt x="53160" y="59195"/>
                  <a:pt x="44030" y="59264"/>
                </a:cubicBezTo>
                <a:cubicBezTo>
                  <a:pt x="43906" y="59265"/>
                  <a:pt x="43782" y="59266"/>
                  <a:pt x="43658" y="59266"/>
                </a:cubicBezTo>
                <a:cubicBezTo>
                  <a:pt x="41834" y="59266"/>
                  <a:pt x="39970" y="59093"/>
                  <a:pt x="38347" y="58260"/>
                </a:cubicBezTo>
                <a:cubicBezTo>
                  <a:pt x="34261" y="56205"/>
                  <a:pt x="33120" y="50727"/>
                  <a:pt x="33964" y="46208"/>
                </a:cubicBezTo>
                <a:cubicBezTo>
                  <a:pt x="34809" y="41688"/>
                  <a:pt x="37091" y="37557"/>
                  <a:pt x="37958" y="33038"/>
                </a:cubicBezTo>
                <a:cubicBezTo>
                  <a:pt x="40241" y="21169"/>
                  <a:pt x="31864" y="9117"/>
                  <a:pt x="20908" y="3981"/>
                </a:cubicBezTo>
                <a:cubicBezTo>
                  <a:pt x="14632" y="1016"/>
                  <a:pt x="7904" y="1"/>
                  <a:pt x="1114" y="1"/>
                </a:cubicBezTo>
                <a:close/>
              </a:path>
            </a:pathLst>
          </a:custGeom>
          <a:solidFill>
            <a:srgbClr val="D2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Espace réservé du contenu 2"/>
          <p:cNvSpPr>
            <a:spLocks noGrp="1"/>
          </p:cNvSpPr>
          <p:nvPr>
            <p:ph idx="1"/>
          </p:nvPr>
        </p:nvSpPr>
        <p:spPr>
          <a:xfrm>
            <a:off x="838201" y="2335579"/>
            <a:ext cx="10515599" cy="490051"/>
          </a:xfrm>
        </p:spPr>
        <p:txBody>
          <a:bodyPr vert="horz" lIns="91440" tIns="45720" rIns="91440" bIns="45720" rtlCol="0" anchor="ctr">
            <a:normAutofit fontScale="85000" lnSpcReduction="10000"/>
          </a:bodyPr>
          <a:lstStyle/>
          <a:p>
            <a:pPr marL="0" indent="0">
              <a:lnSpc>
                <a:spcPct val="120000"/>
              </a:lnSpc>
              <a:buNone/>
            </a:pPr>
            <a:r>
              <a:rPr lang="fr-FR" sz="2600" dirty="0"/>
              <a:t>Cochez les affirmations exactes (une ou plusieurs réponses possibles) :</a:t>
            </a:r>
          </a:p>
        </p:txBody>
      </p:sp>
      <p:sp>
        <p:nvSpPr>
          <p:cNvPr id="9" name="Google Shape;499;p39"/>
          <p:cNvSpPr/>
          <p:nvPr/>
        </p:nvSpPr>
        <p:spPr>
          <a:xfrm flipH="1">
            <a:off x="5439450" y="399893"/>
            <a:ext cx="1313100" cy="1313100"/>
          </a:xfrm>
          <a:prstGeom prst="ellipse">
            <a:avLst/>
          </a:prstGeom>
          <a:solidFill>
            <a:srgbClr val="F2F2F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7200" dirty="0"/>
              <a:t>3</a:t>
            </a:r>
            <a:endParaRPr sz="7200" dirty="0"/>
          </a:p>
        </p:txBody>
      </p:sp>
      <p:sp>
        <p:nvSpPr>
          <p:cNvPr id="14" name="Bouton d’action : Suivant 13">
            <a:hlinkClick r:id="rId6" action="ppaction://hlinksldjump" highlightClick="1"/>
          </p:cNvPr>
          <p:cNvSpPr/>
          <p:nvPr/>
        </p:nvSpPr>
        <p:spPr>
          <a:xfrm>
            <a:off x="6342952" y="5750580"/>
            <a:ext cx="589442" cy="589442"/>
          </a:xfrm>
          <a:prstGeom prst="actionButtonForwardNex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5" name="Bouton d'action : Précédent 14">
            <a:hlinkClick r:id="rId7" action="ppaction://hlinksldjump" highlightClick="1"/>
          </p:cNvPr>
          <p:cNvSpPr/>
          <p:nvPr/>
        </p:nvSpPr>
        <p:spPr>
          <a:xfrm>
            <a:off x="5245218" y="5750580"/>
            <a:ext cx="589442" cy="589442"/>
          </a:xfrm>
          <a:prstGeom prst="actionButtonBackPreviou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Picture 2" descr="https://www.omeditpacacorse.fr/wp-content/uploads/2018/05/Logo-omedi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1" y="684825"/>
            <a:ext cx="1894936" cy="74323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B4D6C53-FEAF-AEB8-1A3F-E885853EF3A1}"/>
              </a:ext>
            </a:extLst>
          </p:cNvPr>
          <p:cNvSpPr txBox="1"/>
          <p:nvPr/>
        </p:nvSpPr>
        <p:spPr>
          <a:xfrm>
            <a:off x="4235555" y="6581001"/>
            <a:ext cx="3820277" cy="261610"/>
          </a:xfrm>
          <a:prstGeom prst="rect">
            <a:avLst/>
          </a:prstGeom>
          <a:noFill/>
        </p:spPr>
        <p:txBody>
          <a:bodyPr wrap="none" rtlCol="0">
            <a:spAutoFit/>
          </a:bodyPr>
          <a:lstStyle/>
          <a:p>
            <a:r>
              <a:rPr lang="fr-FR" sz="1100" dirty="0"/>
              <a:t>*CTM = conciliation des traitements médicamenteux</a:t>
            </a:r>
          </a:p>
        </p:txBody>
      </p:sp>
    </p:spTree>
    <p:controls>
      <mc:AlternateContent xmlns:mc="http://schemas.openxmlformats.org/markup-compatibility/2006">
        <mc:Choice xmlns:v="urn:schemas-microsoft-com:vml" Requires="v">
          <p:control name="CheckBox1" r:id="rId1" imgW="9887040" imgH="561960"/>
        </mc:Choice>
        <mc:Fallback>
          <p:control name="CheckBox1" r:id="rId1" imgW="9887040" imgH="561960">
            <p:pic>
              <p:nvPicPr>
                <p:cNvPr id="2" name="CheckBox1"/>
                <p:cNvPicPr preferRelativeResize="0">
                  <a:picLocks noChangeArrowheads="1" noChangeShapeType="1"/>
                </p:cNvPicPr>
                <p:nvPr/>
              </p:nvPicPr>
              <p:blipFill>
                <a:blip r:embed="rId9"/>
                <a:srcRect/>
                <a:stretch>
                  <a:fillRect/>
                </a:stretch>
              </p:blipFill>
              <p:spPr bwMode="auto">
                <a:xfrm>
                  <a:off x="1308100" y="3022600"/>
                  <a:ext cx="9880600" cy="558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2" r:id="rId2" imgW="9591840" imgH="457200"/>
        </mc:Choice>
        <mc:Fallback>
          <p:control name="CheckBox2" r:id="rId2" imgW="9591840" imgH="457200">
            <p:pic>
              <p:nvPicPr>
                <p:cNvPr id="4" name="CheckBox2"/>
                <p:cNvPicPr preferRelativeResize="0">
                  <a:picLocks noChangeArrowheads="1" noChangeShapeType="1"/>
                </p:cNvPicPr>
                <p:nvPr/>
              </p:nvPicPr>
              <p:blipFill>
                <a:blip r:embed="rId10"/>
                <a:srcRect/>
                <a:stretch>
                  <a:fillRect/>
                </a:stretch>
              </p:blipFill>
              <p:spPr bwMode="auto">
                <a:xfrm>
                  <a:off x="1295400" y="3784600"/>
                  <a:ext cx="9588500" cy="444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CheckBox3" r:id="rId3" imgW="9448920" imgH="552600"/>
        </mc:Choice>
        <mc:Fallback>
          <p:control name="CheckBox3" r:id="rId3" imgW="9448920" imgH="552600">
            <p:pic>
              <p:nvPicPr>
                <p:cNvPr id="5" name="CheckBox3"/>
                <p:cNvPicPr preferRelativeResize="0">
                  <a:picLocks noChangeArrowheads="1" noChangeShapeType="1"/>
                </p:cNvPicPr>
                <p:nvPr/>
              </p:nvPicPr>
              <p:blipFill>
                <a:blip r:embed="rId11"/>
                <a:srcRect/>
                <a:stretch>
                  <a:fillRect/>
                </a:stretch>
              </p:blipFill>
              <p:spPr bwMode="auto">
                <a:xfrm>
                  <a:off x="1304925" y="4429125"/>
                  <a:ext cx="9448800" cy="5524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17440346"/>
      </p:ext>
    </p:extLst>
  </p:cSld>
  <p:clrMapOvr>
    <a:masterClrMapping/>
  </p:clrMapOvr>
</p:sld>
</file>

<file path=ppt/theme/theme1.xml><?xml version="1.0" encoding="utf-8"?>
<a:theme xmlns:a="http://schemas.openxmlformats.org/drawingml/2006/main" name="Thème Office">
  <a:themeElements>
    <a:clrScheme name="Personnalisé 8">
      <a:dk1>
        <a:srgbClr val="424242"/>
      </a:dk1>
      <a:lt1>
        <a:srgbClr val="FFFFFF"/>
      </a:lt1>
      <a:dk2>
        <a:srgbClr val="56BCA5"/>
      </a:dk2>
      <a:lt2>
        <a:srgbClr val="69989B"/>
      </a:lt2>
      <a:accent1>
        <a:srgbClr val="D2EDF6"/>
      </a:accent1>
      <a:accent2>
        <a:srgbClr val="FFAA97"/>
      </a:accent2>
      <a:accent3>
        <a:srgbClr val="FFDCD6"/>
      </a:accent3>
      <a:accent4>
        <a:srgbClr val="5B412C"/>
      </a:accent4>
      <a:accent5>
        <a:srgbClr val="A57F66"/>
      </a:accent5>
      <a:accent6>
        <a:srgbClr val="FFFFFF"/>
      </a:accent6>
      <a:hlink>
        <a:srgbClr val="585858"/>
      </a:hlink>
      <a:folHlink>
        <a:srgbClr val="0097A7"/>
      </a:folHlink>
    </a:clrScheme>
    <a:fontScheme name="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7930</TotalTime>
  <Words>12711</Words>
  <Application>Microsoft Office PowerPoint</Application>
  <PresentationFormat>Grand écran</PresentationFormat>
  <Paragraphs>2276</Paragraphs>
  <Slides>81</Slides>
  <Notes>9</Notes>
  <HiddenSlides>65</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81</vt:i4>
      </vt:variant>
    </vt:vector>
  </HeadingPairs>
  <TitlesOfParts>
    <vt:vector size="94" baseType="lpstr">
      <vt:lpstr>Arial</vt:lpstr>
      <vt:lpstr>Arial Narrow</vt:lpstr>
      <vt:lpstr>Arial Rounded MT Bold</vt:lpstr>
      <vt:lpstr>Calibri</vt:lpstr>
      <vt:lpstr>Edwardian Script ITC</vt:lpstr>
      <vt:lpstr>Gill Sans MT</vt:lpstr>
      <vt:lpstr>Marianne</vt:lpstr>
      <vt:lpstr>Reem Kufi</vt:lpstr>
      <vt:lpstr>Symbol</vt:lpstr>
      <vt:lpstr>Times New Roman</vt:lpstr>
      <vt:lpstr>Webdings</vt:lpstr>
      <vt:lpstr>Wingdings</vt:lpstr>
      <vt:lpstr>Thème Office</vt:lpstr>
      <vt:lpstr>Présentation PowerPoint</vt:lpstr>
      <vt:lpstr>Présentation PowerPoint</vt:lpstr>
      <vt:lpstr>Evaluez-vous avant de commencer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Généralités</vt:lpstr>
      <vt:lpstr>PERSONNELS CONCERNÉS</vt:lpstr>
      <vt:lpstr>PROCESSUS BILAN DE MÉDICATION</vt:lpstr>
      <vt:lpstr>Traçabilité et codification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25/06/2024 : prescription sur le LAP/LAD. Des IP et un RATD (substitution oméprazole) ont déjà été réalisés le 24/06/2024.</vt:lpstr>
      <vt:lpstr>Présentation PowerPoint</vt:lpstr>
      <vt:lpstr>Présentation PowerPoint</vt:lpstr>
      <vt:lpstr>Présentation PowerPoint</vt:lpstr>
      <vt:lpstr>Présentation PowerPoint</vt:lpstr>
      <vt:lpstr>Présentation PowerPoint</vt:lpstr>
      <vt:lpstr>Le Dr. Jean TASTIC finit de compléter sa fiche de recueil de données.  Cliquez pour y accéder et éventuellement compléter la vôtre.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25/06/2024 : analyse pharmaceutique de l’ordonnance sur le LAP/LAD. Des IP et un RATD (substitution oméprazole) ont déjà été réalisés le 24/06/2024.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fois les problèmes liés à la thérapeutique et leurs résolutions identifiées, vous rédigez l’avis pharmaceutique. Il correspond à la synthèse hiérarchisée et structurée de votre expertise pharmaceutique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DHO, Lucile (ARS-PACA/DPRS)</dc:creator>
  <cp:lastModifiedBy>FELKER, Gwendoline (ARS-PACA/DPRS/OMEDIT)</cp:lastModifiedBy>
  <cp:revision>2467</cp:revision>
  <dcterms:created xsi:type="dcterms:W3CDTF">2024-07-22T14:09:27Z</dcterms:created>
  <dcterms:modified xsi:type="dcterms:W3CDTF">2024-11-07T08:46:44Z</dcterms:modified>
  <cp:contentStatus/>
</cp:coreProperties>
</file>